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4" r:id="rId1"/>
  </p:sldMasterIdLst>
  <p:notesMasterIdLst>
    <p:notesMasterId r:id="rId81"/>
  </p:notesMasterIdLst>
  <p:sldIdLst>
    <p:sldId id="342" r:id="rId2"/>
    <p:sldId id="1344" r:id="rId3"/>
    <p:sldId id="1201" r:id="rId4"/>
    <p:sldId id="1345" r:id="rId5"/>
    <p:sldId id="1346" r:id="rId6"/>
    <p:sldId id="1347" r:id="rId7"/>
    <p:sldId id="1348" r:id="rId8"/>
    <p:sldId id="1190" r:id="rId9"/>
    <p:sldId id="344" r:id="rId10"/>
    <p:sldId id="983" r:id="rId11"/>
    <p:sldId id="1132" r:id="rId12"/>
    <p:sldId id="1238" r:id="rId13"/>
    <p:sldId id="1349" r:id="rId14"/>
    <p:sldId id="1350" r:id="rId15"/>
    <p:sldId id="1351" r:id="rId16"/>
    <p:sldId id="1352" r:id="rId17"/>
    <p:sldId id="1343" r:id="rId18"/>
    <p:sldId id="729" r:id="rId19"/>
    <p:sldId id="730" r:id="rId20"/>
    <p:sldId id="731" r:id="rId21"/>
    <p:sldId id="1130" r:id="rId22"/>
    <p:sldId id="732" r:id="rId23"/>
    <p:sldId id="733" r:id="rId24"/>
    <p:sldId id="734" r:id="rId25"/>
    <p:sldId id="735" r:id="rId26"/>
    <p:sldId id="736" r:id="rId27"/>
    <p:sldId id="737" r:id="rId28"/>
    <p:sldId id="1133" r:id="rId29"/>
    <p:sldId id="721" r:id="rId30"/>
    <p:sldId id="1021" r:id="rId31"/>
    <p:sldId id="258" r:id="rId32"/>
    <p:sldId id="1333" r:id="rId33"/>
    <p:sldId id="1334" r:id="rId34"/>
    <p:sldId id="1335" r:id="rId35"/>
    <p:sldId id="1336" r:id="rId36"/>
    <p:sldId id="1337" r:id="rId37"/>
    <p:sldId id="1338" r:id="rId38"/>
    <p:sldId id="1339" r:id="rId39"/>
    <p:sldId id="1340" r:id="rId40"/>
    <p:sldId id="1341" r:id="rId41"/>
    <p:sldId id="1342" r:id="rId42"/>
    <p:sldId id="1332" r:id="rId43"/>
    <p:sldId id="1316" r:id="rId44"/>
    <p:sldId id="259" r:id="rId45"/>
    <p:sldId id="260" r:id="rId46"/>
    <p:sldId id="261" r:id="rId47"/>
    <p:sldId id="262" r:id="rId48"/>
    <p:sldId id="263" r:id="rId49"/>
    <p:sldId id="264" r:id="rId50"/>
    <p:sldId id="265" r:id="rId51"/>
    <p:sldId id="266" r:id="rId52"/>
    <p:sldId id="267" r:id="rId53"/>
    <p:sldId id="268" r:id="rId54"/>
    <p:sldId id="1317" r:id="rId55"/>
    <p:sldId id="1318" r:id="rId56"/>
    <p:sldId id="1319" r:id="rId57"/>
    <p:sldId id="1320" r:id="rId58"/>
    <p:sldId id="1321" r:id="rId59"/>
    <p:sldId id="1322" r:id="rId60"/>
    <p:sldId id="1323" r:id="rId61"/>
    <p:sldId id="1324" r:id="rId62"/>
    <p:sldId id="1325" r:id="rId63"/>
    <p:sldId id="1326" r:id="rId64"/>
    <p:sldId id="1327" r:id="rId65"/>
    <p:sldId id="1328" r:id="rId66"/>
    <p:sldId id="1329" r:id="rId67"/>
    <p:sldId id="1330" r:id="rId68"/>
    <p:sldId id="283" r:id="rId69"/>
    <p:sldId id="1331" r:id="rId70"/>
    <p:sldId id="345" r:id="rId71"/>
    <p:sldId id="998" r:id="rId72"/>
    <p:sldId id="999" r:id="rId73"/>
    <p:sldId id="1004" r:id="rId74"/>
    <p:sldId id="1005" r:id="rId75"/>
    <p:sldId id="1006" r:id="rId76"/>
    <p:sldId id="1007" r:id="rId77"/>
    <p:sldId id="1011" r:id="rId78"/>
    <p:sldId id="1015" r:id="rId79"/>
    <p:sldId id="1016" r:id="rId80"/>
  </p:sldIdLst>
  <p:sldSz cx="12192000" cy="6858000"/>
  <p:notesSz cx="6950075" cy="9236075"/>
  <p:embeddedFontLst>
    <p:embeddedFont>
      <p:font typeface="Open Sans" panose="020B0604020202020204" charset="0"/>
      <p:regular r:id="rId82"/>
      <p:bold r:id="rId83"/>
      <p:italic r:id="rId84"/>
      <p:boldItalic r:id="rId85"/>
    </p:embeddedFont>
    <p:embeddedFont>
      <p:font typeface="Calibri" panose="020F0502020204030204" pitchFamily="34" charset="0"/>
      <p:regular r:id="rId86"/>
      <p:bold r:id="rId87"/>
      <p:italic r:id="rId88"/>
      <p:boldItalic r:id="rId89"/>
    </p:embeddedFont>
    <p:embeddedFont>
      <p:font typeface="Source Sans Pro" panose="020B0604020202020204" charset="0"/>
      <p:regular r:id="rId90"/>
      <p:bold r:id="rId91"/>
      <p:italic r:id="rId92"/>
      <p:boldItalic r:id="rId93"/>
    </p:embeddedFont>
    <p:embeddedFont>
      <p:font typeface="Impact" panose="020B0806030902050204" pitchFamily="34" charset="0"/>
      <p:regular r:id="rId94"/>
    </p:embeddedFont>
    <p:embeddedFont>
      <p:font typeface="Garamond" panose="02020404030301010803" pitchFamily="18" charset="0"/>
      <p:regular r:id="rId95"/>
      <p:bold r:id="rId96"/>
      <p:italic r:id="rId97"/>
      <p:boldItalic r:id="rId98"/>
    </p:embeddedFont>
    <p:embeddedFont>
      <p:font typeface="Calibri Light" panose="020F0302020204030204" pitchFamily="34" charset="0"/>
      <p:regular r:id="rId99"/>
      <p:italic r:id="rId100"/>
    </p:embeddedFont>
    <p:embeddedFont>
      <p:font typeface="Verdana" panose="020B0604030504040204" pitchFamily="34" charset="0"/>
      <p:regular r:id="rId101"/>
      <p:bold r:id="rId102"/>
      <p:italic r:id="rId103"/>
      <p:boldItalic r:id="rId10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2" roundtripDataSignature="AMtx7mihbR9ZNzy2VoriKMS238O0t2Gcm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17A1BB-2B6E-E03A-3CD8-E5192B1831AA}" name="Dr. Gerald Fitzhugh II" initials="DGFI" userId="S::FitzhuGe@orange.k12.nj.us::1d823c3a-b24d-4dfc-af78-4fb927446c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r. Gerald Fitzhugh II" initials="DGFI" lastIdx="1" clrIdx="0">
    <p:extLst>
      <p:ext uri="{19B8F6BF-5375-455C-9EA6-DF929625EA0E}">
        <p15:presenceInfo xmlns:p15="http://schemas.microsoft.com/office/powerpoint/2012/main" userId="S::FitzhuGe@orange.k12.nj.us::1d823c3a-b24d-4dfc-af78-4fb927446c6d" providerId="AD"/>
      </p:ext>
    </p:extLst>
  </p:cmAuthor>
  <p:cmAuthor id="2" name="Edwin Vasquez" initials="EV" lastIdx="1" clrIdx="1">
    <p:extLst>
      <p:ext uri="{19B8F6BF-5375-455C-9EA6-DF929625EA0E}">
        <p15:presenceInfo xmlns:p15="http://schemas.microsoft.com/office/powerpoint/2012/main" userId="S::VasqueEd@orange.k12.nj.us::208e0d25-1e06-4bcb-b1b3-84e00f7d5e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D70C84-F0ED-42BB-87A5-4AEC51148AE0}">
  <a:tblStyle styleId="{82D70C84-F0ED-42BB-87A5-4AEC51148AE0}" styleName="Table_0">
    <a:wholeTbl>
      <a:tcTxStyle b="off" i="off">
        <a:font>
          <a:latin typeface="Calisto MT"/>
          <a:ea typeface="Calisto MT"/>
          <a:cs typeface="Calisto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9E9"/>
          </a:solidFill>
        </a:fill>
      </a:tcStyle>
    </a:wholeTbl>
    <a:band1H>
      <a:tcTxStyle/>
      <a:tcStyle>
        <a:tcBdr/>
        <a:fill>
          <a:solidFill>
            <a:srgbClr val="CED0D1"/>
          </a:solidFill>
        </a:fill>
      </a:tcStyle>
    </a:band1H>
    <a:band2H>
      <a:tcTxStyle/>
      <a:tcStyle>
        <a:tcBdr/>
      </a:tcStyle>
    </a:band2H>
    <a:band1V>
      <a:tcTxStyle/>
      <a:tcStyle>
        <a:tcBdr/>
        <a:fill>
          <a:solidFill>
            <a:srgbClr val="CED0D1"/>
          </a:solidFill>
        </a:fill>
      </a:tcStyle>
    </a:band1V>
    <a:band2V>
      <a:tcTxStyle/>
      <a:tcStyle>
        <a:tcBdr/>
      </a:tcStyle>
    </a:band2V>
    <a:lastCol>
      <a:tcTxStyle b="on" i="off">
        <a:font>
          <a:latin typeface="Calisto MT"/>
          <a:ea typeface="Calisto MT"/>
          <a:cs typeface="Calisto MT"/>
        </a:font>
        <a:schemeClr val="lt1"/>
      </a:tcTxStyle>
      <a:tcStyle>
        <a:tcBdr/>
        <a:fill>
          <a:solidFill>
            <a:schemeClr val="accent1"/>
          </a:solidFill>
        </a:fill>
      </a:tcStyle>
    </a:lastCol>
    <a:firstCol>
      <a:tcTxStyle b="on" i="off">
        <a:font>
          <a:latin typeface="Calisto MT"/>
          <a:ea typeface="Calisto MT"/>
          <a:cs typeface="Calisto MT"/>
        </a:font>
        <a:schemeClr val="lt1"/>
      </a:tcTxStyle>
      <a:tcStyle>
        <a:tcBdr/>
        <a:fill>
          <a:solidFill>
            <a:schemeClr val="accent1"/>
          </a:solidFill>
        </a:fill>
      </a:tcStyle>
    </a:firstCol>
    <a:lastRow>
      <a:tcTxStyle b="on" i="off">
        <a:font>
          <a:latin typeface="Calisto MT"/>
          <a:ea typeface="Calisto MT"/>
          <a:cs typeface="Calisto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sto MT"/>
          <a:ea typeface="Calisto MT"/>
          <a:cs typeface="Calisto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0" autoAdjust="0"/>
    <p:restoredTop sz="90413" autoAdjust="0"/>
  </p:normalViewPr>
  <p:slideViewPr>
    <p:cSldViewPr snapToGrid="0">
      <p:cViewPr varScale="1">
        <p:scale>
          <a:sx n="81" d="100"/>
          <a:sy n="81" d="100"/>
        </p:scale>
        <p:origin x="402"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3.fntdata"/><Relationship Id="rId89" Type="http://schemas.openxmlformats.org/officeDocument/2006/relationships/font" Target="fonts/font8.fntdata"/><Relationship Id="rId175"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21.fntdata"/><Relationship Id="rId5" Type="http://schemas.openxmlformats.org/officeDocument/2006/relationships/slide" Target="slides/slide4.xml"/><Relationship Id="rId90" Type="http://schemas.openxmlformats.org/officeDocument/2006/relationships/font" Target="fonts/font9.fntdata"/><Relationship Id="rId95" Type="http://schemas.openxmlformats.org/officeDocument/2006/relationships/font" Target="fonts/font1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4.fntdata"/><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22.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10.fntdata"/><Relationship Id="rId96"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font" Target="fonts/font5.fntdata"/><Relationship Id="rId94" Type="http://schemas.openxmlformats.org/officeDocument/2006/relationships/font" Target="fonts/font13.fntdata"/><Relationship Id="rId99" Type="http://schemas.openxmlformats.org/officeDocument/2006/relationships/font" Target="fonts/font18.fntdata"/><Relationship Id="rId101" Type="http://schemas.openxmlformats.org/officeDocument/2006/relationships/font" Target="fonts/font20.fntdata"/><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customschemas.google.com/relationships/presentationmetadata" Target="meta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6.fntdata"/><Relationship Id="rId104" Type="http://schemas.openxmlformats.org/officeDocument/2006/relationships/font" Target="fonts/font2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6.fntdata"/><Relationship Id="rId178" Type="http://schemas.microsoft.com/office/2018/10/relationships/authors" Target="authors.xml"/><Relationship Id="rId61" Type="http://schemas.openxmlformats.org/officeDocument/2006/relationships/slide" Target="slides/slide60.xml"/><Relationship Id="rId82" Type="http://schemas.openxmlformats.org/officeDocument/2006/relationships/font" Target="fonts/font1.fntdata"/><Relationship Id="rId173"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2.fntdata"/><Relationship Id="rId98" Type="http://schemas.openxmlformats.org/officeDocument/2006/relationships/font" Target="fonts/font1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font" Target="fonts/font2.fntdata"/><Relationship Id="rId88" Type="http://schemas.openxmlformats.org/officeDocument/2006/relationships/font" Target="fonts/font7.fntdata"/><Relationship Id="rId17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7.svg"/><Relationship Id="rId1" Type="http://schemas.openxmlformats.org/officeDocument/2006/relationships/image" Target="../media/image24.png"/><Relationship Id="rId6" Type="http://schemas.openxmlformats.org/officeDocument/2006/relationships/image" Target="../media/image31.svg"/><Relationship Id="rId5" Type="http://schemas.openxmlformats.org/officeDocument/2006/relationships/image" Target="../media/image26.png"/><Relationship Id="rId4" Type="http://schemas.openxmlformats.org/officeDocument/2006/relationships/image" Target="../media/image29.svg"/></Relationships>
</file>

<file path=ppt/diagrams/_rels/data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0.png"/><Relationship Id="rId1" Type="http://schemas.openxmlformats.org/officeDocument/2006/relationships/hyperlink" Target="https://docs.google.com/presentation/d/1W6xaSREZphhgI-amTJetGq5cEscD7G4CUoapSiG1Ttg/edit?usp=sharing" TargetMode="External"/><Relationship Id="rId5" Type="http://schemas.openxmlformats.org/officeDocument/2006/relationships/image" Target="../media/image39.svg"/><Relationship Id="rId4" Type="http://schemas.openxmlformats.org/officeDocument/2006/relationships/image" Target="../media/image31.png"/></Relationships>
</file>

<file path=ppt/diagrams/_rels/data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2.svg"/><Relationship Id="rId1" Type="http://schemas.openxmlformats.org/officeDocument/2006/relationships/image" Target="../media/image33.png"/><Relationship Id="rId4" Type="http://schemas.openxmlformats.org/officeDocument/2006/relationships/image" Target="../media/image44.svg"/></Relationships>
</file>

<file path=ppt/diagrams/_rels/data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2.svg"/><Relationship Id="rId1" Type="http://schemas.openxmlformats.org/officeDocument/2006/relationships/image" Target="../media/image33.png"/><Relationship Id="rId4" Type="http://schemas.openxmlformats.org/officeDocument/2006/relationships/image" Target="../media/image47.svg"/></Relationships>
</file>

<file path=ppt/diagrams/_rels/data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svg"/><Relationship Id="rId1" Type="http://schemas.openxmlformats.org/officeDocument/2006/relationships/image" Target="../media/image33.png"/><Relationship Id="rId4" Type="http://schemas.openxmlformats.org/officeDocument/2006/relationships/image" Target="../media/image5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7.svg"/><Relationship Id="rId1" Type="http://schemas.openxmlformats.org/officeDocument/2006/relationships/image" Target="../media/image24.png"/><Relationship Id="rId6" Type="http://schemas.openxmlformats.org/officeDocument/2006/relationships/image" Target="../media/image31.svg"/><Relationship Id="rId5" Type="http://schemas.openxmlformats.org/officeDocument/2006/relationships/image" Target="../media/image26.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7.svg"/><Relationship Id="rId1" Type="http://schemas.openxmlformats.org/officeDocument/2006/relationships/image" Target="../media/image30.png"/><Relationship Id="rId6" Type="http://schemas.openxmlformats.org/officeDocument/2006/relationships/hyperlink" Target="https://docs.google.com/presentation/d/1W6xaSREZphhgI-amTJetGq5cEscD7G4CUoapSiG1Ttg/edit?usp=sharing" TargetMode="External"/><Relationship Id="rId5" Type="http://schemas.openxmlformats.org/officeDocument/2006/relationships/image" Target="../media/image39.svg"/><Relationship Id="rId4" Type="http://schemas.openxmlformats.org/officeDocument/2006/relationships/image" Target="../media/image3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2.svg"/><Relationship Id="rId1" Type="http://schemas.openxmlformats.org/officeDocument/2006/relationships/image" Target="../media/image33.png"/><Relationship Id="rId4" Type="http://schemas.openxmlformats.org/officeDocument/2006/relationships/image" Target="../media/image4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2.svg"/><Relationship Id="rId1" Type="http://schemas.openxmlformats.org/officeDocument/2006/relationships/image" Target="../media/image33.png"/><Relationship Id="rId4" Type="http://schemas.openxmlformats.org/officeDocument/2006/relationships/image" Target="../media/image4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svg"/><Relationship Id="rId1" Type="http://schemas.openxmlformats.org/officeDocument/2006/relationships/image" Target="../media/image33.png"/><Relationship Id="rId4" Type="http://schemas.openxmlformats.org/officeDocument/2006/relationships/image" Target="../media/image50.sv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BC907-E45E-4EDB-870D-B1851158EE3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F71322C-F15C-43C7-B287-1BE6E5F83684}">
      <dgm:prSet/>
      <dgm:spPr/>
      <dgm:t>
        <a:bodyPr/>
        <a:lstStyle/>
        <a:p>
          <a:pPr>
            <a:lnSpc>
              <a:spcPct val="100000"/>
            </a:lnSpc>
          </a:pPr>
          <a:r>
            <a:rPr lang="en-US"/>
            <a:t>What does this data tell me about where my students are towards reading and writing acquisition?</a:t>
          </a:r>
        </a:p>
      </dgm:t>
    </dgm:pt>
    <dgm:pt modelId="{1A3C480D-CF07-401F-A324-8AB294E2669C}" type="parTrans" cxnId="{4D0E66DD-98BE-4329-B7C4-7F4D517F5AD4}">
      <dgm:prSet/>
      <dgm:spPr/>
      <dgm:t>
        <a:bodyPr/>
        <a:lstStyle/>
        <a:p>
          <a:endParaRPr lang="en-US"/>
        </a:p>
      </dgm:t>
    </dgm:pt>
    <dgm:pt modelId="{87751503-D05B-4B27-A043-3A788103741C}" type="sibTrans" cxnId="{4D0E66DD-98BE-4329-B7C4-7F4D517F5AD4}">
      <dgm:prSet/>
      <dgm:spPr/>
      <dgm:t>
        <a:bodyPr/>
        <a:lstStyle/>
        <a:p>
          <a:pPr>
            <a:lnSpc>
              <a:spcPct val="100000"/>
            </a:lnSpc>
          </a:pPr>
          <a:endParaRPr lang="en-US"/>
        </a:p>
      </dgm:t>
    </dgm:pt>
    <dgm:pt modelId="{ED738914-B001-4722-9BB1-5A9B5E9EA524}">
      <dgm:prSet/>
      <dgm:spPr/>
      <dgm:t>
        <a:bodyPr/>
        <a:lstStyle/>
        <a:p>
          <a:pPr>
            <a:lnSpc>
              <a:spcPct val="100000"/>
            </a:lnSpc>
          </a:pPr>
          <a:r>
            <a:rPr lang="en-US" b="1"/>
            <a:t>Directions:</a:t>
          </a:r>
          <a:r>
            <a:rPr lang="en-US"/>
            <a:t> Follow a grade level.  What are the scores in the beginning and what is their current scores for all components assessed?</a:t>
          </a:r>
        </a:p>
      </dgm:t>
    </dgm:pt>
    <dgm:pt modelId="{BE2468D3-E051-42D4-B165-64C9D9273DCB}" type="parTrans" cxnId="{05F4A0D4-A7A7-408A-A59F-0266D9C3CB21}">
      <dgm:prSet/>
      <dgm:spPr/>
      <dgm:t>
        <a:bodyPr/>
        <a:lstStyle/>
        <a:p>
          <a:endParaRPr lang="en-US"/>
        </a:p>
      </dgm:t>
    </dgm:pt>
    <dgm:pt modelId="{858546CC-041B-4928-B32C-D095DAE2770F}" type="sibTrans" cxnId="{05F4A0D4-A7A7-408A-A59F-0266D9C3CB21}">
      <dgm:prSet/>
      <dgm:spPr/>
      <dgm:t>
        <a:bodyPr/>
        <a:lstStyle/>
        <a:p>
          <a:endParaRPr lang="en-US"/>
        </a:p>
      </dgm:t>
    </dgm:pt>
    <dgm:pt modelId="{B9E0ABE5-2414-4C3D-9F3D-AABAE44D415F}" type="pres">
      <dgm:prSet presAssocID="{B18BC907-E45E-4EDB-870D-B1851158EE3F}" presName="root" presStyleCnt="0">
        <dgm:presLayoutVars>
          <dgm:dir/>
          <dgm:resizeHandles val="exact"/>
        </dgm:presLayoutVars>
      </dgm:prSet>
      <dgm:spPr/>
      <dgm:t>
        <a:bodyPr/>
        <a:lstStyle/>
        <a:p>
          <a:endParaRPr lang="en-US"/>
        </a:p>
      </dgm:t>
    </dgm:pt>
    <dgm:pt modelId="{4CAB92D3-7117-4091-B071-B5674F7668B0}" type="pres">
      <dgm:prSet presAssocID="{B18BC907-E45E-4EDB-870D-B1851158EE3F}" presName="container" presStyleCnt="0">
        <dgm:presLayoutVars>
          <dgm:dir/>
          <dgm:resizeHandles val="exact"/>
        </dgm:presLayoutVars>
      </dgm:prSet>
      <dgm:spPr/>
    </dgm:pt>
    <dgm:pt modelId="{E891D90B-5072-4815-A28D-E04C16926A43}" type="pres">
      <dgm:prSet presAssocID="{0F71322C-F15C-43C7-B287-1BE6E5F83684}" presName="compNode" presStyleCnt="0"/>
      <dgm:spPr/>
    </dgm:pt>
    <dgm:pt modelId="{49DB9F20-D577-4405-AF03-D414D832EA61}" type="pres">
      <dgm:prSet presAssocID="{0F71322C-F15C-43C7-B287-1BE6E5F83684}" presName="iconBgRect" presStyleLbl="bgShp" presStyleIdx="0" presStyleCnt="2"/>
      <dgm:spPr/>
    </dgm:pt>
    <dgm:pt modelId="{7BDC09A0-A90D-4D43-98E8-934EAF0ADC84}" type="pres">
      <dgm:prSet presAssocID="{0F71322C-F15C-43C7-B287-1BE6E5F8368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Books"/>
        </a:ext>
      </dgm:extLst>
    </dgm:pt>
    <dgm:pt modelId="{CB040188-89D1-49EB-8EC9-3E1031CA1EAA}" type="pres">
      <dgm:prSet presAssocID="{0F71322C-F15C-43C7-B287-1BE6E5F83684}" presName="spaceRect" presStyleCnt="0"/>
      <dgm:spPr/>
    </dgm:pt>
    <dgm:pt modelId="{9AB6F8DD-82C6-4427-A52C-54E22239DC51}" type="pres">
      <dgm:prSet presAssocID="{0F71322C-F15C-43C7-B287-1BE6E5F83684}" presName="textRect" presStyleLbl="revTx" presStyleIdx="0" presStyleCnt="2">
        <dgm:presLayoutVars>
          <dgm:chMax val="1"/>
          <dgm:chPref val="1"/>
        </dgm:presLayoutVars>
      </dgm:prSet>
      <dgm:spPr/>
      <dgm:t>
        <a:bodyPr/>
        <a:lstStyle/>
        <a:p>
          <a:endParaRPr lang="en-US"/>
        </a:p>
      </dgm:t>
    </dgm:pt>
    <dgm:pt modelId="{5D00353E-082D-464C-9A4A-AFF44D99F2D7}" type="pres">
      <dgm:prSet presAssocID="{87751503-D05B-4B27-A043-3A788103741C}" presName="sibTrans" presStyleLbl="sibTrans2D1" presStyleIdx="0" presStyleCnt="0"/>
      <dgm:spPr/>
      <dgm:t>
        <a:bodyPr/>
        <a:lstStyle/>
        <a:p>
          <a:endParaRPr lang="en-US"/>
        </a:p>
      </dgm:t>
    </dgm:pt>
    <dgm:pt modelId="{87469422-E9DC-4AD4-88D9-4855929AA5DD}" type="pres">
      <dgm:prSet presAssocID="{ED738914-B001-4722-9BB1-5A9B5E9EA524}" presName="compNode" presStyleCnt="0"/>
      <dgm:spPr/>
    </dgm:pt>
    <dgm:pt modelId="{D2528A9D-7EB6-4C51-8F0F-C4537994CFE9}" type="pres">
      <dgm:prSet presAssocID="{ED738914-B001-4722-9BB1-5A9B5E9EA524}" presName="iconBgRect" presStyleLbl="bgShp" presStyleIdx="1" presStyleCnt="2"/>
      <dgm:spPr/>
    </dgm:pt>
    <dgm:pt modelId="{CDDA2877-B755-434E-B702-58FBA868161A}" type="pres">
      <dgm:prSet presAssocID="{ED738914-B001-4722-9BB1-5A9B5E9EA52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Classroom"/>
        </a:ext>
      </dgm:extLst>
    </dgm:pt>
    <dgm:pt modelId="{54FBBDBE-176D-455D-9882-A794BB25DC42}" type="pres">
      <dgm:prSet presAssocID="{ED738914-B001-4722-9BB1-5A9B5E9EA524}" presName="spaceRect" presStyleCnt="0"/>
      <dgm:spPr/>
    </dgm:pt>
    <dgm:pt modelId="{A5D8DFBA-6DDB-4F5F-8906-A6C7B1547AC2}" type="pres">
      <dgm:prSet presAssocID="{ED738914-B001-4722-9BB1-5A9B5E9EA524}" presName="textRect" presStyleLbl="revTx" presStyleIdx="1" presStyleCnt="2">
        <dgm:presLayoutVars>
          <dgm:chMax val="1"/>
          <dgm:chPref val="1"/>
        </dgm:presLayoutVars>
      </dgm:prSet>
      <dgm:spPr/>
      <dgm:t>
        <a:bodyPr/>
        <a:lstStyle/>
        <a:p>
          <a:endParaRPr lang="en-US"/>
        </a:p>
      </dgm:t>
    </dgm:pt>
  </dgm:ptLst>
  <dgm:cxnLst>
    <dgm:cxn modelId="{4EE57C5C-0B51-4A4A-8A97-C94F3EDB7645}" type="presOf" srcId="{87751503-D05B-4B27-A043-3A788103741C}" destId="{5D00353E-082D-464C-9A4A-AFF44D99F2D7}" srcOrd="0" destOrd="0" presId="urn:microsoft.com/office/officeart/2018/2/layout/IconCircleList"/>
    <dgm:cxn modelId="{563D96CC-9481-4CCE-A146-EDE362FA75DE}" type="presOf" srcId="{0F71322C-F15C-43C7-B287-1BE6E5F83684}" destId="{9AB6F8DD-82C6-4427-A52C-54E22239DC51}" srcOrd="0" destOrd="0" presId="urn:microsoft.com/office/officeart/2018/2/layout/IconCircleList"/>
    <dgm:cxn modelId="{4D0E66DD-98BE-4329-B7C4-7F4D517F5AD4}" srcId="{B18BC907-E45E-4EDB-870D-B1851158EE3F}" destId="{0F71322C-F15C-43C7-B287-1BE6E5F83684}" srcOrd="0" destOrd="0" parTransId="{1A3C480D-CF07-401F-A324-8AB294E2669C}" sibTransId="{87751503-D05B-4B27-A043-3A788103741C}"/>
    <dgm:cxn modelId="{FF63FF91-E01E-4660-B874-BBD282313AED}" type="presOf" srcId="{B18BC907-E45E-4EDB-870D-B1851158EE3F}" destId="{B9E0ABE5-2414-4C3D-9F3D-AABAE44D415F}" srcOrd="0" destOrd="0" presId="urn:microsoft.com/office/officeart/2018/2/layout/IconCircleList"/>
    <dgm:cxn modelId="{05F4A0D4-A7A7-408A-A59F-0266D9C3CB21}" srcId="{B18BC907-E45E-4EDB-870D-B1851158EE3F}" destId="{ED738914-B001-4722-9BB1-5A9B5E9EA524}" srcOrd="1" destOrd="0" parTransId="{BE2468D3-E051-42D4-B165-64C9D9273DCB}" sibTransId="{858546CC-041B-4928-B32C-D095DAE2770F}"/>
    <dgm:cxn modelId="{112A9F21-4D0D-4EE0-B960-B37DBE990322}" type="presOf" srcId="{ED738914-B001-4722-9BB1-5A9B5E9EA524}" destId="{A5D8DFBA-6DDB-4F5F-8906-A6C7B1547AC2}" srcOrd="0" destOrd="0" presId="urn:microsoft.com/office/officeart/2018/2/layout/IconCircleList"/>
    <dgm:cxn modelId="{E0DC5A04-1022-42D2-AE3E-97EC45F85BAD}" type="presParOf" srcId="{B9E0ABE5-2414-4C3D-9F3D-AABAE44D415F}" destId="{4CAB92D3-7117-4091-B071-B5674F7668B0}" srcOrd="0" destOrd="0" presId="urn:microsoft.com/office/officeart/2018/2/layout/IconCircleList"/>
    <dgm:cxn modelId="{098A8698-7004-46BA-8106-A0DEBE4C4176}" type="presParOf" srcId="{4CAB92D3-7117-4091-B071-B5674F7668B0}" destId="{E891D90B-5072-4815-A28D-E04C16926A43}" srcOrd="0" destOrd="0" presId="urn:microsoft.com/office/officeart/2018/2/layout/IconCircleList"/>
    <dgm:cxn modelId="{788E9E2A-C7EC-489F-9E05-DA5D681DD65E}" type="presParOf" srcId="{E891D90B-5072-4815-A28D-E04C16926A43}" destId="{49DB9F20-D577-4405-AF03-D414D832EA61}" srcOrd="0" destOrd="0" presId="urn:microsoft.com/office/officeart/2018/2/layout/IconCircleList"/>
    <dgm:cxn modelId="{6B002CEE-803E-46CB-9412-A9CE074D4DE2}" type="presParOf" srcId="{E891D90B-5072-4815-A28D-E04C16926A43}" destId="{7BDC09A0-A90D-4D43-98E8-934EAF0ADC84}" srcOrd="1" destOrd="0" presId="urn:microsoft.com/office/officeart/2018/2/layout/IconCircleList"/>
    <dgm:cxn modelId="{6595A8A7-84B2-4DF9-8455-2F71D77B7D5B}" type="presParOf" srcId="{E891D90B-5072-4815-A28D-E04C16926A43}" destId="{CB040188-89D1-49EB-8EC9-3E1031CA1EAA}" srcOrd="2" destOrd="0" presId="urn:microsoft.com/office/officeart/2018/2/layout/IconCircleList"/>
    <dgm:cxn modelId="{C1D22583-489C-4125-AA5A-44D81A6BCCF6}" type="presParOf" srcId="{E891D90B-5072-4815-A28D-E04C16926A43}" destId="{9AB6F8DD-82C6-4427-A52C-54E22239DC51}" srcOrd="3" destOrd="0" presId="urn:microsoft.com/office/officeart/2018/2/layout/IconCircleList"/>
    <dgm:cxn modelId="{6C972553-EB6D-4175-886A-5D6F960EE61E}" type="presParOf" srcId="{4CAB92D3-7117-4091-B071-B5674F7668B0}" destId="{5D00353E-082D-464C-9A4A-AFF44D99F2D7}" srcOrd="1" destOrd="0" presId="urn:microsoft.com/office/officeart/2018/2/layout/IconCircleList"/>
    <dgm:cxn modelId="{8675F7E2-9603-4962-B2EA-7056B5058533}" type="presParOf" srcId="{4CAB92D3-7117-4091-B071-B5674F7668B0}" destId="{87469422-E9DC-4AD4-88D9-4855929AA5DD}" srcOrd="2" destOrd="0" presId="urn:microsoft.com/office/officeart/2018/2/layout/IconCircleList"/>
    <dgm:cxn modelId="{42A678DF-E970-4BF7-B593-873634BDEC0B}" type="presParOf" srcId="{87469422-E9DC-4AD4-88D9-4855929AA5DD}" destId="{D2528A9D-7EB6-4C51-8F0F-C4537994CFE9}" srcOrd="0" destOrd="0" presId="urn:microsoft.com/office/officeart/2018/2/layout/IconCircleList"/>
    <dgm:cxn modelId="{EA6C9446-E152-45A4-BECC-F652EA0F709F}" type="presParOf" srcId="{87469422-E9DC-4AD4-88D9-4855929AA5DD}" destId="{CDDA2877-B755-434E-B702-58FBA868161A}" srcOrd="1" destOrd="0" presId="urn:microsoft.com/office/officeart/2018/2/layout/IconCircleList"/>
    <dgm:cxn modelId="{644189A1-0B18-4CEC-A8A3-02971022984B}" type="presParOf" srcId="{87469422-E9DC-4AD4-88D9-4855929AA5DD}" destId="{54FBBDBE-176D-455D-9882-A794BB25DC42}" srcOrd="2" destOrd="0" presId="urn:microsoft.com/office/officeart/2018/2/layout/IconCircleList"/>
    <dgm:cxn modelId="{394BA1BE-D16A-4007-AA0C-AB7B6F69E8C6}" type="presParOf" srcId="{87469422-E9DC-4AD4-88D9-4855929AA5DD}" destId="{A5D8DFBA-6DDB-4F5F-8906-A6C7B1547AC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D5CB07-26B1-48C9-AE67-931B64BBA7F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649C366-3E13-4A15-9724-40C1E0027628}">
      <dgm:prSet/>
      <dgm:spPr/>
      <dgm:t>
        <a:bodyPr/>
        <a:lstStyle/>
        <a:p>
          <a:r>
            <a:rPr lang="en-US" b="1"/>
            <a:t>Steps to Accessing Your Data:</a:t>
          </a:r>
          <a:endParaRPr lang="en-US"/>
        </a:p>
      </dgm:t>
    </dgm:pt>
    <dgm:pt modelId="{81521BB1-63A7-4BF9-B519-90F39C56F215}" type="parTrans" cxnId="{CDCF82E9-DE29-4A3C-A296-6312C3E9D316}">
      <dgm:prSet/>
      <dgm:spPr/>
      <dgm:t>
        <a:bodyPr/>
        <a:lstStyle/>
        <a:p>
          <a:endParaRPr lang="en-US"/>
        </a:p>
      </dgm:t>
    </dgm:pt>
    <dgm:pt modelId="{BC1EFCB3-0809-438F-BDF3-E2019983F4C2}" type="sibTrans" cxnId="{CDCF82E9-DE29-4A3C-A296-6312C3E9D316}">
      <dgm:prSet/>
      <dgm:spPr/>
      <dgm:t>
        <a:bodyPr/>
        <a:lstStyle/>
        <a:p>
          <a:endParaRPr lang="en-US"/>
        </a:p>
      </dgm:t>
    </dgm:pt>
    <dgm:pt modelId="{F7374085-9B4B-40B5-8410-5F907C6F0819}">
      <dgm:prSet/>
      <dgm:spPr/>
      <dgm:t>
        <a:bodyPr/>
        <a:lstStyle/>
        <a:p>
          <a:r>
            <a:rPr lang="en-US"/>
            <a:t>Log into HMH EdLearning</a:t>
          </a:r>
        </a:p>
      </dgm:t>
    </dgm:pt>
    <dgm:pt modelId="{42CD31E3-8D71-40B5-9440-4AEBC8075818}" type="parTrans" cxnId="{61251A80-A3D2-4F4E-BA79-72761D6DFBF4}">
      <dgm:prSet/>
      <dgm:spPr/>
      <dgm:t>
        <a:bodyPr/>
        <a:lstStyle/>
        <a:p>
          <a:endParaRPr lang="en-US"/>
        </a:p>
      </dgm:t>
    </dgm:pt>
    <dgm:pt modelId="{43F8FC7C-5FD7-4615-B4DD-0575005BB890}" type="sibTrans" cxnId="{61251A80-A3D2-4F4E-BA79-72761D6DFBF4}">
      <dgm:prSet/>
      <dgm:spPr/>
      <dgm:t>
        <a:bodyPr/>
        <a:lstStyle/>
        <a:p>
          <a:endParaRPr lang="en-US"/>
        </a:p>
      </dgm:t>
    </dgm:pt>
    <dgm:pt modelId="{33C5500A-012C-450C-9715-51412507E43B}">
      <dgm:prSet/>
      <dgm:spPr/>
      <dgm:t>
        <a:bodyPr/>
        <a:lstStyle/>
        <a:p>
          <a:r>
            <a:rPr lang="en-US"/>
            <a:t>Go to Reports and select the Growth Measure 2022-2023</a:t>
          </a:r>
        </a:p>
      </dgm:t>
    </dgm:pt>
    <dgm:pt modelId="{BD47201F-974A-469F-99E6-9AA931313E3A}" type="parTrans" cxnId="{3BCA3DA9-B6F4-4130-B08D-C25F193EAB0F}">
      <dgm:prSet/>
      <dgm:spPr/>
      <dgm:t>
        <a:bodyPr/>
        <a:lstStyle/>
        <a:p>
          <a:endParaRPr lang="en-US"/>
        </a:p>
      </dgm:t>
    </dgm:pt>
    <dgm:pt modelId="{AD536F7C-BA43-47E2-A6C3-DCD93D126A5C}" type="sibTrans" cxnId="{3BCA3DA9-B6F4-4130-B08D-C25F193EAB0F}">
      <dgm:prSet/>
      <dgm:spPr/>
      <dgm:t>
        <a:bodyPr/>
        <a:lstStyle/>
        <a:p>
          <a:endParaRPr lang="en-US"/>
        </a:p>
      </dgm:t>
    </dgm:pt>
    <dgm:pt modelId="{4056F5F3-AB9A-45F6-A8F3-EFE5C14A6FAF}">
      <dgm:prSet/>
      <dgm:spPr/>
      <dgm:t>
        <a:bodyPr/>
        <a:lstStyle/>
        <a:p>
          <a:r>
            <a:rPr lang="en-US"/>
            <a:t>Select a grade level</a:t>
          </a:r>
        </a:p>
      </dgm:t>
    </dgm:pt>
    <dgm:pt modelId="{D8418591-6D9C-4787-A939-8CD2D14B1BD3}" type="parTrans" cxnId="{863F20A5-ED0A-4BF2-84BE-70E7C013CC7E}">
      <dgm:prSet/>
      <dgm:spPr/>
      <dgm:t>
        <a:bodyPr/>
        <a:lstStyle/>
        <a:p>
          <a:endParaRPr lang="en-US"/>
        </a:p>
      </dgm:t>
    </dgm:pt>
    <dgm:pt modelId="{6380BAC1-CFD9-4B93-95C8-BDBEF7EDE357}" type="sibTrans" cxnId="{863F20A5-ED0A-4BF2-84BE-70E7C013CC7E}">
      <dgm:prSet/>
      <dgm:spPr/>
      <dgm:t>
        <a:bodyPr/>
        <a:lstStyle/>
        <a:p>
          <a:endParaRPr lang="en-US"/>
        </a:p>
      </dgm:t>
    </dgm:pt>
    <dgm:pt modelId="{76F83370-F4D3-4C32-80B1-722B85CD1870}">
      <dgm:prSet/>
      <dgm:spPr/>
      <dgm:t>
        <a:bodyPr/>
        <a:lstStyle/>
        <a:p>
          <a:r>
            <a:rPr lang="en-US"/>
            <a:t>Click on a class to access their individual scores</a:t>
          </a:r>
        </a:p>
      </dgm:t>
    </dgm:pt>
    <dgm:pt modelId="{7715C6E5-0568-4C4D-AD56-50C46B23E613}" type="parTrans" cxnId="{ED132C7F-97A3-4914-8C74-7AECC3BEBD6E}">
      <dgm:prSet/>
      <dgm:spPr/>
      <dgm:t>
        <a:bodyPr/>
        <a:lstStyle/>
        <a:p>
          <a:endParaRPr lang="en-US"/>
        </a:p>
      </dgm:t>
    </dgm:pt>
    <dgm:pt modelId="{7C5CA309-9405-4C55-92DD-F8438CF0E96F}" type="sibTrans" cxnId="{ED132C7F-97A3-4914-8C74-7AECC3BEBD6E}">
      <dgm:prSet/>
      <dgm:spPr/>
      <dgm:t>
        <a:bodyPr/>
        <a:lstStyle/>
        <a:p>
          <a:endParaRPr lang="en-US"/>
        </a:p>
      </dgm:t>
    </dgm:pt>
    <dgm:pt modelId="{333324FC-A6A6-4DE2-BAC6-337FF0D9972C}" type="pres">
      <dgm:prSet presAssocID="{CFD5CB07-26B1-48C9-AE67-931B64BBA7FD}" presName="linear" presStyleCnt="0">
        <dgm:presLayoutVars>
          <dgm:animLvl val="lvl"/>
          <dgm:resizeHandles val="exact"/>
        </dgm:presLayoutVars>
      </dgm:prSet>
      <dgm:spPr/>
      <dgm:t>
        <a:bodyPr/>
        <a:lstStyle/>
        <a:p>
          <a:endParaRPr lang="en-US"/>
        </a:p>
      </dgm:t>
    </dgm:pt>
    <dgm:pt modelId="{44FD42E1-39C2-416D-8759-570754AD7495}" type="pres">
      <dgm:prSet presAssocID="{E649C366-3E13-4A15-9724-40C1E0027628}" presName="parentText" presStyleLbl="node1" presStyleIdx="0" presStyleCnt="5">
        <dgm:presLayoutVars>
          <dgm:chMax val="0"/>
          <dgm:bulletEnabled val="1"/>
        </dgm:presLayoutVars>
      </dgm:prSet>
      <dgm:spPr/>
      <dgm:t>
        <a:bodyPr/>
        <a:lstStyle/>
        <a:p>
          <a:endParaRPr lang="en-US"/>
        </a:p>
      </dgm:t>
    </dgm:pt>
    <dgm:pt modelId="{EB72948B-0E1C-462E-BCF3-84A27B34FFF7}" type="pres">
      <dgm:prSet presAssocID="{BC1EFCB3-0809-438F-BDF3-E2019983F4C2}" presName="spacer" presStyleCnt="0"/>
      <dgm:spPr/>
    </dgm:pt>
    <dgm:pt modelId="{3AC6DCE9-B375-4023-80B4-051879B5F2F5}" type="pres">
      <dgm:prSet presAssocID="{F7374085-9B4B-40B5-8410-5F907C6F0819}" presName="parentText" presStyleLbl="node1" presStyleIdx="1" presStyleCnt="5">
        <dgm:presLayoutVars>
          <dgm:chMax val="0"/>
          <dgm:bulletEnabled val="1"/>
        </dgm:presLayoutVars>
      </dgm:prSet>
      <dgm:spPr/>
      <dgm:t>
        <a:bodyPr/>
        <a:lstStyle/>
        <a:p>
          <a:endParaRPr lang="en-US"/>
        </a:p>
      </dgm:t>
    </dgm:pt>
    <dgm:pt modelId="{3CFC9FD0-F640-4ABF-AC15-D8BBBF118EE2}" type="pres">
      <dgm:prSet presAssocID="{43F8FC7C-5FD7-4615-B4DD-0575005BB890}" presName="spacer" presStyleCnt="0"/>
      <dgm:spPr/>
    </dgm:pt>
    <dgm:pt modelId="{8EA2B1A3-C919-49AB-B16D-CAA2BD5C3C17}" type="pres">
      <dgm:prSet presAssocID="{33C5500A-012C-450C-9715-51412507E43B}" presName="parentText" presStyleLbl="node1" presStyleIdx="2" presStyleCnt="5">
        <dgm:presLayoutVars>
          <dgm:chMax val="0"/>
          <dgm:bulletEnabled val="1"/>
        </dgm:presLayoutVars>
      </dgm:prSet>
      <dgm:spPr/>
      <dgm:t>
        <a:bodyPr/>
        <a:lstStyle/>
        <a:p>
          <a:endParaRPr lang="en-US"/>
        </a:p>
      </dgm:t>
    </dgm:pt>
    <dgm:pt modelId="{76187533-D800-4F4A-88E4-966C5835AA86}" type="pres">
      <dgm:prSet presAssocID="{AD536F7C-BA43-47E2-A6C3-DCD93D126A5C}" presName="spacer" presStyleCnt="0"/>
      <dgm:spPr/>
    </dgm:pt>
    <dgm:pt modelId="{56FCE5B2-BA31-45F1-BA27-C868407993E2}" type="pres">
      <dgm:prSet presAssocID="{4056F5F3-AB9A-45F6-A8F3-EFE5C14A6FAF}" presName="parentText" presStyleLbl="node1" presStyleIdx="3" presStyleCnt="5">
        <dgm:presLayoutVars>
          <dgm:chMax val="0"/>
          <dgm:bulletEnabled val="1"/>
        </dgm:presLayoutVars>
      </dgm:prSet>
      <dgm:spPr/>
      <dgm:t>
        <a:bodyPr/>
        <a:lstStyle/>
        <a:p>
          <a:endParaRPr lang="en-US"/>
        </a:p>
      </dgm:t>
    </dgm:pt>
    <dgm:pt modelId="{FC5AA80E-C122-4FE6-8164-804DD4A72806}" type="pres">
      <dgm:prSet presAssocID="{6380BAC1-CFD9-4B93-95C8-BDBEF7EDE357}" presName="spacer" presStyleCnt="0"/>
      <dgm:spPr/>
    </dgm:pt>
    <dgm:pt modelId="{18566B90-F33B-4FC4-ACB8-200EBEB6D471}" type="pres">
      <dgm:prSet presAssocID="{76F83370-F4D3-4C32-80B1-722B85CD1870}" presName="parentText" presStyleLbl="node1" presStyleIdx="4" presStyleCnt="5">
        <dgm:presLayoutVars>
          <dgm:chMax val="0"/>
          <dgm:bulletEnabled val="1"/>
        </dgm:presLayoutVars>
      </dgm:prSet>
      <dgm:spPr/>
      <dgm:t>
        <a:bodyPr/>
        <a:lstStyle/>
        <a:p>
          <a:endParaRPr lang="en-US"/>
        </a:p>
      </dgm:t>
    </dgm:pt>
  </dgm:ptLst>
  <dgm:cxnLst>
    <dgm:cxn modelId="{FE884E63-8977-433B-9F55-27FCE136C8D8}" type="presOf" srcId="{F7374085-9B4B-40B5-8410-5F907C6F0819}" destId="{3AC6DCE9-B375-4023-80B4-051879B5F2F5}" srcOrd="0" destOrd="0" presId="urn:microsoft.com/office/officeart/2005/8/layout/vList2"/>
    <dgm:cxn modelId="{61251A80-A3D2-4F4E-BA79-72761D6DFBF4}" srcId="{CFD5CB07-26B1-48C9-AE67-931B64BBA7FD}" destId="{F7374085-9B4B-40B5-8410-5F907C6F0819}" srcOrd="1" destOrd="0" parTransId="{42CD31E3-8D71-40B5-9440-4AEBC8075818}" sibTransId="{43F8FC7C-5FD7-4615-B4DD-0575005BB890}"/>
    <dgm:cxn modelId="{4262C5C3-7D83-4989-87BD-4D4BD24B8BB2}" type="presOf" srcId="{33C5500A-012C-450C-9715-51412507E43B}" destId="{8EA2B1A3-C919-49AB-B16D-CAA2BD5C3C17}" srcOrd="0" destOrd="0" presId="urn:microsoft.com/office/officeart/2005/8/layout/vList2"/>
    <dgm:cxn modelId="{863F20A5-ED0A-4BF2-84BE-70E7C013CC7E}" srcId="{CFD5CB07-26B1-48C9-AE67-931B64BBA7FD}" destId="{4056F5F3-AB9A-45F6-A8F3-EFE5C14A6FAF}" srcOrd="3" destOrd="0" parTransId="{D8418591-6D9C-4787-A939-8CD2D14B1BD3}" sibTransId="{6380BAC1-CFD9-4B93-95C8-BDBEF7EDE357}"/>
    <dgm:cxn modelId="{4542A119-DAED-4DF3-BB1D-F426E3F699C0}" type="presOf" srcId="{CFD5CB07-26B1-48C9-AE67-931B64BBA7FD}" destId="{333324FC-A6A6-4DE2-BAC6-337FF0D9972C}" srcOrd="0" destOrd="0" presId="urn:microsoft.com/office/officeart/2005/8/layout/vList2"/>
    <dgm:cxn modelId="{8EFDAC91-789A-4BD0-8118-1EFCC2622A38}" type="presOf" srcId="{76F83370-F4D3-4C32-80B1-722B85CD1870}" destId="{18566B90-F33B-4FC4-ACB8-200EBEB6D471}" srcOrd="0" destOrd="0" presId="urn:microsoft.com/office/officeart/2005/8/layout/vList2"/>
    <dgm:cxn modelId="{9B74A763-8852-4153-B684-0F9713394E01}" type="presOf" srcId="{E649C366-3E13-4A15-9724-40C1E0027628}" destId="{44FD42E1-39C2-416D-8759-570754AD7495}" srcOrd="0" destOrd="0" presId="urn:microsoft.com/office/officeart/2005/8/layout/vList2"/>
    <dgm:cxn modelId="{CDCF82E9-DE29-4A3C-A296-6312C3E9D316}" srcId="{CFD5CB07-26B1-48C9-AE67-931B64BBA7FD}" destId="{E649C366-3E13-4A15-9724-40C1E0027628}" srcOrd="0" destOrd="0" parTransId="{81521BB1-63A7-4BF9-B519-90F39C56F215}" sibTransId="{BC1EFCB3-0809-438F-BDF3-E2019983F4C2}"/>
    <dgm:cxn modelId="{ED132C7F-97A3-4914-8C74-7AECC3BEBD6E}" srcId="{CFD5CB07-26B1-48C9-AE67-931B64BBA7FD}" destId="{76F83370-F4D3-4C32-80B1-722B85CD1870}" srcOrd="4" destOrd="0" parTransId="{7715C6E5-0568-4C4D-AD56-50C46B23E613}" sibTransId="{7C5CA309-9405-4C55-92DD-F8438CF0E96F}"/>
    <dgm:cxn modelId="{104D0AA8-8A9B-48FB-99EC-1260EBB3AE2D}" type="presOf" srcId="{4056F5F3-AB9A-45F6-A8F3-EFE5C14A6FAF}" destId="{56FCE5B2-BA31-45F1-BA27-C868407993E2}" srcOrd="0" destOrd="0" presId="urn:microsoft.com/office/officeart/2005/8/layout/vList2"/>
    <dgm:cxn modelId="{3BCA3DA9-B6F4-4130-B08D-C25F193EAB0F}" srcId="{CFD5CB07-26B1-48C9-AE67-931B64BBA7FD}" destId="{33C5500A-012C-450C-9715-51412507E43B}" srcOrd="2" destOrd="0" parTransId="{BD47201F-974A-469F-99E6-9AA931313E3A}" sibTransId="{AD536F7C-BA43-47E2-A6C3-DCD93D126A5C}"/>
    <dgm:cxn modelId="{1F2B7060-97AD-4012-80FD-F7C5EE10C486}" type="presParOf" srcId="{333324FC-A6A6-4DE2-BAC6-337FF0D9972C}" destId="{44FD42E1-39C2-416D-8759-570754AD7495}" srcOrd="0" destOrd="0" presId="urn:microsoft.com/office/officeart/2005/8/layout/vList2"/>
    <dgm:cxn modelId="{3B73291D-8594-4481-A544-BA3DAF2401E6}" type="presParOf" srcId="{333324FC-A6A6-4DE2-BAC6-337FF0D9972C}" destId="{EB72948B-0E1C-462E-BCF3-84A27B34FFF7}" srcOrd="1" destOrd="0" presId="urn:microsoft.com/office/officeart/2005/8/layout/vList2"/>
    <dgm:cxn modelId="{39C72153-8558-434A-9B4A-1152FD6B5FDA}" type="presParOf" srcId="{333324FC-A6A6-4DE2-BAC6-337FF0D9972C}" destId="{3AC6DCE9-B375-4023-80B4-051879B5F2F5}" srcOrd="2" destOrd="0" presId="urn:microsoft.com/office/officeart/2005/8/layout/vList2"/>
    <dgm:cxn modelId="{CAD1741D-C145-4A43-A27A-74C39B4B93F2}" type="presParOf" srcId="{333324FC-A6A6-4DE2-BAC6-337FF0D9972C}" destId="{3CFC9FD0-F640-4ABF-AC15-D8BBBF118EE2}" srcOrd="3" destOrd="0" presId="urn:microsoft.com/office/officeart/2005/8/layout/vList2"/>
    <dgm:cxn modelId="{2E3F4EA2-F97A-41C0-AB5B-5D9133505451}" type="presParOf" srcId="{333324FC-A6A6-4DE2-BAC6-337FF0D9972C}" destId="{8EA2B1A3-C919-49AB-B16D-CAA2BD5C3C17}" srcOrd="4" destOrd="0" presId="urn:microsoft.com/office/officeart/2005/8/layout/vList2"/>
    <dgm:cxn modelId="{6B4AECC6-3C49-48C2-89F0-26732ABCDA23}" type="presParOf" srcId="{333324FC-A6A6-4DE2-BAC6-337FF0D9972C}" destId="{76187533-D800-4F4A-88E4-966C5835AA86}" srcOrd="5" destOrd="0" presId="urn:microsoft.com/office/officeart/2005/8/layout/vList2"/>
    <dgm:cxn modelId="{7C3BC878-3F96-4D4C-A58F-EF31B9BDA386}" type="presParOf" srcId="{333324FC-A6A6-4DE2-BAC6-337FF0D9972C}" destId="{56FCE5B2-BA31-45F1-BA27-C868407993E2}" srcOrd="6" destOrd="0" presId="urn:microsoft.com/office/officeart/2005/8/layout/vList2"/>
    <dgm:cxn modelId="{76726A73-674C-4AB3-AF32-B20990081A88}" type="presParOf" srcId="{333324FC-A6A6-4DE2-BAC6-337FF0D9972C}" destId="{FC5AA80E-C122-4FE6-8164-804DD4A72806}" srcOrd="7" destOrd="0" presId="urn:microsoft.com/office/officeart/2005/8/layout/vList2"/>
    <dgm:cxn modelId="{ADE4A418-5CC7-404B-A140-F4AE80CFB913}" type="presParOf" srcId="{333324FC-A6A6-4DE2-BAC6-337FF0D9972C}" destId="{18566B90-F33B-4FC4-ACB8-200EBEB6D47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C8D69F-15F4-4792-80C0-E85D16EF4F7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B0FA9F6-C4C1-4835-8390-3E36384D126F}">
      <dgm:prSet/>
      <dgm:spPr/>
      <dgm:t>
        <a:bodyPr/>
        <a:lstStyle/>
        <a:p>
          <a:r>
            <a:rPr lang="en-US"/>
            <a:t>The Growth Measure is new and we are all learning how to analyze it together.</a:t>
          </a:r>
        </a:p>
      </dgm:t>
    </dgm:pt>
    <dgm:pt modelId="{3B185389-2967-4225-8DF4-C43558372980}" type="parTrans" cxnId="{1568FEBB-D0DD-4ADF-A404-9B23095E44C7}">
      <dgm:prSet/>
      <dgm:spPr/>
      <dgm:t>
        <a:bodyPr/>
        <a:lstStyle/>
        <a:p>
          <a:endParaRPr lang="en-US"/>
        </a:p>
      </dgm:t>
    </dgm:pt>
    <dgm:pt modelId="{C8910FE6-9FEF-4B89-9900-A490EF1A60D1}" type="sibTrans" cxnId="{1568FEBB-D0DD-4ADF-A404-9B23095E44C7}">
      <dgm:prSet/>
      <dgm:spPr/>
      <dgm:t>
        <a:bodyPr/>
        <a:lstStyle/>
        <a:p>
          <a:endParaRPr lang="en-US"/>
        </a:p>
      </dgm:t>
    </dgm:pt>
    <dgm:pt modelId="{9DFC5103-E9FB-4FC0-AA8A-C938F99DA3C4}">
      <dgm:prSet/>
      <dgm:spPr/>
      <dgm:t>
        <a:bodyPr/>
        <a:lstStyle/>
        <a:p>
          <a:r>
            <a:rPr lang="en-US"/>
            <a:t>The Growth Measure data aligns with the New Jersey Student Learning Standards.</a:t>
          </a:r>
        </a:p>
      </dgm:t>
    </dgm:pt>
    <dgm:pt modelId="{6B608011-2ABA-49A9-867A-30BDF7CB8791}" type="parTrans" cxnId="{798BDE16-7C5F-440F-A9A9-782AACF4FDD5}">
      <dgm:prSet/>
      <dgm:spPr/>
      <dgm:t>
        <a:bodyPr/>
        <a:lstStyle/>
        <a:p>
          <a:endParaRPr lang="en-US"/>
        </a:p>
      </dgm:t>
    </dgm:pt>
    <dgm:pt modelId="{D24DB20D-5C7F-40C2-A03F-01CA453BA704}" type="sibTrans" cxnId="{798BDE16-7C5F-440F-A9A9-782AACF4FDD5}">
      <dgm:prSet/>
      <dgm:spPr/>
      <dgm:t>
        <a:bodyPr/>
        <a:lstStyle/>
        <a:p>
          <a:endParaRPr lang="en-US"/>
        </a:p>
      </dgm:t>
    </dgm:pt>
    <dgm:pt modelId="{925A1F19-ADC9-4189-A3D2-C5061384EA2E}">
      <dgm:prSet/>
      <dgm:spPr/>
      <dgm:t>
        <a:bodyPr/>
        <a:lstStyle/>
        <a:p>
          <a:r>
            <a:rPr lang="en-US"/>
            <a:t>This diagnostic data allows us to analyze school, class and individual student data. Most importantly it affords us the opportunity to plan our instructional moves precisely. </a:t>
          </a:r>
        </a:p>
      </dgm:t>
    </dgm:pt>
    <dgm:pt modelId="{63712532-0CFF-46B1-BFE4-9D4A178A631F}" type="parTrans" cxnId="{B9C3042F-D888-4382-8ED6-914E49CFEE8A}">
      <dgm:prSet/>
      <dgm:spPr/>
      <dgm:t>
        <a:bodyPr/>
        <a:lstStyle/>
        <a:p>
          <a:endParaRPr lang="en-US"/>
        </a:p>
      </dgm:t>
    </dgm:pt>
    <dgm:pt modelId="{C57AC79A-3D97-4B8C-98B5-3A3DC39502A3}" type="sibTrans" cxnId="{B9C3042F-D888-4382-8ED6-914E49CFEE8A}">
      <dgm:prSet/>
      <dgm:spPr/>
      <dgm:t>
        <a:bodyPr/>
        <a:lstStyle/>
        <a:p>
          <a:endParaRPr lang="en-US"/>
        </a:p>
      </dgm:t>
    </dgm:pt>
    <dgm:pt modelId="{5035FBCA-FE28-45C1-A4A0-31D8497DAF00}">
      <dgm:prSet/>
      <dgm:spPr/>
      <dgm:t>
        <a:bodyPr/>
        <a:lstStyle/>
        <a:p>
          <a:r>
            <a:rPr lang="en-US"/>
            <a:t>The Growth Measure and the Benchmarks are key pieces of data that we must utilize to move our instruction forward.</a:t>
          </a:r>
        </a:p>
      </dgm:t>
    </dgm:pt>
    <dgm:pt modelId="{5BCD4826-B7EF-48A3-94DA-96D20F28058C}" type="parTrans" cxnId="{CAF58428-D3A2-4560-9064-03F348254177}">
      <dgm:prSet/>
      <dgm:spPr/>
      <dgm:t>
        <a:bodyPr/>
        <a:lstStyle/>
        <a:p>
          <a:endParaRPr lang="en-US"/>
        </a:p>
      </dgm:t>
    </dgm:pt>
    <dgm:pt modelId="{5D4FA5A8-D163-4CD6-8FA0-11EE7F2523C9}" type="sibTrans" cxnId="{CAF58428-D3A2-4560-9064-03F348254177}">
      <dgm:prSet/>
      <dgm:spPr/>
      <dgm:t>
        <a:bodyPr/>
        <a:lstStyle/>
        <a:p>
          <a:endParaRPr lang="en-US"/>
        </a:p>
      </dgm:t>
    </dgm:pt>
    <dgm:pt modelId="{420ADE77-D113-4F22-A90C-7765BF061EDE}" type="pres">
      <dgm:prSet presAssocID="{69C8D69F-15F4-4792-80C0-E85D16EF4F74}" presName="root" presStyleCnt="0">
        <dgm:presLayoutVars>
          <dgm:dir/>
          <dgm:resizeHandles val="exact"/>
        </dgm:presLayoutVars>
      </dgm:prSet>
      <dgm:spPr/>
      <dgm:t>
        <a:bodyPr/>
        <a:lstStyle/>
        <a:p>
          <a:endParaRPr lang="en-US"/>
        </a:p>
      </dgm:t>
    </dgm:pt>
    <dgm:pt modelId="{6C9C0D6F-EDA5-4C8E-B8C5-4D8875B69AD7}" type="pres">
      <dgm:prSet presAssocID="{1B0FA9F6-C4C1-4835-8390-3E36384D126F}" presName="compNode" presStyleCnt="0"/>
      <dgm:spPr/>
    </dgm:pt>
    <dgm:pt modelId="{A357FEAE-0AAE-42D4-9A16-6BDD62955129}" type="pres">
      <dgm:prSet presAssocID="{1B0FA9F6-C4C1-4835-8390-3E36384D126F}" presName="bgRect" presStyleLbl="bgShp" presStyleIdx="0" presStyleCnt="4"/>
      <dgm:spPr/>
    </dgm:pt>
    <dgm:pt modelId="{5066F2CC-DC55-478B-A717-6771945A25E7}" type="pres">
      <dgm:prSet presAssocID="{1B0FA9F6-C4C1-4835-8390-3E36384D126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usiness Growth"/>
        </a:ext>
      </dgm:extLst>
    </dgm:pt>
    <dgm:pt modelId="{5A6B25F7-3471-4D94-AA7A-E6FAEE6FB603}" type="pres">
      <dgm:prSet presAssocID="{1B0FA9F6-C4C1-4835-8390-3E36384D126F}" presName="spaceRect" presStyleCnt="0"/>
      <dgm:spPr/>
    </dgm:pt>
    <dgm:pt modelId="{FAA06F69-E792-4861-A6E8-54A92B04E29E}" type="pres">
      <dgm:prSet presAssocID="{1B0FA9F6-C4C1-4835-8390-3E36384D126F}" presName="parTx" presStyleLbl="revTx" presStyleIdx="0" presStyleCnt="4">
        <dgm:presLayoutVars>
          <dgm:chMax val="0"/>
          <dgm:chPref val="0"/>
        </dgm:presLayoutVars>
      </dgm:prSet>
      <dgm:spPr/>
      <dgm:t>
        <a:bodyPr/>
        <a:lstStyle/>
        <a:p>
          <a:endParaRPr lang="en-US"/>
        </a:p>
      </dgm:t>
    </dgm:pt>
    <dgm:pt modelId="{31F8E579-F2E8-431A-B440-109D79A0CA5C}" type="pres">
      <dgm:prSet presAssocID="{C8910FE6-9FEF-4B89-9900-A490EF1A60D1}" presName="sibTrans" presStyleCnt="0"/>
      <dgm:spPr/>
    </dgm:pt>
    <dgm:pt modelId="{4D87CAAF-F4B7-415A-84CA-20753AD52945}" type="pres">
      <dgm:prSet presAssocID="{9DFC5103-E9FB-4FC0-AA8A-C938F99DA3C4}" presName="compNode" presStyleCnt="0"/>
      <dgm:spPr/>
    </dgm:pt>
    <dgm:pt modelId="{FF50645A-A26C-48DB-9420-0257B5C29FB3}" type="pres">
      <dgm:prSet presAssocID="{9DFC5103-E9FB-4FC0-AA8A-C938F99DA3C4}" presName="bgRect" presStyleLbl="bgShp" presStyleIdx="1" presStyleCnt="4"/>
      <dgm:spPr/>
    </dgm:pt>
    <dgm:pt modelId="{E6891ECA-6AEB-4F90-A6D4-D008A8B8AAC9}" type="pres">
      <dgm:prSet presAssocID="{9DFC5103-E9FB-4FC0-AA8A-C938F99DA3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lassroom"/>
        </a:ext>
      </dgm:extLst>
    </dgm:pt>
    <dgm:pt modelId="{851A5FBC-B59C-4FCC-87E0-0DEDB05121EC}" type="pres">
      <dgm:prSet presAssocID="{9DFC5103-E9FB-4FC0-AA8A-C938F99DA3C4}" presName="spaceRect" presStyleCnt="0"/>
      <dgm:spPr/>
    </dgm:pt>
    <dgm:pt modelId="{60E3E140-AB8D-48DF-8CA3-97B1A4D546C6}" type="pres">
      <dgm:prSet presAssocID="{9DFC5103-E9FB-4FC0-AA8A-C938F99DA3C4}" presName="parTx" presStyleLbl="revTx" presStyleIdx="1" presStyleCnt="4">
        <dgm:presLayoutVars>
          <dgm:chMax val="0"/>
          <dgm:chPref val="0"/>
        </dgm:presLayoutVars>
      </dgm:prSet>
      <dgm:spPr/>
      <dgm:t>
        <a:bodyPr/>
        <a:lstStyle/>
        <a:p>
          <a:endParaRPr lang="en-US"/>
        </a:p>
      </dgm:t>
    </dgm:pt>
    <dgm:pt modelId="{53641BE1-2801-4142-9B41-BA220ED09A17}" type="pres">
      <dgm:prSet presAssocID="{D24DB20D-5C7F-40C2-A03F-01CA453BA704}" presName="sibTrans" presStyleCnt="0"/>
      <dgm:spPr/>
    </dgm:pt>
    <dgm:pt modelId="{FF36F233-1EB6-408C-AEB1-2B41FEAAD49B}" type="pres">
      <dgm:prSet presAssocID="{925A1F19-ADC9-4189-A3D2-C5061384EA2E}" presName="compNode" presStyleCnt="0"/>
      <dgm:spPr/>
    </dgm:pt>
    <dgm:pt modelId="{41A8089B-0377-4F12-8A7B-BC67E0817228}" type="pres">
      <dgm:prSet presAssocID="{925A1F19-ADC9-4189-A3D2-C5061384EA2E}" presName="bgRect" presStyleLbl="bgShp" presStyleIdx="2" presStyleCnt="4"/>
      <dgm:spPr/>
    </dgm:pt>
    <dgm:pt modelId="{15F5A620-3612-47FF-8032-102A7A14192B}" type="pres">
      <dgm:prSet presAssocID="{925A1F19-ADC9-4189-A3D2-C5061384EA2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ooks"/>
        </a:ext>
      </dgm:extLst>
    </dgm:pt>
    <dgm:pt modelId="{5B670B21-E2B8-44F3-BDE6-42609BE958DD}" type="pres">
      <dgm:prSet presAssocID="{925A1F19-ADC9-4189-A3D2-C5061384EA2E}" presName="spaceRect" presStyleCnt="0"/>
      <dgm:spPr/>
    </dgm:pt>
    <dgm:pt modelId="{9377CDD5-0A19-4C98-A4BE-5B4D72535FFF}" type="pres">
      <dgm:prSet presAssocID="{925A1F19-ADC9-4189-A3D2-C5061384EA2E}" presName="parTx" presStyleLbl="revTx" presStyleIdx="2" presStyleCnt="4">
        <dgm:presLayoutVars>
          <dgm:chMax val="0"/>
          <dgm:chPref val="0"/>
        </dgm:presLayoutVars>
      </dgm:prSet>
      <dgm:spPr/>
      <dgm:t>
        <a:bodyPr/>
        <a:lstStyle/>
        <a:p>
          <a:endParaRPr lang="en-US"/>
        </a:p>
      </dgm:t>
    </dgm:pt>
    <dgm:pt modelId="{222D516F-8D32-4475-97D4-917B687D1C79}" type="pres">
      <dgm:prSet presAssocID="{C57AC79A-3D97-4B8C-98B5-3A3DC39502A3}" presName="sibTrans" presStyleCnt="0"/>
      <dgm:spPr/>
    </dgm:pt>
    <dgm:pt modelId="{06F363CE-3423-44D1-9E1C-5F1946871864}" type="pres">
      <dgm:prSet presAssocID="{5035FBCA-FE28-45C1-A4A0-31D8497DAF00}" presName="compNode" presStyleCnt="0"/>
      <dgm:spPr/>
    </dgm:pt>
    <dgm:pt modelId="{C12C4F83-C3CA-482A-9590-0F645D55E423}" type="pres">
      <dgm:prSet presAssocID="{5035FBCA-FE28-45C1-A4A0-31D8497DAF00}" presName="bgRect" presStyleLbl="bgShp" presStyleIdx="3" presStyleCnt="4"/>
      <dgm:spPr/>
    </dgm:pt>
    <dgm:pt modelId="{076D709B-012F-4491-B75C-F415962F3129}" type="pres">
      <dgm:prSet presAssocID="{5035FBCA-FE28-45C1-A4A0-31D8497DAF0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Bullseye"/>
        </a:ext>
      </dgm:extLst>
    </dgm:pt>
    <dgm:pt modelId="{3A8B9F96-5ADE-4F77-9F75-E84A7BF81115}" type="pres">
      <dgm:prSet presAssocID="{5035FBCA-FE28-45C1-A4A0-31D8497DAF00}" presName="spaceRect" presStyleCnt="0"/>
      <dgm:spPr/>
    </dgm:pt>
    <dgm:pt modelId="{C813EC29-A31A-49F7-8156-2010A96A34C3}" type="pres">
      <dgm:prSet presAssocID="{5035FBCA-FE28-45C1-A4A0-31D8497DAF00}" presName="parTx" presStyleLbl="revTx" presStyleIdx="3" presStyleCnt="4">
        <dgm:presLayoutVars>
          <dgm:chMax val="0"/>
          <dgm:chPref val="0"/>
        </dgm:presLayoutVars>
      </dgm:prSet>
      <dgm:spPr/>
      <dgm:t>
        <a:bodyPr/>
        <a:lstStyle/>
        <a:p>
          <a:endParaRPr lang="en-US"/>
        </a:p>
      </dgm:t>
    </dgm:pt>
  </dgm:ptLst>
  <dgm:cxnLst>
    <dgm:cxn modelId="{CAF58428-D3A2-4560-9064-03F348254177}" srcId="{69C8D69F-15F4-4792-80C0-E85D16EF4F74}" destId="{5035FBCA-FE28-45C1-A4A0-31D8497DAF00}" srcOrd="3" destOrd="0" parTransId="{5BCD4826-B7EF-48A3-94DA-96D20F28058C}" sibTransId="{5D4FA5A8-D163-4CD6-8FA0-11EE7F2523C9}"/>
    <dgm:cxn modelId="{EEEBD43A-2743-4351-8E49-70C3802A6106}" type="presOf" srcId="{1B0FA9F6-C4C1-4835-8390-3E36384D126F}" destId="{FAA06F69-E792-4861-A6E8-54A92B04E29E}" srcOrd="0" destOrd="0" presId="urn:microsoft.com/office/officeart/2018/2/layout/IconVerticalSolidList"/>
    <dgm:cxn modelId="{1568FEBB-D0DD-4ADF-A404-9B23095E44C7}" srcId="{69C8D69F-15F4-4792-80C0-E85D16EF4F74}" destId="{1B0FA9F6-C4C1-4835-8390-3E36384D126F}" srcOrd="0" destOrd="0" parTransId="{3B185389-2967-4225-8DF4-C43558372980}" sibTransId="{C8910FE6-9FEF-4B89-9900-A490EF1A60D1}"/>
    <dgm:cxn modelId="{A80B395F-FCB8-4A61-B75A-3378AF800BD3}" type="presOf" srcId="{925A1F19-ADC9-4189-A3D2-C5061384EA2E}" destId="{9377CDD5-0A19-4C98-A4BE-5B4D72535FFF}" srcOrd="0" destOrd="0" presId="urn:microsoft.com/office/officeart/2018/2/layout/IconVerticalSolidList"/>
    <dgm:cxn modelId="{798BDE16-7C5F-440F-A9A9-782AACF4FDD5}" srcId="{69C8D69F-15F4-4792-80C0-E85D16EF4F74}" destId="{9DFC5103-E9FB-4FC0-AA8A-C938F99DA3C4}" srcOrd="1" destOrd="0" parTransId="{6B608011-2ABA-49A9-867A-30BDF7CB8791}" sibTransId="{D24DB20D-5C7F-40C2-A03F-01CA453BA704}"/>
    <dgm:cxn modelId="{B9C3042F-D888-4382-8ED6-914E49CFEE8A}" srcId="{69C8D69F-15F4-4792-80C0-E85D16EF4F74}" destId="{925A1F19-ADC9-4189-A3D2-C5061384EA2E}" srcOrd="2" destOrd="0" parTransId="{63712532-0CFF-46B1-BFE4-9D4A178A631F}" sibTransId="{C57AC79A-3D97-4B8C-98B5-3A3DC39502A3}"/>
    <dgm:cxn modelId="{F6921855-F9AA-4353-888C-CDBA49457B6A}" type="presOf" srcId="{5035FBCA-FE28-45C1-A4A0-31D8497DAF00}" destId="{C813EC29-A31A-49F7-8156-2010A96A34C3}" srcOrd="0" destOrd="0" presId="urn:microsoft.com/office/officeart/2018/2/layout/IconVerticalSolidList"/>
    <dgm:cxn modelId="{B2E38504-A93A-49DD-8498-2F973C21045E}" type="presOf" srcId="{9DFC5103-E9FB-4FC0-AA8A-C938F99DA3C4}" destId="{60E3E140-AB8D-48DF-8CA3-97B1A4D546C6}" srcOrd="0" destOrd="0" presId="urn:microsoft.com/office/officeart/2018/2/layout/IconVerticalSolidList"/>
    <dgm:cxn modelId="{0B55F20E-5DC2-4AA9-AA5F-59A248EF2F27}" type="presOf" srcId="{69C8D69F-15F4-4792-80C0-E85D16EF4F74}" destId="{420ADE77-D113-4F22-A90C-7765BF061EDE}" srcOrd="0" destOrd="0" presId="urn:microsoft.com/office/officeart/2018/2/layout/IconVerticalSolidList"/>
    <dgm:cxn modelId="{583E30B5-F91E-446E-8C75-E523E14265C6}" type="presParOf" srcId="{420ADE77-D113-4F22-A90C-7765BF061EDE}" destId="{6C9C0D6F-EDA5-4C8E-B8C5-4D8875B69AD7}" srcOrd="0" destOrd="0" presId="urn:microsoft.com/office/officeart/2018/2/layout/IconVerticalSolidList"/>
    <dgm:cxn modelId="{F56E84A4-1408-4B9F-AAAB-0F4752104B41}" type="presParOf" srcId="{6C9C0D6F-EDA5-4C8E-B8C5-4D8875B69AD7}" destId="{A357FEAE-0AAE-42D4-9A16-6BDD62955129}" srcOrd="0" destOrd="0" presId="urn:microsoft.com/office/officeart/2018/2/layout/IconVerticalSolidList"/>
    <dgm:cxn modelId="{1AE0E8CC-C7F9-40CA-93E5-000840B9B891}" type="presParOf" srcId="{6C9C0D6F-EDA5-4C8E-B8C5-4D8875B69AD7}" destId="{5066F2CC-DC55-478B-A717-6771945A25E7}" srcOrd="1" destOrd="0" presId="urn:microsoft.com/office/officeart/2018/2/layout/IconVerticalSolidList"/>
    <dgm:cxn modelId="{FEE47189-0A22-42AF-8E34-49D40732B760}" type="presParOf" srcId="{6C9C0D6F-EDA5-4C8E-B8C5-4D8875B69AD7}" destId="{5A6B25F7-3471-4D94-AA7A-E6FAEE6FB603}" srcOrd="2" destOrd="0" presId="urn:microsoft.com/office/officeart/2018/2/layout/IconVerticalSolidList"/>
    <dgm:cxn modelId="{AD01310C-0BDA-43B3-848B-8DC65319E91B}" type="presParOf" srcId="{6C9C0D6F-EDA5-4C8E-B8C5-4D8875B69AD7}" destId="{FAA06F69-E792-4861-A6E8-54A92B04E29E}" srcOrd="3" destOrd="0" presId="urn:microsoft.com/office/officeart/2018/2/layout/IconVerticalSolidList"/>
    <dgm:cxn modelId="{DAAB14B8-FB5C-477E-B6B1-1C3B609300BE}" type="presParOf" srcId="{420ADE77-D113-4F22-A90C-7765BF061EDE}" destId="{31F8E579-F2E8-431A-B440-109D79A0CA5C}" srcOrd="1" destOrd="0" presId="urn:microsoft.com/office/officeart/2018/2/layout/IconVerticalSolidList"/>
    <dgm:cxn modelId="{CDE68632-30F3-47A3-95C4-6C3C76CDD704}" type="presParOf" srcId="{420ADE77-D113-4F22-A90C-7765BF061EDE}" destId="{4D87CAAF-F4B7-415A-84CA-20753AD52945}" srcOrd="2" destOrd="0" presId="urn:microsoft.com/office/officeart/2018/2/layout/IconVerticalSolidList"/>
    <dgm:cxn modelId="{53B97BA7-742B-41D7-BF5E-711AF0FBC5AD}" type="presParOf" srcId="{4D87CAAF-F4B7-415A-84CA-20753AD52945}" destId="{FF50645A-A26C-48DB-9420-0257B5C29FB3}" srcOrd="0" destOrd="0" presId="urn:microsoft.com/office/officeart/2018/2/layout/IconVerticalSolidList"/>
    <dgm:cxn modelId="{AFF058A8-0723-497C-A464-8DE400CD94E6}" type="presParOf" srcId="{4D87CAAF-F4B7-415A-84CA-20753AD52945}" destId="{E6891ECA-6AEB-4F90-A6D4-D008A8B8AAC9}" srcOrd="1" destOrd="0" presId="urn:microsoft.com/office/officeart/2018/2/layout/IconVerticalSolidList"/>
    <dgm:cxn modelId="{6EEEF353-F5E6-48B3-9FA7-D1FD72A8EBC6}" type="presParOf" srcId="{4D87CAAF-F4B7-415A-84CA-20753AD52945}" destId="{851A5FBC-B59C-4FCC-87E0-0DEDB05121EC}" srcOrd="2" destOrd="0" presId="urn:microsoft.com/office/officeart/2018/2/layout/IconVerticalSolidList"/>
    <dgm:cxn modelId="{E7623B69-A2C5-4F0D-849E-85D24010D2AC}" type="presParOf" srcId="{4D87CAAF-F4B7-415A-84CA-20753AD52945}" destId="{60E3E140-AB8D-48DF-8CA3-97B1A4D546C6}" srcOrd="3" destOrd="0" presId="urn:microsoft.com/office/officeart/2018/2/layout/IconVerticalSolidList"/>
    <dgm:cxn modelId="{D2725CF7-7E56-4BD5-A0D9-0A7C64317480}" type="presParOf" srcId="{420ADE77-D113-4F22-A90C-7765BF061EDE}" destId="{53641BE1-2801-4142-9B41-BA220ED09A17}" srcOrd="3" destOrd="0" presId="urn:microsoft.com/office/officeart/2018/2/layout/IconVerticalSolidList"/>
    <dgm:cxn modelId="{4EAFE99F-62BA-4958-82D2-F09FD59A779B}" type="presParOf" srcId="{420ADE77-D113-4F22-A90C-7765BF061EDE}" destId="{FF36F233-1EB6-408C-AEB1-2B41FEAAD49B}" srcOrd="4" destOrd="0" presId="urn:microsoft.com/office/officeart/2018/2/layout/IconVerticalSolidList"/>
    <dgm:cxn modelId="{AEC9E9A9-E6FB-41E3-BAAB-C74BF69F38DA}" type="presParOf" srcId="{FF36F233-1EB6-408C-AEB1-2B41FEAAD49B}" destId="{41A8089B-0377-4F12-8A7B-BC67E0817228}" srcOrd="0" destOrd="0" presId="urn:microsoft.com/office/officeart/2018/2/layout/IconVerticalSolidList"/>
    <dgm:cxn modelId="{A641C61A-1DF8-4FA6-9BFD-9B34DC510199}" type="presParOf" srcId="{FF36F233-1EB6-408C-AEB1-2B41FEAAD49B}" destId="{15F5A620-3612-47FF-8032-102A7A14192B}" srcOrd="1" destOrd="0" presId="urn:microsoft.com/office/officeart/2018/2/layout/IconVerticalSolidList"/>
    <dgm:cxn modelId="{A5D36390-0B6A-4074-BDB8-35D3A219CD9D}" type="presParOf" srcId="{FF36F233-1EB6-408C-AEB1-2B41FEAAD49B}" destId="{5B670B21-E2B8-44F3-BDE6-42609BE958DD}" srcOrd="2" destOrd="0" presId="urn:microsoft.com/office/officeart/2018/2/layout/IconVerticalSolidList"/>
    <dgm:cxn modelId="{3BD805C6-F510-49EF-8A2D-CF91D6DFDE7D}" type="presParOf" srcId="{FF36F233-1EB6-408C-AEB1-2B41FEAAD49B}" destId="{9377CDD5-0A19-4C98-A4BE-5B4D72535FFF}" srcOrd="3" destOrd="0" presId="urn:microsoft.com/office/officeart/2018/2/layout/IconVerticalSolidList"/>
    <dgm:cxn modelId="{042F5193-7A69-41FE-8DFC-7443BA802011}" type="presParOf" srcId="{420ADE77-D113-4F22-A90C-7765BF061EDE}" destId="{222D516F-8D32-4475-97D4-917B687D1C79}" srcOrd="5" destOrd="0" presId="urn:microsoft.com/office/officeart/2018/2/layout/IconVerticalSolidList"/>
    <dgm:cxn modelId="{E93716A7-F55C-4FBB-87DD-2FBAE0A05BF9}" type="presParOf" srcId="{420ADE77-D113-4F22-A90C-7765BF061EDE}" destId="{06F363CE-3423-44D1-9E1C-5F1946871864}" srcOrd="6" destOrd="0" presId="urn:microsoft.com/office/officeart/2018/2/layout/IconVerticalSolidList"/>
    <dgm:cxn modelId="{95D029EC-7B1D-4B9A-A2EE-D1504852847D}" type="presParOf" srcId="{06F363CE-3423-44D1-9E1C-5F1946871864}" destId="{C12C4F83-C3CA-482A-9590-0F645D55E423}" srcOrd="0" destOrd="0" presId="urn:microsoft.com/office/officeart/2018/2/layout/IconVerticalSolidList"/>
    <dgm:cxn modelId="{0EA23DAC-7182-4FC6-8876-BA315941F45D}" type="presParOf" srcId="{06F363CE-3423-44D1-9E1C-5F1946871864}" destId="{076D709B-012F-4491-B75C-F415962F3129}" srcOrd="1" destOrd="0" presId="urn:microsoft.com/office/officeart/2018/2/layout/IconVerticalSolidList"/>
    <dgm:cxn modelId="{AC458DB7-EFA5-4E7A-8DCD-F7B0E45541F0}" type="presParOf" srcId="{06F363CE-3423-44D1-9E1C-5F1946871864}" destId="{3A8B9F96-5ADE-4F77-9F75-E84A7BF81115}" srcOrd="2" destOrd="0" presId="urn:microsoft.com/office/officeart/2018/2/layout/IconVerticalSolidList"/>
    <dgm:cxn modelId="{61E1F4F9-DBE3-46E0-9324-F91DF7649F2D}" type="presParOf" srcId="{06F363CE-3423-44D1-9E1C-5F1946871864}" destId="{C813EC29-A31A-49F7-8156-2010A96A34C3}"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E1532F-0196-4D57-AF29-AC0AA3E1FCFF}"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84BCF53-2747-4933-96CF-77F55CE6F1BE}">
      <dgm:prSet/>
      <dgm:spPr/>
      <dgm:t>
        <a:bodyPr/>
        <a:lstStyle/>
        <a:p>
          <a:r>
            <a:rPr lang="en-US"/>
            <a:t>Student Writing - Where are the strengths and weaknesses (Class trends and individual students) </a:t>
          </a:r>
        </a:p>
      </dgm:t>
    </dgm:pt>
    <dgm:pt modelId="{646F74A0-5E3F-424A-98F7-C6BF762F7F5E}" type="parTrans" cxnId="{F2BAD6A8-927F-4FBD-BCEA-8B71EDF8D0AE}">
      <dgm:prSet/>
      <dgm:spPr/>
      <dgm:t>
        <a:bodyPr/>
        <a:lstStyle/>
        <a:p>
          <a:endParaRPr lang="en-US"/>
        </a:p>
      </dgm:t>
    </dgm:pt>
    <dgm:pt modelId="{1B5BBABC-7893-4A6C-802B-A62440D8A9CE}" type="sibTrans" cxnId="{F2BAD6A8-927F-4FBD-BCEA-8B71EDF8D0AE}">
      <dgm:prSet/>
      <dgm:spPr/>
      <dgm:t>
        <a:bodyPr/>
        <a:lstStyle/>
        <a:p>
          <a:endParaRPr lang="en-US"/>
        </a:p>
      </dgm:t>
    </dgm:pt>
    <dgm:pt modelId="{0B979FEB-A4CF-4A66-AE8D-5120838E012C}">
      <dgm:prSet/>
      <dgm:spPr/>
      <dgm:t>
        <a:bodyPr/>
        <a:lstStyle/>
        <a:p>
          <a:endParaRPr lang="en-US"/>
        </a:p>
      </dgm:t>
    </dgm:pt>
    <dgm:pt modelId="{1472F285-36D2-4485-945B-B8DEA4BBE5A9}" type="parTrans" cxnId="{3C07DF32-C42E-41B4-B8B1-5D7E68025306}">
      <dgm:prSet/>
      <dgm:spPr/>
      <dgm:t>
        <a:bodyPr/>
        <a:lstStyle/>
        <a:p>
          <a:endParaRPr lang="en-US"/>
        </a:p>
      </dgm:t>
    </dgm:pt>
    <dgm:pt modelId="{1A8094CA-EAEE-4690-9180-4872C87F7B0B}" type="sibTrans" cxnId="{3C07DF32-C42E-41B4-B8B1-5D7E68025306}">
      <dgm:prSet/>
      <dgm:spPr/>
      <dgm:t>
        <a:bodyPr/>
        <a:lstStyle/>
        <a:p>
          <a:endParaRPr lang="en-US"/>
        </a:p>
      </dgm:t>
    </dgm:pt>
    <dgm:pt modelId="{30B2C15F-977C-41F1-AF1E-BF2BA6B81742}">
      <dgm:prSet/>
      <dgm:spPr/>
      <dgm:t>
        <a:bodyPr/>
        <a:lstStyle/>
        <a:p>
          <a:endParaRPr lang="en-US"/>
        </a:p>
      </dgm:t>
    </dgm:pt>
    <dgm:pt modelId="{36022BA4-9056-423F-8630-97F0AAE20DF9}" type="parTrans" cxnId="{1A04A9DC-9742-468C-A541-07DB71F50F54}">
      <dgm:prSet/>
      <dgm:spPr/>
      <dgm:t>
        <a:bodyPr/>
        <a:lstStyle/>
        <a:p>
          <a:endParaRPr lang="en-US"/>
        </a:p>
      </dgm:t>
    </dgm:pt>
    <dgm:pt modelId="{56C57896-3E6F-439E-B501-39AEC72A9AC5}" type="sibTrans" cxnId="{1A04A9DC-9742-468C-A541-07DB71F50F54}">
      <dgm:prSet/>
      <dgm:spPr/>
      <dgm:t>
        <a:bodyPr/>
        <a:lstStyle/>
        <a:p>
          <a:endParaRPr lang="en-US"/>
        </a:p>
      </dgm:t>
    </dgm:pt>
    <dgm:pt modelId="{C121F91E-9FC3-40AE-9750-76D44A04D185}">
      <dgm:prSet/>
      <dgm:spPr/>
      <dgm:t>
        <a:bodyPr/>
        <a:lstStyle/>
        <a:p>
          <a:endParaRPr lang="en-US"/>
        </a:p>
      </dgm:t>
    </dgm:pt>
    <dgm:pt modelId="{6C5956E2-693C-4659-A953-FE270D521532}" type="parTrans" cxnId="{DB484063-7238-4607-A51C-E64F3FF54C96}">
      <dgm:prSet/>
      <dgm:spPr/>
      <dgm:t>
        <a:bodyPr/>
        <a:lstStyle/>
        <a:p>
          <a:endParaRPr lang="en-US"/>
        </a:p>
      </dgm:t>
    </dgm:pt>
    <dgm:pt modelId="{349EFF8E-3B79-4FB1-B297-475F5FA7A266}" type="sibTrans" cxnId="{DB484063-7238-4607-A51C-E64F3FF54C96}">
      <dgm:prSet/>
      <dgm:spPr/>
      <dgm:t>
        <a:bodyPr/>
        <a:lstStyle/>
        <a:p>
          <a:endParaRPr lang="en-US"/>
        </a:p>
      </dgm:t>
    </dgm:pt>
    <dgm:pt modelId="{20D5FF28-4D81-4A42-A628-1F43F37C361C}">
      <dgm:prSet/>
      <dgm:spPr/>
      <dgm:t>
        <a:bodyPr/>
        <a:lstStyle/>
        <a:p>
          <a:r>
            <a:rPr lang="en-US"/>
            <a:t>Let’s look at </a:t>
          </a:r>
          <a:r>
            <a:rPr lang="en-US" u="sng">
              <a:hlinkClick xmlns:r="http://schemas.openxmlformats.org/officeDocument/2006/relationships" r:id="rId1"/>
            </a:rPr>
            <a:t>Grade 2</a:t>
          </a:r>
          <a:r>
            <a:rPr lang="en-US"/>
            <a:t> </a:t>
          </a:r>
        </a:p>
      </dgm:t>
    </dgm:pt>
    <dgm:pt modelId="{EEF8F9E1-025A-4BAB-9C2B-9B319E4D9EDE}" type="parTrans" cxnId="{17E03AE8-B422-42A6-B471-85BA589D3033}">
      <dgm:prSet/>
      <dgm:spPr/>
      <dgm:t>
        <a:bodyPr/>
        <a:lstStyle/>
        <a:p>
          <a:endParaRPr lang="en-US"/>
        </a:p>
      </dgm:t>
    </dgm:pt>
    <dgm:pt modelId="{8E460976-78A3-4187-9280-C7B05BD9CB1B}" type="sibTrans" cxnId="{17E03AE8-B422-42A6-B471-85BA589D3033}">
      <dgm:prSet/>
      <dgm:spPr/>
      <dgm:t>
        <a:bodyPr/>
        <a:lstStyle/>
        <a:p>
          <a:endParaRPr lang="en-US"/>
        </a:p>
      </dgm:t>
    </dgm:pt>
    <dgm:pt modelId="{FCB88BAF-7ACA-4855-9F23-5AAF6130513F}" type="pres">
      <dgm:prSet presAssocID="{20E1532F-0196-4D57-AF29-AC0AA3E1FCFF}" presName="root" presStyleCnt="0">
        <dgm:presLayoutVars>
          <dgm:dir/>
          <dgm:resizeHandles val="exact"/>
        </dgm:presLayoutVars>
      </dgm:prSet>
      <dgm:spPr/>
      <dgm:t>
        <a:bodyPr/>
        <a:lstStyle/>
        <a:p>
          <a:endParaRPr lang="en-US"/>
        </a:p>
      </dgm:t>
    </dgm:pt>
    <dgm:pt modelId="{18C5C022-B2FE-4119-88F8-C3D0D9B05390}" type="pres">
      <dgm:prSet presAssocID="{584BCF53-2747-4933-96CF-77F55CE6F1BE}" presName="compNode" presStyleCnt="0"/>
      <dgm:spPr/>
    </dgm:pt>
    <dgm:pt modelId="{AB080A87-6C8A-4075-A2E4-57A29B48B797}" type="pres">
      <dgm:prSet presAssocID="{584BCF53-2747-4933-96CF-77F55CE6F1BE}"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dgm:spPr>
      <dgm:extLst>
        <a:ext uri="{E40237B7-FDA0-4F09-8148-C483321AD2D9}">
          <dgm14:cNvPr xmlns:dgm14="http://schemas.microsoft.com/office/drawing/2010/diagram" id="0" name="" descr="Classroom"/>
        </a:ext>
      </dgm:extLst>
    </dgm:pt>
    <dgm:pt modelId="{6F10834E-8A33-4531-BC45-2365553EAD66}" type="pres">
      <dgm:prSet presAssocID="{584BCF53-2747-4933-96CF-77F55CE6F1BE}" presName="spaceRect" presStyleCnt="0"/>
      <dgm:spPr/>
    </dgm:pt>
    <dgm:pt modelId="{AF8E98CD-2A17-4222-A2F6-00F975A4C7E7}" type="pres">
      <dgm:prSet presAssocID="{584BCF53-2747-4933-96CF-77F55CE6F1BE}" presName="textRect" presStyleLbl="revTx" presStyleIdx="0" presStyleCnt="2">
        <dgm:presLayoutVars>
          <dgm:chMax val="1"/>
          <dgm:chPref val="1"/>
        </dgm:presLayoutVars>
      </dgm:prSet>
      <dgm:spPr/>
      <dgm:t>
        <a:bodyPr/>
        <a:lstStyle/>
        <a:p>
          <a:endParaRPr lang="en-US"/>
        </a:p>
      </dgm:t>
    </dgm:pt>
    <dgm:pt modelId="{1A028D29-85C2-4A3F-9C07-E6F8222747E1}" type="pres">
      <dgm:prSet presAssocID="{1B5BBABC-7893-4A6C-802B-A62440D8A9CE}" presName="sibTrans" presStyleCnt="0"/>
      <dgm:spPr/>
    </dgm:pt>
    <dgm:pt modelId="{E5525F5F-5E6E-48A1-A4A3-CDF09ACF0015}" type="pres">
      <dgm:prSet presAssocID="{20D5FF28-4D81-4A42-A628-1F43F37C361C}" presName="compNode" presStyleCnt="0"/>
      <dgm:spPr/>
    </dgm:pt>
    <dgm:pt modelId="{A4795B15-FD6F-49DC-BEC5-4BE959D80904}" type="pres">
      <dgm:prSet presAssocID="{20D5FF28-4D81-4A42-A628-1F43F37C361C}"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dgm:spPr>
      <dgm:extLst>
        <a:ext uri="{E40237B7-FDA0-4F09-8148-C483321AD2D9}">
          <dgm14:cNvPr xmlns:dgm14="http://schemas.microsoft.com/office/drawing/2010/diagram" id="0" name="" descr="Head with Gears"/>
        </a:ext>
      </dgm:extLst>
    </dgm:pt>
    <dgm:pt modelId="{214EF34C-2A6E-4740-904E-0ABB2FA098C0}" type="pres">
      <dgm:prSet presAssocID="{20D5FF28-4D81-4A42-A628-1F43F37C361C}" presName="spaceRect" presStyleCnt="0"/>
      <dgm:spPr/>
    </dgm:pt>
    <dgm:pt modelId="{FBC5772D-7232-431B-9CCD-CC208110DCF8}" type="pres">
      <dgm:prSet presAssocID="{20D5FF28-4D81-4A42-A628-1F43F37C361C}" presName="textRect" presStyleLbl="revTx" presStyleIdx="1" presStyleCnt="2">
        <dgm:presLayoutVars>
          <dgm:chMax val="1"/>
          <dgm:chPref val="1"/>
        </dgm:presLayoutVars>
      </dgm:prSet>
      <dgm:spPr/>
      <dgm:t>
        <a:bodyPr/>
        <a:lstStyle/>
        <a:p>
          <a:endParaRPr lang="en-US"/>
        </a:p>
      </dgm:t>
    </dgm:pt>
  </dgm:ptLst>
  <dgm:cxnLst>
    <dgm:cxn modelId="{D07E76EB-6689-4262-AEB4-C634D3EF6BCB}" type="presOf" srcId="{20D5FF28-4D81-4A42-A628-1F43F37C361C}" destId="{FBC5772D-7232-431B-9CCD-CC208110DCF8}" srcOrd="0" destOrd="0" presId="urn:microsoft.com/office/officeart/2018/2/layout/IconLabelList"/>
    <dgm:cxn modelId="{43D6BB38-E33A-461A-B9C6-5C47BFFC3BB1}" type="presOf" srcId="{20E1532F-0196-4D57-AF29-AC0AA3E1FCFF}" destId="{FCB88BAF-7ACA-4855-9F23-5AAF6130513F}" srcOrd="0" destOrd="0" presId="urn:microsoft.com/office/officeart/2018/2/layout/IconLabelList"/>
    <dgm:cxn modelId="{F2BAD6A8-927F-4FBD-BCEA-8B71EDF8D0AE}" srcId="{20E1532F-0196-4D57-AF29-AC0AA3E1FCFF}" destId="{584BCF53-2747-4933-96CF-77F55CE6F1BE}" srcOrd="0" destOrd="0" parTransId="{646F74A0-5E3F-424A-98F7-C6BF762F7F5E}" sibTransId="{1B5BBABC-7893-4A6C-802B-A62440D8A9CE}"/>
    <dgm:cxn modelId="{17E03AE8-B422-42A6-B471-85BA589D3033}" srcId="{20E1532F-0196-4D57-AF29-AC0AA3E1FCFF}" destId="{20D5FF28-4D81-4A42-A628-1F43F37C361C}" srcOrd="1" destOrd="0" parTransId="{EEF8F9E1-025A-4BAB-9C2B-9B319E4D9EDE}" sibTransId="{8E460976-78A3-4187-9280-C7B05BD9CB1B}"/>
    <dgm:cxn modelId="{95C5BF18-B4EE-4A01-983E-B570CA1D5C8C}" type="presOf" srcId="{584BCF53-2747-4933-96CF-77F55CE6F1BE}" destId="{AF8E98CD-2A17-4222-A2F6-00F975A4C7E7}" srcOrd="0" destOrd="0" presId="urn:microsoft.com/office/officeart/2018/2/layout/IconLabelList"/>
    <dgm:cxn modelId="{3C07DF32-C42E-41B4-B8B1-5D7E68025306}" srcId="{584BCF53-2747-4933-96CF-77F55CE6F1BE}" destId="{0B979FEB-A4CF-4A66-AE8D-5120838E012C}" srcOrd="0" destOrd="0" parTransId="{1472F285-36D2-4485-945B-B8DEA4BBE5A9}" sibTransId="{1A8094CA-EAEE-4690-9180-4872C87F7B0B}"/>
    <dgm:cxn modelId="{DB484063-7238-4607-A51C-E64F3FF54C96}" srcId="{584BCF53-2747-4933-96CF-77F55CE6F1BE}" destId="{C121F91E-9FC3-40AE-9750-76D44A04D185}" srcOrd="2" destOrd="0" parTransId="{6C5956E2-693C-4659-A953-FE270D521532}" sibTransId="{349EFF8E-3B79-4FB1-B297-475F5FA7A266}"/>
    <dgm:cxn modelId="{1A04A9DC-9742-468C-A541-07DB71F50F54}" srcId="{584BCF53-2747-4933-96CF-77F55CE6F1BE}" destId="{30B2C15F-977C-41F1-AF1E-BF2BA6B81742}" srcOrd="1" destOrd="0" parTransId="{36022BA4-9056-423F-8630-97F0AAE20DF9}" sibTransId="{56C57896-3E6F-439E-B501-39AEC72A9AC5}"/>
    <dgm:cxn modelId="{5A8D1542-F905-4FE5-903E-D3DCEE1DC5D8}" type="presParOf" srcId="{FCB88BAF-7ACA-4855-9F23-5AAF6130513F}" destId="{18C5C022-B2FE-4119-88F8-C3D0D9B05390}" srcOrd="0" destOrd="0" presId="urn:microsoft.com/office/officeart/2018/2/layout/IconLabelList"/>
    <dgm:cxn modelId="{1C88A921-98B0-48FA-80F9-E7C9190690E4}" type="presParOf" srcId="{18C5C022-B2FE-4119-88F8-C3D0D9B05390}" destId="{AB080A87-6C8A-4075-A2E4-57A29B48B797}" srcOrd="0" destOrd="0" presId="urn:microsoft.com/office/officeart/2018/2/layout/IconLabelList"/>
    <dgm:cxn modelId="{B2EAC20D-D300-4A4A-833A-35FC2B25CD21}" type="presParOf" srcId="{18C5C022-B2FE-4119-88F8-C3D0D9B05390}" destId="{6F10834E-8A33-4531-BC45-2365553EAD66}" srcOrd="1" destOrd="0" presId="urn:microsoft.com/office/officeart/2018/2/layout/IconLabelList"/>
    <dgm:cxn modelId="{9815EFC0-C7EA-43C2-8142-3E57C66EEE94}" type="presParOf" srcId="{18C5C022-B2FE-4119-88F8-C3D0D9B05390}" destId="{AF8E98CD-2A17-4222-A2F6-00F975A4C7E7}" srcOrd="2" destOrd="0" presId="urn:microsoft.com/office/officeart/2018/2/layout/IconLabelList"/>
    <dgm:cxn modelId="{9F5EBAC2-E74B-436F-A431-22DCDD205BC1}" type="presParOf" srcId="{FCB88BAF-7ACA-4855-9F23-5AAF6130513F}" destId="{1A028D29-85C2-4A3F-9C07-E6F8222747E1}" srcOrd="1" destOrd="0" presId="urn:microsoft.com/office/officeart/2018/2/layout/IconLabelList"/>
    <dgm:cxn modelId="{DA90D79B-1CFC-491D-A4A7-EAB29720F5C9}" type="presParOf" srcId="{FCB88BAF-7ACA-4855-9F23-5AAF6130513F}" destId="{E5525F5F-5E6E-48A1-A4A3-CDF09ACF0015}" srcOrd="2" destOrd="0" presId="urn:microsoft.com/office/officeart/2018/2/layout/IconLabelList"/>
    <dgm:cxn modelId="{19FC9D9E-D50E-47DC-B131-2D8B2D176306}" type="presParOf" srcId="{E5525F5F-5E6E-48A1-A4A3-CDF09ACF0015}" destId="{A4795B15-FD6F-49DC-BEC5-4BE959D80904}" srcOrd="0" destOrd="0" presId="urn:microsoft.com/office/officeart/2018/2/layout/IconLabelList"/>
    <dgm:cxn modelId="{5618129D-5D72-4D11-9ADF-5B96732E67DA}" type="presParOf" srcId="{E5525F5F-5E6E-48A1-A4A3-CDF09ACF0015}" destId="{214EF34C-2A6E-4740-904E-0ABB2FA098C0}" srcOrd="1" destOrd="0" presId="urn:microsoft.com/office/officeart/2018/2/layout/IconLabelList"/>
    <dgm:cxn modelId="{D5778C87-DA93-4570-804D-777BC7EB93BF}" type="presParOf" srcId="{E5525F5F-5E6E-48A1-A4A3-CDF09ACF0015}" destId="{FBC5772D-7232-431B-9CCD-CC208110DCF8}" srcOrd="2" destOrd="0" presId="urn:microsoft.com/office/officeart/2018/2/layout/Icon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BF48FE-3974-4214-B17A-A67768680F1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C8C808E-CB7B-4E6E-843E-F4E7CEB66831}">
      <dgm:prSet/>
      <dgm:spPr/>
      <dgm:t>
        <a:bodyPr/>
        <a:lstStyle/>
        <a:p>
          <a:pPr>
            <a:lnSpc>
              <a:spcPct val="100000"/>
            </a:lnSpc>
          </a:pPr>
          <a:r>
            <a:rPr lang="en-US"/>
            <a:t>Most students were able to:</a:t>
          </a:r>
        </a:p>
      </dgm:t>
    </dgm:pt>
    <dgm:pt modelId="{46E28C0B-255F-4058-8B03-DBEBD04ADB0C}" type="parTrans" cxnId="{F8007342-05A0-4682-AF90-0FAA4BC4D95B}">
      <dgm:prSet/>
      <dgm:spPr/>
      <dgm:t>
        <a:bodyPr/>
        <a:lstStyle/>
        <a:p>
          <a:endParaRPr lang="en-US"/>
        </a:p>
      </dgm:t>
    </dgm:pt>
    <dgm:pt modelId="{D0EA5DD3-8F17-4F00-8C42-A42689535EAC}" type="sibTrans" cxnId="{F8007342-05A0-4682-AF90-0FAA4BC4D95B}">
      <dgm:prSet/>
      <dgm:spPr/>
      <dgm:t>
        <a:bodyPr/>
        <a:lstStyle/>
        <a:p>
          <a:endParaRPr lang="en-US"/>
        </a:p>
      </dgm:t>
    </dgm:pt>
    <dgm:pt modelId="{E70203AA-1E47-4F1F-9C8E-460BD2205F3E}">
      <dgm:prSet/>
      <dgm:spPr/>
      <dgm:t>
        <a:bodyPr/>
        <a:lstStyle/>
        <a:p>
          <a:pPr>
            <a:lnSpc>
              <a:spcPct val="100000"/>
            </a:lnSpc>
          </a:pPr>
          <a:r>
            <a:rPr lang="en-US"/>
            <a:t>Differentiate the contributions of both leaders</a:t>
          </a:r>
        </a:p>
      </dgm:t>
    </dgm:pt>
    <dgm:pt modelId="{06942B31-211A-4B18-8878-7E4C31892A84}" type="parTrans" cxnId="{37384F63-B238-4AD3-81A4-F1598A6E6C4A}">
      <dgm:prSet/>
      <dgm:spPr/>
      <dgm:t>
        <a:bodyPr/>
        <a:lstStyle/>
        <a:p>
          <a:endParaRPr lang="en-US"/>
        </a:p>
      </dgm:t>
    </dgm:pt>
    <dgm:pt modelId="{7CCBF459-8300-4417-A46B-3D752F6D475B}" type="sibTrans" cxnId="{37384F63-B238-4AD3-81A4-F1598A6E6C4A}">
      <dgm:prSet/>
      <dgm:spPr/>
      <dgm:t>
        <a:bodyPr/>
        <a:lstStyle/>
        <a:p>
          <a:endParaRPr lang="en-US"/>
        </a:p>
      </dgm:t>
    </dgm:pt>
    <dgm:pt modelId="{EC52C5D5-095F-4914-943F-03A0B600A280}">
      <dgm:prSet/>
      <dgm:spPr/>
      <dgm:t>
        <a:bodyPr/>
        <a:lstStyle/>
        <a:p>
          <a:pPr>
            <a:lnSpc>
              <a:spcPct val="100000"/>
            </a:lnSpc>
          </a:pPr>
          <a:r>
            <a:rPr lang="en-US"/>
            <a:t>generally reference and cull important information from the biographical text.</a:t>
          </a:r>
        </a:p>
      </dgm:t>
    </dgm:pt>
    <dgm:pt modelId="{91C0685A-99D7-447E-9E8C-B8517BC883F8}" type="parTrans" cxnId="{DECAB712-7D9D-4AB9-9CAF-23E86A75B20E}">
      <dgm:prSet/>
      <dgm:spPr/>
      <dgm:t>
        <a:bodyPr/>
        <a:lstStyle/>
        <a:p>
          <a:endParaRPr lang="en-US"/>
        </a:p>
      </dgm:t>
    </dgm:pt>
    <dgm:pt modelId="{5B19EB15-90C4-4111-9113-882FB29DE345}" type="sibTrans" cxnId="{DECAB712-7D9D-4AB9-9CAF-23E86A75B20E}">
      <dgm:prSet/>
      <dgm:spPr/>
      <dgm:t>
        <a:bodyPr/>
        <a:lstStyle/>
        <a:p>
          <a:endParaRPr lang="en-US"/>
        </a:p>
      </dgm:t>
    </dgm:pt>
    <dgm:pt modelId="{CC68EA8B-80AE-41E1-902E-10AA0EB44760}">
      <dgm:prSet/>
      <dgm:spPr/>
      <dgm:t>
        <a:bodyPr/>
        <a:lstStyle/>
        <a:p>
          <a:pPr>
            <a:lnSpc>
              <a:spcPct val="100000"/>
            </a:lnSpc>
          </a:pPr>
          <a:r>
            <a:rPr lang="en-US"/>
            <a:t>Students struggled to:</a:t>
          </a:r>
        </a:p>
      </dgm:t>
    </dgm:pt>
    <dgm:pt modelId="{D7D8DD09-81D4-4D2C-89AC-2DE83386CC59}" type="parTrans" cxnId="{52AC9184-BF34-4F57-80E8-B8823A7FE146}">
      <dgm:prSet/>
      <dgm:spPr/>
      <dgm:t>
        <a:bodyPr/>
        <a:lstStyle/>
        <a:p>
          <a:endParaRPr lang="en-US"/>
        </a:p>
      </dgm:t>
    </dgm:pt>
    <dgm:pt modelId="{A47F22C2-939A-4EA0-AAEE-994BD9B71B21}" type="sibTrans" cxnId="{52AC9184-BF34-4F57-80E8-B8823A7FE146}">
      <dgm:prSet/>
      <dgm:spPr/>
      <dgm:t>
        <a:bodyPr/>
        <a:lstStyle/>
        <a:p>
          <a:endParaRPr lang="en-US"/>
        </a:p>
      </dgm:t>
    </dgm:pt>
    <dgm:pt modelId="{D862E5AC-C41B-495E-9AD9-A33973E8CDE3}">
      <dgm:prSet/>
      <dgm:spPr/>
      <dgm:t>
        <a:bodyPr/>
        <a:lstStyle/>
        <a:p>
          <a:pPr>
            <a:lnSpc>
              <a:spcPct val="100000"/>
            </a:lnSpc>
          </a:pPr>
          <a:r>
            <a:rPr lang="en-US"/>
            <a:t>Use the primary source text in their explanations</a:t>
          </a:r>
        </a:p>
      </dgm:t>
    </dgm:pt>
    <dgm:pt modelId="{629A6C16-FBD7-4907-B2FB-4ADD11684741}" type="parTrans" cxnId="{0481326F-E952-41F3-AB70-DC5F9AD13030}">
      <dgm:prSet/>
      <dgm:spPr/>
      <dgm:t>
        <a:bodyPr/>
        <a:lstStyle/>
        <a:p>
          <a:endParaRPr lang="en-US"/>
        </a:p>
      </dgm:t>
    </dgm:pt>
    <dgm:pt modelId="{03D2F2ED-F99C-484C-B98E-788E3116D786}" type="sibTrans" cxnId="{0481326F-E952-41F3-AB70-DC5F9AD13030}">
      <dgm:prSet/>
      <dgm:spPr/>
      <dgm:t>
        <a:bodyPr/>
        <a:lstStyle/>
        <a:p>
          <a:endParaRPr lang="en-US"/>
        </a:p>
      </dgm:t>
    </dgm:pt>
    <dgm:pt modelId="{C9FD8681-6FF4-4357-94D0-6C82AB7EB35F}">
      <dgm:prSet/>
      <dgm:spPr/>
      <dgm:t>
        <a:bodyPr/>
        <a:lstStyle/>
        <a:p>
          <a:pPr>
            <a:lnSpc>
              <a:spcPct val="100000"/>
            </a:lnSpc>
          </a:pPr>
          <a:r>
            <a:rPr lang="en-US"/>
            <a:t>support their findings with evidence from the primary source</a:t>
          </a:r>
        </a:p>
      </dgm:t>
    </dgm:pt>
    <dgm:pt modelId="{1AF9C9ED-5FC5-42F0-8432-08273D0766B5}" type="parTrans" cxnId="{A1A7AE4D-3D74-47E0-8570-DA7BFD44B9EE}">
      <dgm:prSet/>
      <dgm:spPr/>
      <dgm:t>
        <a:bodyPr/>
        <a:lstStyle/>
        <a:p>
          <a:endParaRPr lang="en-US"/>
        </a:p>
      </dgm:t>
    </dgm:pt>
    <dgm:pt modelId="{093EDEC2-1080-4B99-B274-78919EA51B50}" type="sibTrans" cxnId="{A1A7AE4D-3D74-47E0-8570-DA7BFD44B9EE}">
      <dgm:prSet/>
      <dgm:spPr/>
      <dgm:t>
        <a:bodyPr/>
        <a:lstStyle/>
        <a:p>
          <a:endParaRPr lang="en-US"/>
        </a:p>
      </dgm:t>
    </dgm:pt>
    <dgm:pt modelId="{048E788A-59D8-4D83-849D-DFBEA0AE444D}">
      <dgm:prSet/>
      <dgm:spPr/>
      <dgm:t>
        <a:bodyPr/>
        <a:lstStyle/>
        <a:p>
          <a:pPr>
            <a:lnSpc>
              <a:spcPct val="100000"/>
            </a:lnSpc>
          </a:pPr>
          <a:r>
            <a:rPr lang="en-US"/>
            <a:t>write a fully elaborated essays that compare and contrast key details </a:t>
          </a:r>
        </a:p>
      </dgm:t>
    </dgm:pt>
    <dgm:pt modelId="{10865568-D651-4026-B884-867B1DD47075}" type="parTrans" cxnId="{69C7D45E-F748-437D-B232-584BF50F452C}">
      <dgm:prSet/>
      <dgm:spPr/>
      <dgm:t>
        <a:bodyPr/>
        <a:lstStyle/>
        <a:p>
          <a:endParaRPr lang="en-US"/>
        </a:p>
      </dgm:t>
    </dgm:pt>
    <dgm:pt modelId="{A596CC6E-CFD7-44B4-BE31-3D7B07BCDC39}" type="sibTrans" cxnId="{69C7D45E-F748-437D-B232-584BF50F452C}">
      <dgm:prSet/>
      <dgm:spPr/>
      <dgm:t>
        <a:bodyPr/>
        <a:lstStyle/>
        <a:p>
          <a:endParaRPr lang="en-US"/>
        </a:p>
      </dgm:t>
    </dgm:pt>
    <dgm:pt modelId="{0497EFAC-7601-4386-AD3C-326FCCEF31D7}" type="pres">
      <dgm:prSet presAssocID="{96BF48FE-3974-4214-B17A-A67768680F1B}" presName="root" presStyleCnt="0">
        <dgm:presLayoutVars>
          <dgm:dir/>
          <dgm:resizeHandles val="exact"/>
        </dgm:presLayoutVars>
      </dgm:prSet>
      <dgm:spPr/>
      <dgm:t>
        <a:bodyPr/>
        <a:lstStyle/>
        <a:p>
          <a:endParaRPr lang="en-US"/>
        </a:p>
      </dgm:t>
    </dgm:pt>
    <dgm:pt modelId="{BA5A52E4-4587-456C-A595-027FCD403ABE}" type="pres">
      <dgm:prSet presAssocID="{8C8C808E-CB7B-4E6E-843E-F4E7CEB66831}" presName="compNode" presStyleCnt="0"/>
      <dgm:spPr/>
    </dgm:pt>
    <dgm:pt modelId="{1F7118BD-9B6A-498E-A14D-E0B15BBD889F}" type="pres">
      <dgm:prSet presAssocID="{8C8C808E-CB7B-4E6E-843E-F4E7CEB66831}" presName="bgRect" presStyleLbl="bgShp" presStyleIdx="0" presStyleCnt="2"/>
      <dgm:spPr/>
    </dgm:pt>
    <dgm:pt modelId="{40CB7577-E91A-439C-A554-8EDEF061627B}" type="pres">
      <dgm:prSet presAssocID="{8C8C808E-CB7B-4E6E-843E-F4E7CEB6683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Graduation Cap"/>
        </a:ext>
      </dgm:extLst>
    </dgm:pt>
    <dgm:pt modelId="{EC5752E9-3376-45BB-9706-ADF357CB8E1D}" type="pres">
      <dgm:prSet presAssocID="{8C8C808E-CB7B-4E6E-843E-F4E7CEB66831}" presName="spaceRect" presStyleCnt="0"/>
      <dgm:spPr/>
    </dgm:pt>
    <dgm:pt modelId="{EB615B49-3A03-4306-82EF-920076FFEE8D}" type="pres">
      <dgm:prSet presAssocID="{8C8C808E-CB7B-4E6E-843E-F4E7CEB66831}" presName="parTx" presStyleLbl="revTx" presStyleIdx="0" presStyleCnt="4">
        <dgm:presLayoutVars>
          <dgm:chMax val="0"/>
          <dgm:chPref val="0"/>
        </dgm:presLayoutVars>
      </dgm:prSet>
      <dgm:spPr/>
      <dgm:t>
        <a:bodyPr/>
        <a:lstStyle/>
        <a:p>
          <a:endParaRPr lang="en-US"/>
        </a:p>
      </dgm:t>
    </dgm:pt>
    <dgm:pt modelId="{B95665F3-DE7C-4941-836D-31D06A0B1ED6}" type="pres">
      <dgm:prSet presAssocID="{8C8C808E-CB7B-4E6E-843E-F4E7CEB66831}" presName="desTx" presStyleLbl="revTx" presStyleIdx="1" presStyleCnt="4">
        <dgm:presLayoutVars/>
      </dgm:prSet>
      <dgm:spPr/>
      <dgm:t>
        <a:bodyPr/>
        <a:lstStyle/>
        <a:p>
          <a:endParaRPr lang="en-US"/>
        </a:p>
      </dgm:t>
    </dgm:pt>
    <dgm:pt modelId="{8419D022-F69F-49E8-AC3C-FA88BE6A1047}" type="pres">
      <dgm:prSet presAssocID="{D0EA5DD3-8F17-4F00-8C42-A42689535EAC}" presName="sibTrans" presStyleCnt="0"/>
      <dgm:spPr/>
    </dgm:pt>
    <dgm:pt modelId="{9AC87D2D-FC3C-499B-8468-0B5276988EA2}" type="pres">
      <dgm:prSet presAssocID="{CC68EA8B-80AE-41E1-902E-10AA0EB44760}" presName="compNode" presStyleCnt="0"/>
      <dgm:spPr/>
    </dgm:pt>
    <dgm:pt modelId="{B4D677CE-2F22-4A2D-9AF2-7F84020E7AA2}" type="pres">
      <dgm:prSet presAssocID="{CC68EA8B-80AE-41E1-902E-10AA0EB44760}" presName="bgRect" presStyleLbl="bgShp" presStyleIdx="1" presStyleCnt="2"/>
      <dgm:spPr/>
    </dgm:pt>
    <dgm:pt modelId="{9C314881-E250-4E7A-9E3A-348085D1F7C4}" type="pres">
      <dgm:prSet presAssocID="{CC68EA8B-80AE-41E1-902E-10AA0EB4476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Group"/>
        </a:ext>
      </dgm:extLst>
    </dgm:pt>
    <dgm:pt modelId="{157CD9F2-5242-4C58-B847-CEC466876996}" type="pres">
      <dgm:prSet presAssocID="{CC68EA8B-80AE-41E1-902E-10AA0EB44760}" presName="spaceRect" presStyleCnt="0"/>
      <dgm:spPr/>
    </dgm:pt>
    <dgm:pt modelId="{36A8D21B-D663-457E-AAC0-80E2BDEC94B9}" type="pres">
      <dgm:prSet presAssocID="{CC68EA8B-80AE-41E1-902E-10AA0EB44760}" presName="parTx" presStyleLbl="revTx" presStyleIdx="2" presStyleCnt="4">
        <dgm:presLayoutVars>
          <dgm:chMax val="0"/>
          <dgm:chPref val="0"/>
        </dgm:presLayoutVars>
      </dgm:prSet>
      <dgm:spPr/>
      <dgm:t>
        <a:bodyPr/>
        <a:lstStyle/>
        <a:p>
          <a:endParaRPr lang="en-US"/>
        </a:p>
      </dgm:t>
    </dgm:pt>
    <dgm:pt modelId="{34D50F79-DF72-4D26-B4AC-D1B00DED092F}" type="pres">
      <dgm:prSet presAssocID="{CC68EA8B-80AE-41E1-902E-10AA0EB44760}" presName="desTx" presStyleLbl="revTx" presStyleIdx="3" presStyleCnt="4">
        <dgm:presLayoutVars/>
      </dgm:prSet>
      <dgm:spPr/>
      <dgm:t>
        <a:bodyPr/>
        <a:lstStyle/>
        <a:p>
          <a:endParaRPr lang="en-US"/>
        </a:p>
      </dgm:t>
    </dgm:pt>
  </dgm:ptLst>
  <dgm:cxnLst>
    <dgm:cxn modelId="{F8007342-05A0-4682-AF90-0FAA4BC4D95B}" srcId="{96BF48FE-3974-4214-B17A-A67768680F1B}" destId="{8C8C808E-CB7B-4E6E-843E-F4E7CEB66831}" srcOrd="0" destOrd="0" parTransId="{46E28C0B-255F-4058-8B03-DBEBD04ADB0C}" sibTransId="{D0EA5DD3-8F17-4F00-8C42-A42689535EAC}"/>
    <dgm:cxn modelId="{52AC9184-BF34-4F57-80E8-B8823A7FE146}" srcId="{96BF48FE-3974-4214-B17A-A67768680F1B}" destId="{CC68EA8B-80AE-41E1-902E-10AA0EB44760}" srcOrd="1" destOrd="0" parTransId="{D7D8DD09-81D4-4D2C-89AC-2DE83386CC59}" sibTransId="{A47F22C2-939A-4EA0-AAEE-994BD9B71B21}"/>
    <dgm:cxn modelId="{103280C1-9322-4000-A230-DFBB26D6C832}" type="presOf" srcId="{CC68EA8B-80AE-41E1-902E-10AA0EB44760}" destId="{36A8D21B-D663-457E-AAC0-80E2BDEC94B9}" srcOrd="0" destOrd="0" presId="urn:microsoft.com/office/officeart/2018/2/layout/IconVerticalSolidList"/>
    <dgm:cxn modelId="{A1A7AE4D-3D74-47E0-8570-DA7BFD44B9EE}" srcId="{CC68EA8B-80AE-41E1-902E-10AA0EB44760}" destId="{C9FD8681-6FF4-4357-94D0-6C82AB7EB35F}" srcOrd="1" destOrd="0" parTransId="{1AF9C9ED-5FC5-42F0-8432-08273D0766B5}" sibTransId="{093EDEC2-1080-4B99-B274-78919EA51B50}"/>
    <dgm:cxn modelId="{69C7D45E-F748-437D-B232-584BF50F452C}" srcId="{CC68EA8B-80AE-41E1-902E-10AA0EB44760}" destId="{048E788A-59D8-4D83-849D-DFBEA0AE444D}" srcOrd="2" destOrd="0" parTransId="{10865568-D651-4026-B884-867B1DD47075}" sibTransId="{A596CC6E-CFD7-44B4-BE31-3D7B07BCDC39}"/>
    <dgm:cxn modelId="{8198384C-BBE7-4567-BCCD-41FA99443D5D}" type="presOf" srcId="{C9FD8681-6FF4-4357-94D0-6C82AB7EB35F}" destId="{34D50F79-DF72-4D26-B4AC-D1B00DED092F}" srcOrd="0" destOrd="1" presId="urn:microsoft.com/office/officeart/2018/2/layout/IconVerticalSolidList"/>
    <dgm:cxn modelId="{80018B6C-C930-4A2B-8DE2-BE36870D2609}" type="presOf" srcId="{8C8C808E-CB7B-4E6E-843E-F4E7CEB66831}" destId="{EB615B49-3A03-4306-82EF-920076FFEE8D}" srcOrd="0" destOrd="0" presId="urn:microsoft.com/office/officeart/2018/2/layout/IconVerticalSolidList"/>
    <dgm:cxn modelId="{DECAB712-7D9D-4AB9-9CAF-23E86A75B20E}" srcId="{8C8C808E-CB7B-4E6E-843E-F4E7CEB66831}" destId="{EC52C5D5-095F-4914-943F-03A0B600A280}" srcOrd="1" destOrd="0" parTransId="{91C0685A-99D7-447E-9E8C-B8517BC883F8}" sibTransId="{5B19EB15-90C4-4111-9113-882FB29DE345}"/>
    <dgm:cxn modelId="{0481326F-E952-41F3-AB70-DC5F9AD13030}" srcId="{CC68EA8B-80AE-41E1-902E-10AA0EB44760}" destId="{D862E5AC-C41B-495E-9AD9-A33973E8CDE3}" srcOrd="0" destOrd="0" parTransId="{629A6C16-FBD7-4907-B2FB-4ADD11684741}" sibTransId="{03D2F2ED-F99C-484C-B98E-788E3116D786}"/>
    <dgm:cxn modelId="{37384F63-B238-4AD3-81A4-F1598A6E6C4A}" srcId="{8C8C808E-CB7B-4E6E-843E-F4E7CEB66831}" destId="{E70203AA-1E47-4F1F-9C8E-460BD2205F3E}" srcOrd="0" destOrd="0" parTransId="{06942B31-211A-4B18-8878-7E4C31892A84}" sibTransId="{7CCBF459-8300-4417-A46B-3D752F6D475B}"/>
    <dgm:cxn modelId="{048319BF-EE9E-4F91-828A-3B3C1878A222}" type="presOf" srcId="{E70203AA-1E47-4F1F-9C8E-460BD2205F3E}" destId="{B95665F3-DE7C-4941-836D-31D06A0B1ED6}" srcOrd="0" destOrd="0" presId="urn:microsoft.com/office/officeart/2018/2/layout/IconVerticalSolidList"/>
    <dgm:cxn modelId="{E7705665-3D4A-41FD-B8B3-23A0C12FC36C}" type="presOf" srcId="{EC52C5D5-095F-4914-943F-03A0B600A280}" destId="{B95665F3-DE7C-4941-836D-31D06A0B1ED6}" srcOrd="0" destOrd="1" presId="urn:microsoft.com/office/officeart/2018/2/layout/IconVerticalSolidList"/>
    <dgm:cxn modelId="{AF1762D2-C13F-4672-9080-432B01891AF2}" type="presOf" srcId="{D862E5AC-C41B-495E-9AD9-A33973E8CDE3}" destId="{34D50F79-DF72-4D26-B4AC-D1B00DED092F}" srcOrd="0" destOrd="0" presId="urn:microsoft.com/office/officeart/2018/2/layout/IconVerticalSolidList"/>
    <dgm:cxn modelId="{7F514B41-680E-4EC1-AA95-0B5B7E7E028A}" type="presOf" srcId="{048E788A-59D8-4D83-849D-DFBEA0AE444D}" destId="{34D50F79-DF72-4D26-B4AC-D1B00DED092F}" srcOrd="0" destOrd="2" presId="urn:microsoft.com/office/officeart/2018/2/layout/IconVerticalSolidList"/>
    <dgm:cxn modelId="{B8CB652A-0D0E-4907-962C-33FE16A9F554}" type="presOf" srcId="{96BF48FE-3974-4214-B17A-A67768680F1B}" destId="{0497EFAC-7601-4386-AD3C-326FCCEF31D7}" srcOrd="0" destOrd="0" presId="urn:microsoft.com/office/officeart/2018/2/layout/IconVerticalSolidList"/>
    <dgm:cxn modelId="{689C6693-F61E-4A50-AA7F-47FD53A8AF5F}" type="presParOf" srcId="{0497EFAC-7601-4386-AD3C-326FCCEF31D7}" destId="{BA5A52E4-4587-456C-A595-027FCD403ABE}" srcOrd="0" destOrd="0" presId="urn:microsoft.com/office/officeart/2018/2/layout/IconVerticalSolidList"/>
    <dgm:cxn modelId="{A3ECA90F-1085-482C-B1BF-9A181D66115D}" type="presParOf" srcId="{BA5A52E4-4587-456C-A595-027FCD403ABE}" destId="{1F7118BD-9B6A-498E-A14D-E0B15BBD889F}" srcOrd="0" destOrd="0" presId="urn:microsoft.com/office/officeart/2018/2/layout/IconVerticalSolidList"/>
    <dgm:cxn modelId="{2A918FEE-66E1-4734-AFCE-00AF82F43BE2}" type="presParOf" srcId="{BA5A52E4-4587-456C-A595-027FCD403ABE}" destId="{40CB7577-E91A-439C-A554-8EDEF061627B}" srcOrd="1" destOrd="0" presId="urn:microsoft.com/office/officeart/2018/2/layout/IconVerticalSolidList"/>
    <dgm:cxn modelId="{3F79995F-25DA-41D9-8377-5E4B37C0596F}" type="presParOf" srcId="{BA5A52E4-4587-456C-A595-027FCD403ABE}" destId="{EC5752E9-3376-45BB-9706-ADF357CB8E1D}" srcOrd="2" destOrd="0" presId="urn:microsoft.com/office/officeart/2018/2/layout/IconVerticalSolidList"/>
    <dgm:cxn modelId="{F54EFE3B-8E0E-422D-8CDD-8346DE0EF9FA}" type="presParOf" srcId="{BA5A52E4-4587-456C-A595-027FCD403ABE}" destId="{EB615B49-3A03-4306-82EF-920076FFEE8D}" srcOrd="3" destOrd="0" presId="urn:microsoft.com/office/officeart/2018/2/layout/IconVerticalSolidList"/>
    <dgm:cxn modelId="{40AD994D-B5BD-4308-94C6-02334F4555B7}" type="presParOf" srcId="{BA5A52E4-4587-456C-A595-027FCD403ABE}" destId="{B95665F3-DE7C-4941-836D-31D06A0B1ED6}" srcOrd="4" destOrd="0" presId="urn:microsoft.com/office/officeart/2018/2/layout/IconVerticalSolidList"/>
    <dgm:cxn modelId="{8F0FA82C-5257-47FC-93D7-2356F27AD2ED}" type="presParOf" srcId="{0497EFAC-7601-4386-AD3C-326FCCEF31D7}" destId="{8419D022-F69F-49E8-AC3C-FA88BE6A1047}" srcOrd="1" destOrd="0" presId="urn:microsoft.com/office/officeart/2018/2/layout/IconVerticalSolidList"/>
    <dgm:cxn modelId="{6023958C-806B-4F16-9721-9D1C4144239F}" type="presParOf" srcId="{0497EFAC-7601-4386-AD3C-326FCCEF31D7}" destId="{9AC87D2D-FC3C-499B-8468-0B5276988EA2}" srcOrd="2" destOrd="0" presId="urn:microsoft.com/office/officeart/2018/2/layout/IconVerticalSolidList"/>
    <dgm:cxn modelId="{4BDC68E9-ECF3-44D6-9B9B-C507CE0E392E}" type="presParOf" srcId="{9AC87D2D-FC3C-499B-8468-0B5276988EA2}" destId="{B4D677CE-2F22-4A2D-9AF2-7F84020E7AA2}" srcOrd="0" destOrd="0" presId="urn:microsoft.com/office/officeart/2018/2/layout/IconVerticalSolidList"/>
    <dgm:cxn modelId="{41CF464B-74D2-4FDE-9EAB-9DA4F325027C}" type="presParOf" srcId="{9AC87D2D-FC3C-499B-8468-0B5276988EA2}" destId="{9C314881-E250-4E7A-9E3A-348085D1F7C4}" srcOrd="1" destOrd="0" presId="urn:microsoft.com/office/officeart/2018/2/layout/IconVerticalSolidList"/>
    <dgm:cxn modelId="{EF014897-83F5-4A3D-B03B-49C1B5F23B02}" type="presParOf" srcId="{9AC87D2D-FC3C-499B-8468-0B5276988EA2}" destId="{157CD9F2-5242-4C58-B847-CEC466876996}" srcOrd="2" destOrd="0" presId="urn:microsoft.com/office/officeart/2018/2/layout/IconVerticalSolidList"/>
    <dgm:cxn modelId="{5F69B13D-89E7-47A3-95A5-2E70C1962F9E}" type="presParOf" srcId="{9AC87D2D-FC3C-499B-8468-0B5276988EA2}" destId="{36A8D21B-D663-457E-AAC0-80E2BDEC94B9}" srcOrd="3" destOrd="0" presId="urn:microsoft.com/office/officeart/2018/2/layout/IconVerticalSolidList"/>
    <dgm:cxn modelId="{FCED5E8E-4AEE-42E1-92D5-031AD9F2C685}" type="presParOf" srcId="{9AC87D2D-FC3C-499B-8468-0B5276988EA2}" destId="{34D50F79-DF72-4D26-B4AC-D1B00DED092F}"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55003D-1DA1-43B3-9D19-057DC394884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FBB0F02-5D5D-47DC-BC8E-1A9C55436A50}">
      <dgm:prSet/>
      <dgm:spPr/>
      <dgm:t>
        <a:bodyPr/>
        <a:lstStyle/>
        <a:p>
          <a:pPr>
            <a:lnSpc>
              <a:spcPct val="100000"/>
            </a:lnSpc>
          </a:pPr>
          <a:r>
            <a:rPr lang="en-US"/>
            <a:t>Most students were able to:</a:t>
          </a:r>
        </a:p>
      </dgm:t>
    </dgm:pt>
    <dgm:pt modelId="{5FCB624E-43DA-4CA2-9FE5-E351B5883B8E}" type="parTrans" cxnId="{7E784E2F-F67E-4463-883F-D2F88AF694B9}">
      <dgm:prSet/>
      <dgm:spPr/>
      <dgm:t>
        <a:bodyPr/>
        <a:lstStyle/>
        <a:p>
          <a:endParaRPr lang="en-US"/>
        </a:p>
      </dgm:t>
    </dgm:pt>
    <dgm:pt modelId="{1EA93C00-9279-41BC-82EA-8CEC9D219ADB}" type="sibTrans" cxnId="{7E784E2F-F67E-4463-883F-D2F88AF694B9}">
      <dgm:prSet/>
      <dgm:spPr/>
      <dgm:t>
        <a:bodyPr/>
        <a:lstStyle/>
        <a:p>
          <a:endParaRPr lang="en-US"/>
        </a:p>
      </dgm:t>
    </dgm:pt>
    <dgm:pt modelId="{315F6293-CBBE-4395-8B1A-08576A846464}">
      <dgm:prSet/>
      <dgm:spPr/>
      <dgm:t>
        <a:bodyPr/>
        <a:lstStyle/>
        <a:p>
          <a:pPr>
            <a:lnSpc>
              <a:spcPct val="100000"/>
            </a:lnSpc>
          </a:pPr>
          <a:r>
            <a:rPr lang="en-US"/>
            <a:t>recognize each observer’s depictions of society and/or individuals within society.</a:t>
          </a:r>
        </a:p>
      </dgm:t>
    </dgm:pt>
    <dgm:pt modelId="{9BD675EF-278A-4735-89AF-2081111A273C}" type="parTrans" cxnId="{EDA34D26-90DA-4A02-A66A-E26781AF221D}">
      <dgm:prSet/>
      <dgm:spPr/>
      <dgm:t>
        <a:bodyPr/>
        <a:lstStyle/>
        <a:p>
          <a:endParaRPr lang="en-US"/>
        </a:p>
      </dgm:t>
    </dgm:pt>
    <dgm:pt modelId="{89D4CB18-64B4-4335-9557-4308E954AF9D}" type="sibTrans" cxnId="{EDA34D26-90DA-4A02-A66A-E26781AF221D}">
      <dgm:prSet/>
      <dgm:spPr/>
      <dgm:t>
        <a:bodyPr/>
        <a:lstStyle/>
        <a:p>
          <a:endParaRPr lang="en-US"/>
        </a:p>
      </dgm:t>
    </dgm:pt>
    <dgm:pt modelId="{8D1C4D7F-423D-40FA-B7F5-6DF2ACE17AB5}">
      <dgm:prSet/>
      <dgm:spPr/>
      <dgm:t>
        <a:bodyPr/>
        <a:lstStyle/>
        <a:p>
          <a:pPr>
            <a:lnSpc>
              <a:spcPct val="100000"/>
            </a:lnSpc>
          </a:pPr>
          <a:r>
            <a:rPr lang="en-US"/>
            <a:t>generally discuss each text in relation to the other.</a:t>
          </a:r>
        </a:p>
      </dgm:t>
    </dgm:pt>
    <dgm:pt modelId="{B197C508-C9C3-4F97-AE6B-AEB965087C74}" type="parTrans" cxnId="{A5847C43-A335-44F7-B531-48AE22917A59}">
      <dgm:prSet/>
      <dgm:spPr/>
      <dgm:t>
        <a:bodyPr/>
        <a:lstStyle/>
        <a:p>
          <a:endParaRPr lang="en-US"/>
        </a:p>
      </dgm:t>
    </dgm:pt>
    <dgm:pt modelId="{0107A754-D5DD-4318-9681-92F03820D91C}" type="sibTrans" cxnId="{A5847C43-A335-44F7-B531-48AE22917A59}">
      <dgm:prSet/>
      <dgm:spPr/>
      <dgm:t>
        <a:bodyPr/>
        <a:lstStyle/>
        <a:p>
          <a:endParaRPr lang="en-US"/>
        </a:p>
      </dgm:t>
    </dgm:pt>
    <dgm:pt modelId="{25FD6ADD-16CB-47F0-AE13-97DB8D9B83B9}">
      <dgm:prSet/>
      <dgm:spPr/>
      <dgm:t>
        <a:bodyPr/>
        <a:lstStyle/>
        <a:p>
          <a:pPr>
            <a:lnSpc>
              <a:spcPct val="100000"/>
            </a:lnSpc>
          </a:pPr>
          <a:r>
            <a:rPr lang="en-US"/>
            <a:t>Students struggled to:</a:t>
          </a:r>
        </a:p>
      </dgm:t>
    </dgm:pt>
    <dgm:pt modelId="{8BEB4A6B-F77C-4CBC-BA43-551288A9ED7D}" type="parTrans" cxnId="{AFF60727-83E1-4F06-9AB7-013D9CBED56D}">
      <dgm:prSet/>
      <dgm:spPr/>
      <dgm:t>
        <a:bodyPr/>
        <a:lstStyle/>
        <a:p>
          <a:endParaRPr lang="en-US"/>
        </a:p>
      </dgm:t>
    </dgm:pt>
    <dgm:pt modelId="{69E38A22-B3AD-4D89-B053-9534F86500F3}" type="sibTrans" cxnId="{AFF60727-83E1-4F06-9AB7-013D9CBED56D}">
      <dgm:prSet/>
      <dgm:spPr/>
      <dgm:t>
        <a:bodyPr/>
        <a:lstStyle/>
        <a:p>
          <a:endParaRPr lang="en-US"/>
        </a:p>
      </dgm:t>
    </dgm:pt>
    <dgm:pt modelId="{5E21FD36-85B7-40BD-86F8-CD28861BA8E6}">
      <dgm:prSet/>
      <dgm:spPr/>
      <dgm:t>
        <a:bodyPr/>
        <a:lstStyle/>
        <a:p>
          <a:pPr>
            <a:lnSpc>
              <a:spcPct val="100000"/>
            </a:lnSpc>
          </a:pPr>
          <a:r>
            <a:rPr lang="en-US"/>
            <a:t>explain the function/impact of specific details established by the author.</a:t>
          </a:r>
        </a:p>
      </dgm:t>
    </dgm:pt>
    <dgm:pt modelId="{F8D40958-D60C-46EF-8AA6-F1FE0D0DC211}" type="parTrans" cxnId="{89997A8F-C565-4038-AE70-6D2B7A92C1A8}">
      <dgm:prSet/>
      <dgm:spPr/>
      <dgm:t>
        <a:bodyPr/>
        <a:lstStyle/>
        <a:p>
          <a:endParaRPr lang="en-US"/>
        </a:p>
      </dgm:t>
    </dgm:pt>
    <dgm:pt modelId="{F1A7188E-282B-4C46-BAD0-3BE0A807C2C2}" type="sibTrans" cxnId="{89997A8F-C565-4038-AE70-6D2B7A92C1A8}">
      <dgm:prSet/>
      <dgm:spPr/>
      <dgm:t>
        <a:bodyPr/>
        <a:lstStyle/>
        <a:p>
          <a:endParaRPr lang="en-US"/>
        </a:p>
      </dgm:t>
    </dgm:pt>
    <dgm:pt modelId="{DA164978-16B9-4575-86F5-BB7536283600}">
      <dgm:prSet/>
      <dgm:spPr/>
      <dgm:t>
        <a:bodyPr/>
        <a:lstStyle/>
        <a:p>
          <a:pPr>
            <a:lnSpc>
              <a:spcPct val="100000"/>
            </a:lnSpc>
          </a:pPr>
          <a:r>
            <a:rPr lang="en-US"/>
            <a:t>support their findings with evidence from each passage</a:t>
          </a:r>
        </a:p>
      </dgm:t>
    </dgm:pt>
    <dgm:pt modelId="{B21E654D-B49D-4E13-8C66-484A2C25CC5C}" type="parTrans" cxnId="{18D3459D-1E8F-4AAC-BF94-1B983F788707}">
      <dgm:prSet/>
      <dgm:spPr/>
      <dgm:t>
        <a:bodyPr/>
        <a:lstStyle/>
        <a:p>
          <a:endParaRPr lang="en-US"/>
        </a:p>
      </dgm:t>
    </dgm:pt>
    <dgm:pt modelId="{09797AEE-4E77-4F54-AAC3-1D7BE12AF8EC}" type="sibTrans" cxnId="{18D3459D-1E8F-4AAC-BF94-1B983F788707}">
      <dgm:prSet/>
      <dgm:spPr/>
      <dgm:t>
        <a:bodyPr/>
        <a:lstStyle/>
        <a:p>
          <a:endParaRPr lang="en-US"/>
        </a:p>
      </dgm:t>
    </dgm:pt>
    <dgm:pt modelId="{8B8248E6-B5C9-40DB-ABC2-5401C7486AE0}">
      <dgm:prSet/>
      <dgm:spPr/>
      <dgm:t>
        <a:bodyPr/>
        <a:lstStyle/>
        <a:p>
          <a:pPr>
            <a:lnSpc>
              <a:spcPct val="100000"/>
            </a:lnSpc>
          </a:pPr>
          <a:r>
            <a:rPr lang="en-US"/>
            <a:t>write a fully elaborated essay that compares key details from both sources to support their ideas</a:t>
          </a:r>
        </a:p>
      </dgm:t>
    </dgm:pt>
    <dgm:pt modelId="{A8F25268-8657-4078-81A8-E7181D8C8706}" type="parTrans" cxnId="{D07BD554-E883-414C-9C42-BEF1132F8E31}">
      <dgm:prSet/>
      <dgm:spPr/>
      <dgm:t>
        <a:bodyPr/>
        <a:lstStyle/>
        <a:p>
          <a:endParaRPr lang="en-US"/>
        </a:p>
      </dgm:t>
    </dgm:pt>
    <dgm:pt modelId="{AD7DCEEF-09EC-4ED9-A6B7-E951887451E0}" type="sibTrans" cxnId="{D07BD554-E883-414C-9C42-BEF1132F8E31}">
      <dgm:prSet/>
      <dgm:spPr/>
      <dgm:t>
        <a:bodyPr/>
        <a:lstStyle/>
        <a:p>
          <a:endParaRPr lang="en-US"/>
        </a:p>
      </dgm:t>
    </dgm:pt>
    <dgm:pt modelId="{18A52A9D-7CDB-4605-9733-645D8DF2EA53}" type="pres">
      <dgm:prSet presAssocID="{6155003D-1DA1-43B3-9D19-057DC3948842}" presName="root" presStyleCnt="0">
        <dgm:presLayoutVars>
          <dgm:dir/>
          <dgm:resizeHandles val="exact"/>
        </dgm:presLayoutVars>
      </dgm:prSet>
      <dgm:spPr/>
      <dgm:t>
        <a:bodyPr/>
        <a:lstStyle/>
        <a:p>
          <a:endParaRPr lang="en-US"/>
        </a:p>
      </dgm:t>
    </dgm:pt>
    <dgm:pt modelId="{8CE477CC-741A-4661-B204-187CCF175E8D}" type="pres">
      <dgm:prSet presAssocID="{6FBB0F02-5D5D-47DC-BC8E-1A9C55436A50}" presName="compNode" presStyleCnt="0"/>
      <dgm:spPr/>
    </dgm:pt>
    <dgm:pt modelId="{C88D8E20-D994-4C09-8D11-81D4F1360B5D}" type="pres">
      <dgm:prSet presAssocID="{6FBB0F02-5D5D-47DC-BC8E-1A9C55436A50}" presName="bgRect" presStyleLbl="bgShp" presStyleIdx="0" presStyleCnt="2"/>
      <dgm:spPr/>
    </dgm:pt>
    <dgm:pt modelId="{BFBE6F0A-7B8E-4F2F-830C-5A7472C466B5}" type="pres">
      <dgm:prSet presAssocID="{6FBB0F02-5D5D-47DC-BC8E-1A9C55436A5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Graduation Cap"/>
        </a:ext>
      </dgm:extLst>
    </dgm:pt>
    <dgm:pt modelId="{BF857DCB-BDF1-43A8-B2F1-7F77530FD566}" type="pres">
      <dgm:prSet presAssocID="{6FBB0F02-5D5D-47DC-BC8E-1A9C55436A50}" presName="spaceRect" presStyleCnt="0"/>
      <dgm:spPr/>
    </dgm:pt>
    <dgm:pt modelId="{0564928D-9D85-478A-9BE9-9173062774A4}" type="pres">
      <dgm:prSet presAssocID="{6FBB0F02-5D5D-47DC-BC8E-1A9C55436A50}" presName="parTx" presStyleLbl="revTx" presStyleIdx="0" presStyleCnt="4">
        <dgm:presLayoutVars>
          <dgm:chMax val="0"/>
          <dgm:chPref val="0"/>
        </dgm:presLayoutVars>
      </dgm:prSet>
      <dgm:spPr/>
      <dgm:t>
        <a:bodyPr/>
        <a:lstStyle/>
        <a:p>
          <a:endParaRPr lang="en-US"/>
        </a:p>
      </dgm:t>
    </dgm:pt>
    <dgm:pt modelId="{01F917EA-A3B7-47B9-AD5F-C1CFE95D2940}" type="pres">
      <dgm:prSet presAssocID="{6FBB0F02-5D5D-47DC-BC8E-1A9C55436A50}" presName="desTx" presStyleLbl="revTx" presStyleIdx="1" presStyleCnt="4">
        <dgm:presLayoutVars/>
      </dgm:prSet>
      <dgm:spPr/>
      <dgm:t>
        <a:bodyPr/>
        <a:lstStyle/>
        <a:p>
          <a:endParaRPr lang="en-US"/>
        </a:p>
      </dgm:t>
    </dgm:pt>
    <dgm:pt modelId="{0A9E6F83-2050-4764-90A5-B67835544E6E}" type="pres">
      <dgm:prSet presAssocID="{1EA93C00-9279-41BC-82EA-8CEC9D219ADB}" presName="sibTrans" presStyleCnt="0"/>
      <dgm:spPr/>
    </dgm:pt>
    <dgm:pt modelId="{DF280C99-D18A-4FC2-AA8F-01ACBE60337A}" type="pres">
      <dgm:prSet presAssocID="{25FD6ADD-16CB-47F0-AE13-97DB8D9B83B9}" presName="compNode" presStyleCnt="0"/>
      <dgm:spPr/>
    </dgm:pt>
    <dgm:pt modelId="{C44A078E-ABD4-4209-A744-3600DF464CBD}" type="pres">
      <dgm:prSet presAssocID="{25FD6ADD-16CB-47F0-AE13-97DB8D9B83B9}" presName="bgRect" presStyleLbl="bgShp" presStyleIdx="1" presStyleCnt="2"/>
      <dgm:spPr/>
    </dgm:pt>
    <dgm:pt modelId="{93D8F5FA-25B5-4A5D-ACBA-7E889C7C3E0A}" type="pres">
      <dgm:prSet presAssocID="{25FD6ADD-16CB-47F0-AE13-97DB8D9B83B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Japanese Dolls"/>
        </a:ext>
      </dgm:extLst>
    </dgm:pt>
    <dgm:pt modelId="{64736677-1ADC-4440-BCE9-70D5A698ECA8}" type="pres">
      <dgm:prSet presAssocID="{25FD6ADD-16CB-47F0-AE13-97DB8D9B83B9}" presName="spaceRect" presStyleCnt="0"/>
      <dgm:spPr/>
    </dgm:pt>
    <dgm:pt modelId="{C62D171C-04D9-44B7-BAC1-A95F43982248}" type="pres">
      <dgm:prSet presAssocID="{25FD6ADD-16CB-47F0-AE13-97DB8D9B83B9}" presName="parTx" presStyleLbl="revTx" presStyleIdx="2" presStyleCnt="4">
        <dgm:presLayoutVars>
          <dgm:chMax val="0"/>
          <dgm:chPref val="0"/>
        </dgm:presLayoutVars>
      </dgm:prSet>
      <dgm:spPr/>
      <dgm:t>
        <a:bodyPr/>
        <a:lstStyle/>
        <a:p>
          <a:endParaRPr lang="en-US"/>
        </a:p>
      </dgm:t>
    </dgm:pt>
    <dgm:pt modelId="{8143EC83-D5B9-4037-B655-E8E8B2B38380}" type="pres">
      <dgm:prSet presAssocID="{25FD6ADD-16CB-47F0-AE13-97DB8D9B83B9}" presName="desTx" presStyleLbl="revTx" presStyleIdx="3" presStyleCnt="4">
        <dgm:presLayoutVars/>
      </dgm:prSet>
      <dgm:spPr/>
      <dgm:t>
        <a:bodyPr/>
        <a:lstStyle/>
        <a:p>
          <a:endParaRPr lang="en-US"/>
        </a:p>
      </dgm:t>
    </dgm:pt>
  </dgm:ptLst>
  <dgm:cxnLst>
    <dgm:cxn modelId="{2D28B80B-911C-4B74-8048-B30AB87AC5DA}" type="presOf" srcId="{6155003D-1DA1-43B3-9D19-057DC3948842}" destId="{18A52A9D-7CDB-4605-9733-645D8DF2EA53}" srcOrd="0" destOrd="0" presId="urn:microsoft.com/office/officeart/2018/2/layout/IconVerticalSolidList"/>
    <dgm:cxn modelId="{43147964-9CE1-4BDF-A383-2B899E71CB5C}" type="presOf" srcId="{25FD6ADD-16CB-47F0-AE13-97DB8D9B83B9}" destId="{C62D171C-04D9-44B7-BAC1-A95F43982248}" srcOrd="0" destOrd="0" presId="urn:microsoft.com/office/officeart/2018/2/layout/IconVerticalSolidList"/>
    <dgm:cxn modelId="{524A181B-9A99-4DEB-96CB-8B438D54ADE9}" type="presOf" srcId="{315F6293-CBBE-4395-8B1A-08576A846464}" destId="{01F917EA-A3B7-47B9-AD5F-C1CFE95D2940}" srcOrd="0" destOrd="0" presId="urn:microsoft.com/office/officeart/2018/2/layout/IconVerticalSolidList"/>
    <dgm:cxn modelId="{7E784E2F-F67E-4463-883F-D2F88AF694B9}" srcId="{6155003D-1DA1-43B3-9D19-057DC3948842}" destId="{6FBB0F02-5D5D-47DC-BC8E-1A9C55436A50}" srcOrd="0" destOrd="0" parTransId="{5FCB624E-43DA-4CA2-9FE5-E351B5883B8E}" sibTransId="{1EA93C00-9279-41BC-82EA-8CEC9D219ADB}"/>
    <dgm:cxn modelId="{BF7F1451-3A25-49ED-B0E8-5375B769124D}" type="presOf" srcId="{8D1C4D7F-423D-40FA-B7F5-6DF2ACE17AB5}" destId="{01F917EA-A3B7-47B9-AD5F-C1CFE95D2940}" srcOrd="0" destOrd="1" presId="urn:microsoft.com/office/officeart/2018/2/layout/IconVerticalSolidList"/>
    <dgm:cxn modelId="{EDA34D26-90DA-4A02-A66A-E26781AF221D}" srcId="{6FBB0F02-5D5D-47DC-BC8E-1A9C55436A50}" destId="{315F6293-CBBE-4395-8B1A-08576A846464}" srcOrd="0" destOrd="0" parTransId="{9BD675EF-278A-4735-89AF-2081111A273C}" sibTransId="{89D4CB18-64B4-4335-9557-4308E954AF9D}"/>
    <dgm:cxn modelId="{A5847C43-A335-44F7-B531-48AE22917A59}" srcId="{6FBB0F02-5D5D-47DC-BC8E-1A9C55436A50}" destId="{8D1C4D7F-423D-40FA-B7F5-6DF2ACE17AB5}" srcOrd="1" destOrd="0" parTransId="{B197C508-C9C3-4F97-AE6B-AEB965087C74}" sibTransId="{0107A754-D5DD-4318-9681-92F03820D91C}"/>
    <dgm:cxn modelId="{89997A8F-C565-4038-AE70-6D2B7A92C1A8}" srcId="{25FD6ADD-16CB-47F0-AE13-97DB8D9B83B9}" destId="{5E21FD36-85B7-40BD-86F8-CD28861BA8E6}" srcOrd="0" destOrd="0" parTransId="{F8D40958-D60C-46EF-8AA6-F1FE0D0DC211}" sibTransId="{F1A7188E-282B-4C46-BAD0-3BE0A807C2C2}"/>
    <dgm:cxn modelId="{33D37E89-496E-4631-97C0-89591C995E9F}" type="presOf" srcId="{5E21FD36-85B7-40BD-86F8-CD28861BA8E6}" destId="{8143EC83-D5B9-4037-B655-E8E8B2B38380}" srcOrd="0" destOrd="0" presId="urn:microsoft.com/office/officeart/2018/2/layout/IconVerticalSolidList"/>
    <dgm:cxn modelId="{6E763367-E36C-426A-84AA-1444487DEAE9}" type="presOf" srcId="{6FBB0F02-5D5D-47DC-BC8E-1A9C55436A50}" destId="{0564928D-9D85-478A-9BE9-9173062774A4}" srcOrd="0" destOrd="0" presId="urn:microsoft.com/office/officeart/2018/2/layout/IconVerticalSolidList"/>
    <dgm:cxn modelId="{18D3459D-1E8F-4AAC-BF94-1B983F788707}" srcId="{25FD6ADD-16CB-47F0-AE13-97DB8D9B83B9}" destId="{DA164978-16B9-4575-86F5-BB7536283600}" srcOrd="1" destOrd="0" parTransId="{B21E654D-B49D-4E13-8C66-484A2C25CC5C}" sibTransId="{09797AEE-4E77-4F54-AAC3-1D7BE12AF8EC}"/>
    <dgm:cxn modelId="{EAC02B10-4006-4C25-9D93-5CEBA7C0173B}" type="presOf" srcId="{8B8248E6-B5C9-40DB-ABC2-5401C7486AE0}" destId="{8143EC83-D5B9-4037-B655-E8E8B2B38380}" srcOrd="0" destOrd="2" presId="urn:microsoft.com/office/officeart/2018/2/layout/IconVerticalSolidList"/>
    <dgm:cxn modelId="{D07BD554-E883-414C-9C42-BEF1132F8E31}" srcId="{25FD6ADD-16CB-47F0-AE13-97DB8D9B83B9}" destId="{8B8248E6-B5C9-40DB-ABC2-5401C7486AE0}" srcOrd="2" destOrd="0" parTransId="{A8F25268-8657-4078-81A8-E7181D8C8706}" sibTransId="{AD7DCEEF-09EC-4ED9-A6B7-E951887451E0}"/>
    <dgm:cxn modelId="{7C621D30-41D0-4DCE-A7F7-1E2654454DDF}" type="presOf" srcId="{DA164978-16B9-4575-86F5-BB7536283600}" destId="{8143EC83-D5B9-4037-B655-E8E8B2B38380}" srcOrd="0" destOrd="1" presId="urn:microsoft.com/office/officeart/2018/2/layout/IconVerticalSolidList"/>
    <dgm:cxn modelId="{AFF60727-83E1-4F06-9AB7-013D9CBED56D}" srcId="{6155003D-1DA1-43B3-9D19-057DC3948842}" destId="{25FD6ADD-16CB-47F0-AE13-97DB8D9B83B9}" srcOrd="1" destOrd="0" parTransId="{8BEB4A6B-F77C-4CBC-BA43-551288A9ED7D}" sibTransId="{69E38A22-B3AD-4D89-B053-9534F86500F3}"/>
    <dgm:cxn modelId="{F7E0EBBC-0856-44E8-B744-1A44409A0488}" type="presParOf" srcId="{18A52A9D-7CDB-4605-9733-645D8DF2EA53}" destId="{8CE477CC-741A-4661-B204-187CCF175E8D}" srcOrd="0" destOrd="0" presId="urn:microsoft.com/office/officeart/2018/2/layout/IconVerticalSolidList"/>
    <dgm:cxn modelId="{A524AC25-DB5F-4357-B09E-A1835B38B454}" type="presParOf" srcId="{8CE477CC-741A-4661-B204-187CCF175E8D}" destId="{C88D8E20-D994-4C09-8D11-81D4F1360B5D}" srcOrd="0" destOrd="0" presId="urn:microsoft.com/office/officeart/2018/2/layout/IconVerticalSolidList"/>
    <dgm:cxn modelId="{3D77FBDC-9F5F-4700-A2C7-C766EC97131C}" type="presParOf" srcId="{8CE477CC-741A-4661-B204-187CCF175E8D}" destId="{BFBE6F0A-7B8E-4F2F-830C-5A7472C466B5}" srcOrd="1" destOrd="0" presId="urn:microsoft.com/office/officeart/2018/2/layout/IconVerticalSolidList"/>
    <dgm:cxn modelId="{CC75E7E6-C7D9-4E98-91B2-6C38CFD590D2}" type="presParOf" srcId="{8CE477CC-741A-4661-B204-187CCF175E8D}" destId="{BF857DCB-BDF1-43A8-B2F1-7F77530FD566}" srcOrd="2" destOrd="0" presId="urn:microsoft.com/office/officeart/2018/2/layout/IconVerticalSolidList"/>
    <dgm:cxn modelId="{10AD640A-9317-4060-B121-9976E95E78BB}" type="presParOf" srcId="{8CE477CC-741A-4661-B204-187CCF175E8D}" destId="{0564928D-9D85-478A-9BE9-9173062774A4}" srcOrd="3" destOrd="0" presId="urn:microsoft.com/office/officeart/2018/2/layout/IconVerticalSolidList"/>
    <dgm:cxn modelId="{4CF06CB1-0EAF-495E-B13C-22F2A7257B7F}" type="presParOf" srcId="{8CE477CC-741A-4661-B204-187CCF175E8D}" destId="{01F917EA-A3B7-47B9-AD5F-C1CFE95D2940}" srcOrd="4" destOrd="0" presId="urn:microsoft.com/office/officeart/2018/2/layout/IconVerticalSolidList"/>
    <dgm:cxn modelId="{59BEDBFB-1E70-44F6-9ABA-A95C023F5625}" type="presParOf" srcId="{18A52A9D-7CDB-4605-9733-645D8DF2EA53}" destId="{0A9E6F83-2050-4764-90A5-B67835544E6E}" srcOrd="1" destOrd="0" presId="urn:microsoft.com/office/officeart/2018/2/layout/IconVerticalSolidList"/>
    <dgm:cxn modelId="{0B62586A-9B79-4D1B-9163-12ED79C06F74}" type="presParOf" srcId="{18A52A9D-7CDB-4605-9733-645D8DF2EA53}" destId="{DF280C99-D18A-4FC2-AA8F-01ACBE60337A}" srcOrd="2" destOrd="0" presId="urn:microsoft.com/office/officeart/2018/2/layout/IconVerticalSolidList"/>
    <dgm:cxn modelId="{413600E5-6953-4B0D-BDAD-358A71694044}" type="presParOf" srcId="{DF280C99-D18A-4FC2-AA8F-01ACBE60337A}" destId="{C44A078E-ABD4-4209-A744-3600DF464CBD}" srcOrd="0" destOrd="0" presId="urn:microsoft.com/office/officeart/2018/2/layout/IconVerticalSolidList"/>
    <dgm:cxn modelId="{D14099E2-2CDD-46B8-9EA3-02ED7CCF7688}" type="presParOf" srcId="{DF280C99-D18A-4FC2-AA8F-01ACBE60337A}" destId="{93D8F5FA-25B5-4A5D-ACBA-7E889C7C3E0A}" srcOrd="1" destOrd="0" presId="urn:microsoft.com/office/officeart/2018/2/layout/IconVerticalSolidList"/>
    <dgm:cxn modelId="{C4CC84FB-1C20-4241-9F89-671B677E1A9E}" type="presParOf" srcId="{DF280C99-D18A-4FC2-AA8F-01ACBE60337A}" destId="{64736677-1ADC-4440-BCE9-70D5A698ECA8}" srcOrd="2" destOrd="0" presId="urn:microsoft.com/office/officeart/2018/2/layout/IconVerticalSolidList"/>
    <dgm:cxn modelId="{FB533AEC-1A8C-4E6B-8298-856196C1961F}" type="presParOf" srcId="{DF280C99-D18A-4FC2-AA8F-01ACBE60337A}" destId="{C62D171C-04D9-44B7-BAC1-A95F43982248}" srcOrd="3" destOrd="0" presId="urn:microsoft.com/office/officeart/2018/2/layout/IconVerticalSolidList"/>
    <dgm:cxn modelId="{96053EB8-C3E4-483E-969D-384ED30CA470}" type="presParOf" srcId="{DF280C99-D18A-4FC2-AA8F-01ACBE60337A}" destId="{8143EC83-D5B9-4037-B655-E8E8B2B38380}"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6469B9-6213-4A9C-B1AC-B65FE94E213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483A3F2-67DE-4BAD-944A-5C5ABD9536AA}">
      <dgm:prSet/>
      <dgm:spPr/>
      <dgm:t>
        <a:bodyPr/>
        <a:lstStyle/>
        <a:p>
          <a:pPr>
            <a:lnSpc>
              <a:spcPct val="100000"/>
            </a:lnSpc>
          </a:pPr>
          <a:r>
            <a:rPr lang="en-US"/>
            <a:t>Most students were able to:</a:t>
          </a:r>
        </a:p>
      </dgm:t>
    </dgm:pt>
    <dgm:pt modelId="{ADB064E9-27FF-43A2-BBFF-B5D3D5FFE0C7}" type="parTrans" cxnId="{A23A70C0-CEA0-4327-858E-CE2F19501D67}">
      <dgm:prSet/>
      <dgm:spPr/>
      <dgm:t>
        <a:bodyPr/>
        <a:lstStyle/>
        <a:p>
          <a:endParaRPr lang="en-US"/>
        </a:p>
      </dgm:t>
    </dgm:pt>
    <dgm:pt modelId="{9BA3A463-BE4E-4065-9AD4-A8F503D25B6B}" type="sibTrans" cxnId="{A23A70C0-CEA0-4327-858E-CE2F19501D67}">
      <dgm:prSet/>
      <dgm:spPr/>
      <dgm:t>
        <a:bodyPr/>
        <a:lstStyle/>
        <a:p>
          <a:endParaRPr lang="en-US"/>
        </a:p>
      </dgm:t>
    </dgm:pt>
    <dgm:pt modelId="{D6CF91E6-FC54-46CB-98F5-B59B1D7C7EB4}">
      <dgm:prSet/>
      <dgm:spPr/>
      <dgm:t>
        <a:bodyPr/>
        <a:lstStyle/>
        <a:p>
          <a:pPr>
            <a:lnSpc>
              <a:spcPct val="100000"/>
            </a:lnSpc>
          </a:pPr>
          <a:r>
            <a:rPr lang="en-US"/>
            <a:t>identify the development of a central idea over the course of Passage One.</a:t>
          </a:r>
        </a:p>
      </dgm:t>
    </dgm:pt>
    <dgm:pt modelId="{5ADA17A3-0300-470E-9E58-CBA3983AE089}" type="parTrans" cxnId="{420D5A64-CB70-4693-A666-67BD515D5C71}">
      <dgm:prSet/>
      <dgm:spPr/>
      <dgm:t>
        <a:bodyPr/>
        <a:lstStyle/>
        <a:p>
          <a:endParaRPr lang="en-US"/>
        </a:p>
      </dgm:t>
    </dgm:pt>
    <dgm:pt modelId="{7F53E466-3ED0-414C-B21D-33E4C3B8FAB5}" type="sibTrans" cxnId="{420D5A64-CB70-4693-A666-67BD515D5C71}">
      <dgm:prSet/>
      <dgm:spPr/>
      <dgm:t>
        <a:bodyPr/>
        <a:lstStyle/>
        <a:p>
          <a:endParaRPr lang="en-US"/>
        </a:p>
      </dgm:t>
    </dgm:pt>
    <dgm:pt modelId="{DE8E5214-DBC1-4A73-9445-4859E96A7B90}">
      <dgm:prSet/>
      <dgm:spPr/>
      <dgm:t>
        <a:bodyPr/>
        <a:lstStyle/>
        <a:p>
          <a:pPr>
            <a:lnSpc>
              <a:spcPct val="100000"/>
            </a:lnSpc>
          </a:pPr>
          <a:r>
            <a:rPr lang="en-US" dirty="0"/>
            <a:t>identify some key details to support the central idea of their selected passages.</a:t>
          </a:r>
        </a:p>
      </dgm:t>
    </dgm:pt>
    <dgm:pt modelId="{4EB7BEFA-EC20-441A-A3CE-71F546BDC2FD}" type="parTrans" cxnId="{204E3F4E-0398-4CAD-8908-8303B632D6EE}">
      <dgm:prSet/>
      <dgm:spPr/>
      <dgm:t>
        <a:bodyPr/>
        <a:lstStyle/>
        <a:p>
          <a:endParaRPr lang="en-US"/>
        </a:p>
      </dgm:t>
    </dgm:pt>
    <dgm:pt modelId="{4FB8DD85-0676-478E-9CBF-0F4D46953754}" type="sibTrans" cxnId="{204E3F4E-0398-4CAD-8908-8303B632D6EE}">
      <dgm:prSet/>
      <dgm:spPr/>
      <dgm:t>
        <a:bodyPr/>
        <a:lstStyle/>
        <a:p>
          <a:endParaRPr lang="en-US"/>
        </a:p>
      </dgm:t>
    </dgm:pt>
    <dgm:pt modelId="{FC1869CF-F67D-4FF6-AAF0-FF8D2B2E3485}">
      <dgm:prSet/>
      <dgm:spPr/>
      <dgm:t>
        <a:bodyPr/>
        <a:lstStyle/>
        <a:p>
          <a:pPr>
            <a:lnSpc>
              <a:spcPct val="100000"/>
            </a:lnSpc>
          </a:pPr>
          <a:r>
            <a:rPr lang="en-US"/>
            <a:t>Students struggled to:</a:t>
          </a:r>
        </a:p>
      </dgm:t>
    </dgm:pt>
    <dgm:pt modelId="{F978C272-AEA3-4922-A7B0-3EE889DA37A4}" type="parTrans" cxnId="{ED424EAA-C97F-4329-B35E-2F0D71F37AEA}">
      <dgm:prSet/>
      <dgm:spPr/>
      <dgm:t>
        <a:bodyPr/>
        <a:lstStyle/>
        <a:p>
          <a:endParaRPr lang="en-US"/>
        </a:p>
      </dgm:t>
    </dgm:pt>
    <dgm:pt modelId="{1EC616B9-32EE-48C1-87E2-9D5FDC1C3AAE}" type="sibTrans" cxnId="{ED424EAA-C97F-4329-B35E-2F0D71F37AEA}">
      <dgm:prSet/>
      <dgm:spPr/>
      <dgm:t>
        <a:bodyPr/>
        <a:lstStyle/>
        <a:p>
          <a:endParaRPr lang="en-US"/>
        </a:p>
      </dgm:t>
    </dgm:pt>
    <dgm:pt modelId="{AA913046-FF3B-4D74-A7F3-2CBD96535B7B}">
      <dgm:prSet/>
      <dgm:spPr/>
      <dgm:t>
        <a:bodyPr/>
        <a:lstStyle/>
        <a:p>
          <a:pPr>
            <a:lnSpc>
              <a:spcPct val="100000"/>
            </a:lnSpc>
          </a:pPr>
          <a:r>
            <a:rPr lang="en-US"/>
            <a:t>accurately cite relevant and thorough evidence to support their claim.</a:t>
          </a:r>
        </a:p>
      </dgm:t>
    </dgm:pt>
    <dgm:pt modelId="{A9F0983A-175A-406B-8DB1-BEECB73CBF34}" type="parTrans" cxnId="{C2C0CFEF-E9E9-4B2E-BEE4-9D57240C3030}">
      <dgm:prSet/>
      <dgm:spPr/>
      <dgm:t>
        <a:bodyPr/>
        <a:lstStyle/>
        <a:p>
          <a:endParaRPr lang="en-US"/>
        </a:p>
      </dgm:t>
    </dgm:pt>
    <dgm:pt modelId="{DA54D449-6D29-431A-83DB-43450FFB949D}" type="sibTrans" cxnId="{C2C0CFEF-E9E9-4B2E-BEE4-9D57240C3030}">
      <dgm:prSet/>
      <dgm:spPr/>
      <dgm:t>
        <a:bodyPr/>
        <a:lstStyle/>
        <a:p>
          <a:endParaRPr lang="en-US"/>
        </a:p>
      </dgm:t>
    </dgm:pt>
    <dgm:pt modelId="{29778CEA-309E-4B44-8E78-28C7EE3CA03C}">
      <dgm:prSet/>
      <dgm:spPr/>
      <dgm:t>
        <a:bodyPr/>
        <a:lstStyle/>
        <a:p>
          <a:pPr>
            <a:lnSpc>
              <a:spcPct val="100000"/>
            </a:lnSpc>
          </a:pPr>
          <a:r>
            <a:rPr lang="en-US"/>
            <a:t>write a fully elaborated essay that synthesizes ideas from Passage One and at least one additional passage to support their claim about perspectives on happiness.</a:t>
          </a:r>
        </a:p>
      </dgm:t>
    </dgm:pt>
    <dgm:pt modelId="{E8CD3167-36B4-4568-B0DD-BAFDFB20238C}" type="parTrans" cxnId="{EEB166EA-721A-457F-B36E-8B3C1880527D}">
      <dgm:prSet/>
      <dgm:spPr/>
      <dgm:t>
        <a:bodyPr/>
        <a:lstStyle/>
        <a:p>
          <a:endParaRPr lang="en-US"/>
        </a:p>
      </dgm:t>
    </dgm:pt>
    <dgm:pt modelId="{1E0B6788-352E-4A1B-9641-A0798C9CEFE2}" type="sibTrans" cxnId="{EEB166EA-721A-457F-B36E-8B3C1880527D}">
      <dgm:prSet/>
      <dgm:spPr/>
      <dgm:t>
        <a:bodyPr/>
        <a:lstStyle/>
        <a:p>
          <a:endParaRPr lang="en-US"/>
        </a:p>
      </dgm:t>
    </dgm:pt>
    <dgm:pt modelId="{15185AA0-E693-4210-9C10-CDD508A22342}" type="pres">
      <dgm:prSet presAssocID="{6D6469B9-6213-4A9C-B1AC-B65FE94E2131}" presName="root" presStyleCnt="0">
        <dgm:presLayoutVars>
          <dgm:dir/>
          <dgm:resizeHandles val="exact"/>
        </dgm:presLayoutVars>
      </dgm:prSet>
      <dgm:spPr/>
      <dgm:t>
        <a:bodyPr/>
        <a:lstStyle/>
        <a:p>
          <a:endParaRPr lang="en-US"/>
        </a:p>
      </dgm:t>
    </dgm:pt>
    <dgm:pt modelId="{A5FD4B34-EC74-40FB-99B7-C1A51457F02A}" type="pres">
      <dgm:prSet presAssocID="{E483A3F2-67DE-4BAD-944A-5C5ABD9536AA}" presName="compNode" presStyleCnt="0"/>
      <dgm:spPr/>
    </dgm:pt>
    <dgm:pt modelId="{1E5489ED-11B7-4F9A-8440-CC633955AF0E}" type="pres">
      <dgm:prSet presAssocID="{E483A3F2-67DE-4BAD-944A-5C5ABD9536AA}" presName="bgRect" presStyleLbl="bgShp" presStyleIdx="0" presStyleCnt="2"/>
      <dgm:spPr/>
    </dgm:pt>
    <dgm:pt modelId="{CFB32FDA-4A75-4192-B724-61E48FE004BD}" type="pres">
      <dgm:prSet presAssocID="{E483A3F2-67DE-4BAD-944A-5C5ABD9536A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Graduation Cap"/>
        </a:ext>
      </dgm:extLst>
    </dgm:pt>
    <dgm:pt modelId="{74BF239C-0CF1-4171-8A67-71F7418EE47D}" type="pres">
      <dgm:prSet presAssocID="{E483A3F2-67DE-4BAD-944A-5C5ABD9536AA}" presName="spaceRect" presStyleCnt="0"/>
      <dgm:spPr/>
    </dgm:pt>
    <dgm:pt modelId="{3070DD78-52EB-4B06-84C7-B033CFBF4BE6}" type="pres">
      <dgm:prSet presAssocID="{E483A3F2-67DE-4BAD-944A-5C5ABD9536AA}" presName="parTx" presStyleLbl="revTx" presStyleIdx="0" presStyleCnt="4">
        <dgm:presLayoutVars>
          <dgm:chMax val="0"/>
          <dgm:chPref val="0"/>
        </dgm:presLayoutVars>
      </dgm:prSet>
      <dgm:spPr/>
      <dgm:t>
        <a:bodyPr/>
        <a:lstStyle/>
        <a:p>
          <a:endParaRPr lang="en-US"/>
        </a:p>
      </dgm:t>
    </dgm:pt>
    <dgm:pt modelId="{DD194698-94CB-4F65-8E99-EC332F47B9DD}" type="pres">
      <dgm:prSet presAssocID="{E483A3F2-67DE-4BAD-944A-5C5ABD9536AA}" presName="desTx" presStyleLbl="revTx" presStyleIdx="1" presStyleCnt="4">
        <dgm:presLayoutVars/>
      </dgm:prSet>
      <dgm:spPr/>
      <dgm:t>
        <a:bodyPr/>
        <a:lstStyle/>
        <a:p>
          <a:endParaRPr lang="en-US"/>
        </a:p>
      </dgm:t>
    </dgm:pt>
    <dgm:pt modelId="{EF08F42B-CB86-4DC8-B024-9F90AA4290B4}" type="pres">
      <dgm:prSet presAssocID="{9BA3A463-BE4E-4065-9AD4-A8F503D25B6B}" presName="sibTrans" presStyleCnt="0"/>
      <dgm:spPr/>
    </dgm:pt>
    <dgm:pt modelId="{A4CB1192-8BFF-461C-BBB5-9E8740303E13}" type="pres">
      <dgm:prSet presAssocID="{FC1869CF-F67D-4FF6-AAF0-FF8D2B2E3485}" presName="compNode" presStyleCnt="0"/>
      <dgm:spPr/>
    </dgm:pt>
    <dgm:pt modelId="{DB6D501F-A77E-4A91-B73D-81754B4D764C}" type="pres">
      <dgm:prSet presAssocID="{FC1869CF-F67D-4FF6-AAF0-FF8D2B2E3485}" presName="bgRect" presStyleLbl="bgShp" presStyleIdx="1" presStyleCnt="2"/>
      <dgm:spPr/>
    </dgm:pt>
    <dgm:pt modelId="{B5EEEE1F-3C60-4DD2-BE5A-043A94DADF7B}" type="pres">
      <dgm:prSet presAssocID="{FC1869CF-F67D-4FF6-AAF0-FF8D2B2E348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Light Bulb and Gear"/>
        </a:ext>
      </dgm:extLst>
    </dgm:pt>
    <dgm:pt modelId="{758E98FD-2B1E-42F0-9DD3-807E12A9A5DD}" type="pres">
      <dgm:prSet presAssocID="{FC1869CF-F67D-4FF6-AAF0-FF8D2B2E3485}" presName="spaceRect" presStyleCnt="0"/>
      <dgm:spPr/>
    </dgm:pt>
    <dgm:pt modelId="{71280953-FECE-4289-9712-8E7E6897D598}" type="pres">
      <dgm:prSet presAssocID="{FC1869CF-F67D-4FF6-AAF0-FF8D2B2E3485}" presName="parTx" presStyleLbl="revTx" presStyleIdx="2" presStyleCnt="4">
        <dgm:presLayoutVars>
          <dgm:chMax val="0"/>
          <dgm:chPref val="0"/>
        </dgm:presLayoutVars>
      </dgm:prSet>
      <dgm:spPr/>
      <dgm:t>
        <a:bodyPr/>
        <a:lstStyle/>
        <a:p>
          <a:endParaRPr lang="en-US"/>
        </a:p>
      </dgm:t>
    </dgm:pt>
    <dgm:pt modelId="{ABDB4471-3ADA-4067-A767-8C32DDECAFFB}" type="pres">
      <dgm:prSet presAssocID="{FC1869CF-F67D-4FF6-AAF0-FF8D2B2E3485}" presName="desTx" presStyleLbl="revTx" presStyleIdx="3" presStyleCnt="4">
        <dgm:presLayoutVars/>
      </dgm:prSet>
      <dgm:spPr/>
      <dgm:t>
        <a:bodyPr/>
        <a:lstStyle/>
        <a:p>
          <a:endParaRPr lang="en-US"/>
        </a:p>
      </dgm:t>
    </dgm:pt>
  </dgm:ptLst>
  <dgm:cxnLst>
    <dgm:cxn modelId="{420D5A64-CB70-4693-A666-67BD515D5C71}" srcId="{E483A3F2-67DE-4BAD-944A-5C5ABD9536AA}" destId="{D6CF91E6-FC54-46CB-98F5-B59B1D7C7EB4}" srcOrd="0" destOrd="0" parTransId="{5ADA17A3-0300-470E-9E58-CBA3983AE089}" sibTransId="{7F53E466-3ED0-414C-B21D-33E4C3B8FAB5}"/>
    <dgm:cxn modelId="{204E3F4E-0398-4CAD-8908-8303B632D6EE}" srcId="{E483A3F2-67DE-4BAD-944A-5C5ABD9536AA}" destId="{DE8E5214-DBC1-4A73-9445-4859E96A7B90}" srcOrd="1" destOrd="0" parTransId="{4EB7BEFA-EC20-441A-A3CE-71F546BDC2FD}" sibTransId="{4FB8DD85-0676-478E-9CBF-0F4D46953754}"/>
    <dgm:cxn modelId="{6DDAAC08-041B-4449-BE75-D22B0B5A8CCA}" type="presOf" srcId="{DE8E5214-DBC1-4A73-9445-4859E96A7B90}" destId="{DD194698-94CB-4F65-8E99-EC332F47B9DD}" srcOrd="0" destOrd="1" presId="urn:microsoft.com/office/officeart/2018/2/layout/IconVerticalSolidList"/>
    <dgm:cxn modelId="{C26540FC-02AB-45F8-9DA1-2F63786ABA44}" type="presOf" srcId="{FC1869CF-F67D-4FF6-AAF0-FF8D2B2E3485}" destId="{71280953-FECE-4289-9712-8E7E6897D598}" srcOrd="0" destOrd="0" presId="urn:microsoft.com/office/officeart/2018/2/layout/IconVerticalSolidList"/>
    <dgm:cxn modelId="{E03E4B1B-F5FC-4717-A39E-A8576693836D}" type="presOf" srcId="{E483A3F2-67DE-4BAD-944A-5C5ABD9536AA}" destId="{3070DD78-52EB-4B06-84C7-B033CFBF4BE6}" srcOrd="0" destOrd="0" presId="urn:microsoft.com/office/officeart/2018/2/layout/IconVerticalSolidList"/>
    <dgm:cxn modelId="{8D7AFB52-9A87-4030-98FE-309D236F1874}" type="presOf" srcId="{29778CEA-309E-4B44-8E78-28C7EE3CA03C}" destId="{ABDB4471-3ADA-4067-A767-8C32DDECAFFB}" srcOrd="0" destOrd="1" presId="urn:microsoft.com/office/officeart/2018/2/layout/IconVerticalSolidList"/>
    <dgm:cxn modelId="{ED424EAA-C97F-4329-B35E-2F0D71F37AEA}" srcId="{6D6469B9-6213-4A9C-B1AC-B65FE94E2131}" destId="{FC1869CF-F67D-4FF6-AAF0-FF8D2B2E3485}" srcOrd="1" destOrd="0" parTransId="{F978C272-AEA3-4922-A7B0-3EE889DA37A4}" sibTransId="{1EC616B9-32EE-48C1-87E2-9D5FDC1C3AAE}"/>
    <dgm:cxn modelId="{A23A70C0-CEA0-4327-858E-CE2F19501D67}" srcId="{6D6469B9-6213-4A9C-B1AC-B65FE94E2131}" destId="{E483A3F2-67DE-4BAD-944A-5C5ABD9536AA}" srcOrd="0" destOrd="0" parTransId="{ADB064E9-27FF-43A2-BBFF-B5D3D5FFE0C7}" sibTransId="{9BA3A463-BE4E-4065-9AD4-A8F503D25B6B}"/>
    <dgm:cxn modelId="{6C4DEBED-2894-4053-8ED7-CD2DC63FEC62}" type="presOf" srcId="{D6CF91E6-FC54-46CB-98F5-B59B1D7C7EB4}" destId="{DD194698-94CB-4F65-8E99-EC332F47B9DD}" srcOrd="0" destOrd="0" presId="urn:microsoft.com/office/officeart/2018/2/layout/IconVerticalSolidList"/>
    <dgm:cxn modelId="{C2C0CFEF-E9E9-4B2E-BEE4-9D57240C3030}" srcId="{FC1869CF-F67D-4FF6-AAF0-FF8D2B2E3485}" destId="{AA913046-FF3B-4D74-A7F3-2CBD96535B7B}" srcOrd="0" destOrd="0" parTransId="{A9F0983A-175A-406B-8DB1-BEECB73CBF34}" sibTransId="{DA54D449-6D29-431A-83DB-43450FFB949D}"/>
    <dgm:cxn modelId="{501F3915-729C-4A87-A42C-93BA08C23F43}" type="presOf" srcId="{AA913046-FF3B-4D74-A7F3-2CBD96535B7B}" destId="{ABDB4471-3ADA-4067-A767-8C32DDECAFFB}" srcOrd="0" destOrd="0" presId="urn:microsoft.com/office/officeart/2018/2/layout/IconVerticalSolidList"/>
    <dgm:cxn modelId="{EEB166EA-721A-457F-B36E-8B3C1880527D}" srcId="{FC1869CF-F67D-4FF6-AAF0-FF8D2B2E3485}" destId="{29778CEA-309E-4B44-8E78-28C7EE3CA03C}" srcOrd="1" destOrd="0" parTransId="{E8CD3167-36B4-4568-B0DD-BAFDFB20238C}" sibTransId="{1E0B6788-352E-4A1B-9641-A0798C9CEFE2}"/>
    <dgm:cxn modelId="{319EB51F-A75A-42E2-B376-F3F31B6C41F1}" type="presOf" srcId="{6D6469B9-6213-4A9C-B1AC-B65FE94E2131}" destId="{15185AA0-E693-4210-9C10-CDD508A22342}" srcOrd="0" destOrd="0" presId="urn:microsoft.com/office/officeart/2018/2/layout/IconVerticalSolidList"/>
    <dgm:cxn modelId="{FAF9C407-90A7-49D1-9102-C225099A5044}" type="presParOf" srcId="{15185AA0-E693-4210-9C10-CDD508A22342}" destId="{A5FD4B34-EC74-40FB-99B7-C1A51457F02A}" srcOrd="0" destOrd="0" presId="urn:microsoft.com/office/officeart/2018/2/layout/IconVerticalSolidList"/>
    <dgm:cxn modelId="{8509ACEF-56A2-46C5-83E9-E10946C8FC65}" type="presParOf" srcId="{A5FD4B34-EC74-40FB-99B7-C1A51457F02A}" destId="{1E5489ED-11B7-4F9A-8440-CC633955AF0E}" srcOrd="0" destOrd="0" presId="urn:microsoft.com/office/officeart/2018/2/layout/IconVerticalSolidList"/>
    <dgm:cxn modelId="{3C2C1096-B6FB-4A22-A40C-34C379751C57}" type="presParOf" srcId="{A5FD4B34-EC74-40FB-99B7-C1A51457F02A}" destId="{CFB32FDA-4A75-4192-B724-61E48FE004BD}" srcOrd="1" destOrd="0" presId="urn:microsoft.com/office/officeart/2018/2/layout/IconVerticalSolidList"/>
    <dgm:cxn modelId="{16663A4F-FD19-4691-9781-E361D633935F}" type="presParOf" srcId="{A5FD4B34-EC74-40FB-99B7-C1A51457F02A}" destId="{74BF239C-0CF1-4171-8A67-71F7418EE47D}" srcOrd="2" destOrd="0" presId="urn:microsoft.com/office/officeart/2018/2/layout/IconVerticalSolidList"/>
    <dgm:cxn modelId="{158273E0-7427-4250-B819-F3970FEE5E12}" type="presParOf" srcId="{A5FD4B34-EC74-40FB-99B7-C1A51457F02A}" destId="{3070DD78-52EB-4B06-84C7-B033CFBF4BE6}" srcOrd="3" destOrd="0" presId="urn:microsoft.com/office/officeart/2018/2/layout/IconVerticalSolidList"/>
    <dgm:cxn modelId="{F157FFF1-8300-49D5-9183-79618D9EADF9}" type="presParOf" srcId="{A5FD4B34-EC74-40FB-99B7-C1A51457F02A}" destId="{DD194698-94CB-4F65-8E99-EC332F47B9DD}" srcOrd="4" destOrd="0" presId="urn:microsoft.com/office/officeart/2018/2/layout/IconVerticalSolidList"/>
    <dgm:cxn modelId="{74C067BC-5E72-4088-B477-0C85A45C198C}" type="presParOf" srcId="{15185AA0-E693-4210-9C10-CDD508A22342}" destId="{EF08F42B-CB86-4DC8-B024-9F90AA4290B4}" srcOrd="1" destOrd="0" presId="urn:microsoft.com/office/officeart/2018/2/layout/IconVerticalSolidList"/>
    <dgm:cxn modelId="{6A000F15-6176-41E8-B461-903050C75219}" type="presParOf" srcId="{15185AA0-E693-4210-9C10-CDD508A22342}" destId="{A4CB1192-8BFF-461C-BBB5-9E8740303E13}" srcOrd="2" destOrd="0" presId="urn:microsoft.com/office/officeart/2018/2/layout/IconVerticalSolidList"/>
    <dgm:cxn modelId="{E7B0C167-0F8E-45A4-A0B5-78DA4BC5C9FA}" type="presParOf" srcId="{A4CB1192-8BFF-461C-BBB5-9E8740303E13}" destId="{DB6D501F-A77E-4A91-B73D-81754B4D764C}" srcOrd="0" destOrd="0" presId="urn:microsoft.com/office/officeart/2018/2/layout/IconVerticalSolidList"/>
    <dgm:cxn modelId="{E3959316-3A9D-45CC-B1B6-4A48A9171066}" type="presParOf" srcId="{A4CB1192-8BFF-461C-BBB5-9E8740303E13}" destId="{B5EEEE1F-3C60-4DD2-BE5A-043A94DADF7B}" srcOrd="1" destOrd="0" presId="urn:microsoft.com/office/officeart/2018/2/layout/IconVerticalSolidList"/>
    <dgm:cxn modelId="{280B9A51-68EB-463C-9819-D3E9DFCB88C8}" type="presParOf" srcId="{A4CB1192-8BFF-461C-BBB5-9E8740303E13}" destId="{758E98FD-2B1E-42F0-9DD3-807E12A9A5DD}" srcOrd="2" destOrd="0" presId="urn:microsoft.com/office/officeart/2018/2/layout/IconVerticalSolidList"/>
    <dgm:cxn modelId="{8113A18B-3EBC-4AC8-A740-CFDEDB94FC54}" type="presParOf" srcId="{A4CB1192-8BFF-461C-BBB5-9E8740303E13}" destId="{71280953-FECE-4289-9712-8E7E6897D598}" srcOrd="3" destOrd="0" presId="urn:microsoft.com/office/officeart/2018/2/layout/IconVerticalSolidList"/>
    <dgm:cxn modelId="{AFC07E71-10B7-4FDA-A784-556B7794BA7E}" type="presParOf" srcId="{A4CB1192-8BFF-461C-BBB5-9E8740303E13}" destId="{ABDB4471-3ADA-4067-A767-8C32DDECAFFB}"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C93918-215E-4AE6-BEDE-87E0F6AD0368}" type="doc">
      <dgm:prSet loTypeId="urn:microsoft.com/office/officeart/2016/7/layout/VerticalDownArrowProcess" loCatId="process" qsTypeId="urn:microsoft.com/office/officeart/2005/8/quickstyle/simple4" qsCatId="simple" csTypeId="urn:microsoft.com/office/officeart/2005/8/colors/colorful1" csCatId="colorful"/>
      <dgm:spPr/>
      <dgm:t>
        <a:bodyPr/>
        <a:lstStyle/>
        <a:p>
          <a:endParaRPr lang="en-US"/>
        </a:p>
      </dgm:t>
    </dgm:pt>
    <dgm:pt modelId="{DCBDCA34-7B70-4ECE-9AB1-04EE60DBB647}">
      <dgm:prSet/>
      <dgm:spPr/>
      <dgm:t>
        <a:bodyPr/>
        <a:lstStyle/>
        <a:p>
          <a:r>
            <a:rPr lang="en-US"/>
            <a:t>Go</a:t>
          </a:r>
        </a:p>
      </dgm:t>
    </dgm:pt>
    <dgm:pt modelId="{A40F9CE1-6796-4F48-9BE4-A865617887D0}" type="parTrans" cxnId="{59C987E1-286A-498C-9FCE-5D934E6E789F}">
      <dgm:prSet/>
      <dgm:spPr/>
      <dgm:t>
        <a:bodyPr/>
        <a:lstStyle/>
        <a:p>
          <a:endParaRPr lang="en-US"/>
        </a:p>
      </dgm:t>
    </dgm:pt>
    <dgm:pt modelId="{FC56CEE3-6AE3-41A7-87AD-F9198F76FCE1}" type="sibTrans" cxnId="{59C987E1-286A-498C-9FCE-5D934E6E789F}">
      <dgm:prSet/>
      <dgm:spPr/>
      <dgm:t>
        <a:bodyPr/>
        <a:lstStyle/>
        <a:p>
          <a:endParaRPr lang="en-US"/>
        </a:p>
      </dgm:t>
    </dgm:pt>
    <dgm:pt modelId="{7A7F5262-A388-4125-BC71-947BECAF4FCE}">
      <dgm:prSet/>
      <dgm:spPr/>
      <dgm:t>
        <a:bodyPr/>
        <a:lstStyle/>
        <a:p>
          <a:r>
            <a:rPr lang="en-US"/>
            <a:t>Go to the Growth Measure</a:t>
          </a:r>
        </a:p>
      </dgm:t>
    </dgm:pt>
    <dgm:pt modelId="{F12F74ED-C81F-4168-8F0D-691056B2ED5E}" type="parTrans" cxnId="{92BA02EC-0BE9-4390-9824-DA73F46BF281}">
      <dgm:prSet/>
      <dgm:spPr/>
      <dgm:t>
        <a:bodyPr/>
        <a:lstStyle/>
        <a:p>
          <a:endParaRPr lang="en-US"/>
        </a:p>
      </dgm:t>
    </dgm:pt>
    <dgm:pt modelId="{8B01357F-0A11-44BF-B984-CBF18175BCFE}" type="sibTrans" cxnId="{92BA02EC-0BE9-4390-9824-DA73F46BF281}">
      <dgm:prSet/>
      <dgm:spPr/>
      <dgm:t>
        <a:bodyPr/>
        <a:lstStyle/>
        <a:p>
          <a:endParaRPr lang="en-US"/>
        </a:p>
      </dgm:t>
    </dgm:pt>
    <dgm:pt modelId="{E4F7E545-CF64-4C20-93E7-6FE56861578E}">
      <dgm:prSet/>
      <dgm:spPr/>
      <dgm:t>
        <a:bodyPr/>
        <a:lstStyle/>
        <a:p>
          <a:r>
            <a:rPr lang="en-US"/>
            <a:t>View</a:t>
          </a:r>
        </a:p>
      </dgm:t>
    </dgm:pt>
    <dgm:pt modelId="{346F3E3A-B919-492E-9F9B-76108CC6DE13}" type="parTrans" cxnId="{B9DE2D49-E2FE-4F21-B416-DA69C1759BD9}">
      <dgm:prSet/>
      <dgm:spPr/>
      <dgm:t>
        <a:bodyPr/>
        <a:lstStyle/>
        <a:p>
          <a:endParaRPr lang="en-US"/>
        </a:p>
      </dgm:t>
    </dgm:pt>
    <dgm:pt modelId="{1DC8D091-E45F-4F99-8C64-6F203017CE70}" type="sibTrans" cxnId="{B9DE2D49-E2FE-4F21-B416-DA69C1759BD9}">
      <dgm:prSet/>
      <dgm:spPr/>
      <dgm:t>
        <a:bodyPr/>
        <a:lstStyle/>
        <a:p>
          <a:endParaRPr lang="en-US"/>
        </a:p>
      </dgm:t>
    </dgm:pt>
    <dgm:pt modelId="{06BD5FDF-622E-4451-A458-D8487F8F5FC0}">
      <dgm:prSet/>
      <dgm:spPr/>
      <dgm:t>
        <a:bodyPr/>
        <a:lstStyle/>
        <a:p>
          <a:r>
            <a:rPr lang="en-US"/>
            <a:t>View class breakdown</a:t>
          </a:r>
        </a:p>
      </dgm:t>
    </dgm:pt>
    <dgm:pt modelId="{3E3E8CFF-F189-46FD-AC80-8C54E9A2E3EB}" type="parTrans" cxnId="{C1A2D562-E28E-48D9-B7FD-7DA7B15846F5}">
      <dgm:prSet/>
      <dgm:spPr/>
      <dgm:t>
        <a:bodyPr/>
        <a:lstStyle/>
        <a:p>
          <a:endParaRPr lang="en-US"/>
        </a:p>
      </dgm:t>
    </dgm:pt>
    <dgm:pt modelId="{5188F0F0-8893-4468-AFBF-DDBDAB937E7F}" type="sibTrans" cxnId="{C1A2D562-E28E-48D9-B7FD-7DA7B15846F5}">
      <dgm:prSet/>
      <dgm:spPr/>
      <dgm:t>
        <a:bodyPr/>
        <a:lstStyle/>
        <a:p>
          <a:endParaRPr lang="en-US"/>
        </a:p>
      </dgm:t>
    </dgm:pt>
    <dgm:pt modelId="{A5C62D46-C41B-4720-AF62-B4CC20F13341}">
      <dgm:prSet/>
      <dgm:spPr/>
      <dgm:t>
        <a:bodyPr/>
        <a:lstStyle/>
        <a:p>
          <a:r>
            <a:rPr lang="en-US"/>
            <a:t>Identify students in buckets based upon reading subscore (You can create groupings here)</a:t>
          </a:r>
        </a:p>
      </dgm:t>
    </dgm:pt>
    <dgm:pt modelId="{A459F78B-5A6F-4273-A793-BCACC0BC97A6}" type="parTrans" cxnId="{1A3E9F54-B545-4B61-B97E-B7CEF0594345}">
      <dgm:prSet/>
      <dgm:spPr/>
      <dgm:t>
        <a:bodyPr/>
        <a:lstStyle/>
        <a:p>
          <a:endParaRPr lang="en-US"/>
        </a:p>
      </dgm:t>
    </dgm:pt>
    <dgm:pt modelId="{4C05B6DA-9E74-4E23-A0E5-31310CA3928D}" type="sibTrans" cxnId="{1A3E9F54-B545-4B61-B97E-B7CEF0594345}">
      <dgm:prSet/>
      <dgm:spPr/>
      <dgm:t>
        <a:bodyPr/>
        <a:lstStyle/>
        <a:p>
          <a:endParaRPr lang="en-US"/>
        </a:p>
      </dgm:t>
    </dgm:pt>
    <dgm:pt modelId="{E81D909E-B797-4D19-8A58-360F63062176}">
      <dgm:prSet/>
      <dgm:spPr/>
      <dgm:t>
        <a:bodyPr/>
        <a:lstStyle/>
        <a:p>
          <a:r>
            <a:rPr lang="en-US"/>
            <a:t>Now go to Class Reports and select Standards Report</a:t>
          </a:r>
        </a:p>
      </dgm:t>
    </dgm:pt>
    <dgm:pt modelId="{DE988F7C-1DA4-4BB2-BBA3-5811C5A0348C}" type="parTrans" cxnId="{C7D7BB2D-6EE3-4D99-821B-541E0E789960}">
      <dgm:prSet/>
      <dgm:spPr/>
      <dgm:t>
        <a:bodyPr/>
        <a:lstStyle/>
        <a:p>
          <a:endParaRPr lang="en-US"/>
        </a:p>
      </dgm:t>
    </dgm:pt>
    <dgm:pt modelId="{4508DB5A-1512-484A-8683-B4584B44B01F}" type="sibTrans" cxnId="{C7D7BB2D-6EE3-4D99-821B-541E0E789960}">
      <dgm:prSet/>
      <dgm:spPr/>
      <dgm:t>
        <a:bodyPr/>
        <a:lstStyle/>
        <a:p>
          <a:endParaRPr lang="en-US"/>
        </a:p>
      </dgm:t>
    </dgm:pt>
    <dgm:pt modelId="{81CA16D9-E485-4F74-BA49-74E11A1EB579}">
      <dgm:prSet/>
      <dgm:spPr/>
      <dgm:t>
        <a:bodyPr/>
        <a:lstStyle/>
        <a:p>
          <a:r>
            <a:rPr lang="en-US"/>
            <a:t>Go</a:t>
          </a:r>
        </a:p>
      </dgm:t>
    </dgm:pt>
    <dgm:pt modelId="{94FEA4E0-A4A6-475F-8CA8-A99B7FEB24A0}" type="parTrans" cxnId="{2D26E5AC-C485-4D17-A5CC-5B7CF58CB7C3}">
      <dgm:prSet/>
      <dgm:spPr/>
      <dgm:t>
        <a:bodyPr/>
        <a:lstStyle/>
        <a:p>
          <a:endParaRPr lang="en-US"/>
        </a:p>
      </dgm:t>
    </dgm:pt>
    <dgm:pt modelId="{7023DBE4-233B-444D-8435-7D9CB35BC996}" type="sibTrans" cxnId="{2D26E5AC-C485-4D17-A5CC-5B7CF58CB7C3}">
      <dgm:prSet/>
      <dgm:spPr/>
      <dgm:t>
        <a:bodyPr/>
        <a:lstStyle/>
        <a:p>
          <a:endParaRPr lang="en-US"/>
        </a:p>
      </dgm:t>
    </dgm:pt>
    <dgm:pt modelId="{C7335773-0956-4C8D-9441-C2A69C71B297}">
      <dgm:prSet/>
      <dgm:spPr/>
      <dgm:t>
        <a:bodyPr/>
        <a:lstStyle/>
        <a:p>
          <a:r>
            <a:rPr lang="en-US"/>
            <a:t>Go to the Standards Report </a:t>
          </a:r>
        </a:p>
      </dgm:t>
    </dgm:pt>
    <dgm:pt modelId="{13C4F784-51FD-4BD5-B959-B232E115B11D}" type="parTrans" cxnId="{647A8419-C55D-431F-A64A-0474E9C96E4C}">
      <dgm:prSet/>
      <dgm:spPr/>
      <dgm:t>
        <a:bodyPr/>
        <a:lstStyle/>
        <a:p>
          <a:endParaRPr lang="en-US"/>
        </a:p>
      </dgm:t>
    </dgm:pt>
    <dgm:pt modelId="{89809C59-6A7E-41B2-913C-4503937358D1}" type="sibTrans" cxnId="{647A8419-C55D-431F-A64A-0474E9C96E4C}">
      <dgm:prSet/>
      <dgm:spPr/>
      <dgm:t>
        <a:bodyPr/>
        <a:lstStyle/>
        <a:p>
          <a:endParaRPr lang="en-US"/>
        </a:p>
      </dgm:t>
    </dgm:pt>
    <dgm:pt modelId="{FDEEFBFE-4534-41E1-8977-CC631B5DE4D7}">
      <dgm:prSet/>
      <dgm:spPr/>
      <dgm:t>
        <a:bodyPr/>
        <a:lstStyle/>
        <a:p>
          <a:r>
            <a:rPr lang="en-US"/>
            <a:t>Identify students to see where they were successful and where they stumbled</a:t>
          </a:r>
        </a:p>
      </dgm:t>
    </dgm:pt>
    <dgm:pt modelId="{2EA6E281-7197-429A-B578-9AAD550A8A2F}" type="parTrans" cxnId="{BB1BA8B5-18D8-4136-A982-683BD40842E4}">
      <dgm:prSet/>
      <dgm:spPr/>
      <dgm:t>
        <a:bodyPr/>
        <a:lstStyle/>
        <a:p>
          <a:endParaRPr lang="en-US"/>
        </a:p>
      </dgm:t>
    </dgm:pt>
    <dgm:pt modelId="{A0F6E627-D8A9-43CA-82CF-6E8F06FB62E4}" type="sibTrans" cxnId="{BB1BA8B5-18D8-4136-A982-683BD40842E4}">
      <dgm:prSet/>
      <dgm:spPr/>
      <dgm:t>
        <a:bodyPr/>
        <a:lstStyle/>
        <a:p>
          <a:endParaRPr lang="en-US"/>
        </a:p>
      </dgm:t>
    </dgm:pt>
    <dgm:pt modelId="{9CA3CE88-9F91-4599-B77C-A9605BAFF5DC}">
      <dgm:prSet/>
      <dgm:spPr/>
      <dgm:t>
        <a:bodyPr/>
        <a:lstStyle/>
        <a:p>
          <a:r>
            <a:rPr lang="en-US"/>
            <a:t>Review the Skills Breakdown for the module</a:t>
          </a:r>
        </a:p>
      </dgm:t>
    </dgm:pt>
    <dgm:pt modelId="{0D2ACE0D-301D-4446-94F2-F58AF4682EA0}" type="parTrans" cxnId="{BE6A339D-030B-4A17-BA3C-D10E4F9E40FC}">
      <dgm:prSet/>
      <dgm:spPr/>
      <dgm:t>
        <a:bodyPr/>
        <a:lstStyle/>
        <a:p>
          <a:endParaRPr lang="en-US"/>
        </a:p>
      </dgm:t>
    </dgm:pt>
    <dgm:pt modelId="{730FC382-5629-4D12-8C70-C2E2339BC746}" type="sibTrans" cxnId="{BE6A339D-030B-4A17-BA3C-D10E4F9E40FC}">
      <dgm:prSet/>
      <dgm:spPr/>
      <dgm:t>
        <a:bodyPr/>
        <a:lstStyle/>
        <a:p>
          <a:endParaRPr lang="en-US"/>
        </a:p>
      </dgm:t>
    </dgm:pt>
    <dgm:pt modelId="{6FBA3F9D-5106-44BD-91C7-CA057B0989D2}" type="pres">
      <dgm:prSet presAssocID="{52C93918-215E-4AE6-BEDE-87E0F6AD0368}" presName="Name0" presStyleCnt="0">
        <dgm:presLayoutVars>
          <dgm:dir/>
          <dgm:animLvl val="lvl"/>
          <dgm:resizeHandles val="exact"/>
        </dgm:presLayoutVars>
      </dgm:prSet>
      <dgm:spPr/>
      <dgm:t>
        <a:bodyPr/>
        <a:lstStyle/>
        <a:p>
          <a:endParaRPr lang="en-US"/>
        </a:p>
      </dgm:t>
    </dgm:pt>
    <dgm:pt modelId="{FAB2D526-2B63-457B-BE3E-20DF363AD08D}" type="pres">
      <dgm:prSet presAssocID="{81CA16D9-E485-4F74-BA49-74E11A1EB579}" presName="boxAndChildren" presStyleCnt="0"/>
      <dgm:spPr/>
    </dgm:pt>
    <dgm:pt modelId="{01E9D1F9-B87E-41AD-BA86-E9D4AA72FCB6}" type="pres">
      <dgm:prSet presAssocID="{81CA16D9-E485-4F74-BA49-74E11A1EB579}" presName="parentTextBox" presStyleLbl="alignNode1" presStyleIdx="0" presStyleCnt="3"/>
      <dgm:spPr/>
      <dgm:t>
        <a:bodyPr/>
        <a:lstStyle/>
        <a:p>
          <a:endParaRPr lang="en-US"/>
        </a:p>
      </dgm:t>
    </dgm:pt>
    <dgm:pt modelId="{F4DF7A86-A3F9-47DE-80BD-342F880F3D60}" type="pres">
      <dgm:prSet presAssocID="{81CA16D9-E485-4F74-BA49-74E11A1EB579}" presName="descendantBox" presStyleLbl="bgAccFollowNode1" presStyleIdx="0" presStyleCnt="3"/>
      <dgm:spPr/>
      <dgm:t>
        <a:bodyPr/>
        <a:lstStyle/>
        <a:p>
          <a:endParaRPr lang="en-US"/>
        </a:p>
      </dgm:t>
    </dgm:pt>
    <dgm:pt modelId="{E248FD9D-5946-4A8E-A557-B5D42A3A6694}" type="pres">
      <dgm:prSet presAssocID="{1DC8D091-E45F-4F99-8C64-6F203017CE70}" presName="sp" presStyleCnt="0"/>
      <dgm:spPr/>
    </dgm:pt>
    <dgm:pt modelId="{D7125BF2-0060-4FEE-BF3D-DBCF9ADD3B2E}" type="pres">
      <dgm:prSet presAssocID="{E4F7E545-CF64-4C20-93E7-6FE56861578E}" presName="arrowAndChildren" presStyleCnt="0"/>
      <dgm:spPr/>
    </dgm:pt>
    <dgm:pt modelId="{2D1674F8-6033-4F84-B8B7-4B4E0C6A7F88}" type="pres">
      <dgm:prSet presAssocID="{E4F7E545-CF64-4C20-93E7-6FE56861578E}" presName="parentTextArrow" presStyleLbl="node1" presStyleIdx="0" presStyleCnt="0"/>
      <dgm:spPr/>
      <dgm:t>
        <a:bodyPr/>
        <a:lstStyle/>
        <a:p>
          <a:endParaRPr lang="en-US"/>
        </a:p>
      </dgm:t>
    </dgm:pt>
    <dgm:pt modelId="{79D4406C-0738-4121-8083-4169C3E8FF2E}" type="pres">
      <dgm:prSet presAssocID="{E4F7E545-CF64-4C20-93E7-6FE56861578E}" presName="arrow" presStyleLbl="alignNode1" presStyleIdx="1" presStyleCnt="3"/>
      <dgm:spPr/>
      <dgm:t>
        <a:bodyPr/>
        <a:lstStyle/>
        <a:p>
          <a:endParaRPr lang="en-US"/>
        </a:p>
      </dgm:t>
    </dgm:pt>
    <dgm:pt modelId="{F2C38AE7-18DE-4F33-BF61-2C4DB2FCDEAA}" type="pres">
      <dgm:prSet presAssocID="{E4F7E545-CF64-4C20-93E7-6FE56861578E}" presName="descendantArrow" presStyleLbl="bgAccFollowNode1" presStyleIdx="1" presStyleCnt="3"/>
      <dgm:spPr/>
      <dgm:t>
        <a:bodyPr/>
        <a:lstStyle/>
        <a:p>
          <a:endParaRPr lang="en-US"/>
        </a:p>
      </dgm:t>
    </dgm:pt>
    <dgm:pt modelId="{40B61DAF-0DB9-488B-9902-BAA33A7F8A54}" type="pres">
      <dgm:prSet presAssocID="{FC56CEE3-6AE3-41A7-87AD-F9198F76FCE1}" presName="sp" presStyleCnt="0"/>
      <dgm:spPr/>
    </dgm:pt>
    <dgm:pt modelId="{D6716C06-D226-417C-934E-053C36429872}" type="pres">
      <dgm:prSet presAssocID="{DCBDCA34-7B70-4ECE-9AB1-04EE60DBB647}" presName="arrowAndChildren" presStyleCnt="0"/>
      <dgm:spPr/>
    </dgm:pt>
    <dgm:pt modelId="{F7B6B703-0A15-4FD9-AAAA-6E81E9130D2E}" type="pres">
      <dgm:prSet presAssocID="{DCBDCA34-7B70-4ECE-9AB1-04EE60DBB647}" presName="parentTextArrow" presStyleLbl="node1" presStyleIdx="0" presStyleCnt="0"/>
      <dgm:spPr/>
      <dgm:t>
        <a:bodyPr/>
        <a:lstStyle/>
        <a:p>
          <a:endParaRPr lang="en-US"/>
        </a:p>
      </dgm:t>
    </dgm:pt>
    <dgm:pt modelId="{F0173542-0CAD-48A1-A799-73FE948055A8}" type="pres">
      <dgm:prSet presAssocID="{DCBDCA34-7B70-4ECE-9AB1-04EE60DBB647}" presName="arrow" presStyleLbl="alignNode1" presStyleIdx="2" presStyleCnt="3"/>
      <dgm:spPr/>
      <dgm:t>
        <a:bodyPr/>
        <a:lstStyle/>
        <a:p>
          <a:endParaRPr lang="en-US"/>
        </a:p>
      </dgm:t>
    </dgm:pt>
    <dgm:pt modelId="{70C08E87-AECD-4620-B147-5E0132642400}" type="pres">
      <dgm:prSet presAssocID="{DCBDCA34-7B70-4ECE-9AB1-04EE60DBB647}" presName="descendantArrow" presStyleLbl="bgAccFollowNode1" presStyleIdx="2" presStyleCnt="3"/>
      <dgm:spPr/>
      <dgm:t>
        <a:bodyPr/>
        <a:lstStyle/>
        <a:p>
          <a:endParaRPr lang="en-US"/>
        </a:p>
      </dgm:t>
    </dgm:pt>
  </dgm:ptLst>
  <dgm:cxnLst>
    <dgm:cxn modelId="{5F50CFFC-6060-40D2-9687-242B6D1DAE1F}" type="presOf" srcId="{81CA16D9-E485-4F74-BA49-74E11A1EB579}" destId="{01E9D1F9-B87E-41AD-BA86-E9D4AA72FCB6}" srcOrd="0" destOrd="0" presId="urn:microsoft.com/office/officeart/2016/7/layout/VerticalDownArrowProcess"/>
    <dgm:cxn modelId="{D80CF10E-B2EC-401F-85D8-8B03E53FF093}" type="presOf" srcId="{E4F7E545-CF64-4C20-93E7-6FE56861578E}" destId="{79D4406C-0738-4121-8083-4169C3E8FF2E}" srcOrd="1" destOrd="0" presId="urn:microsoft.com/office/officeart/2016/7/layout/VerticalDownArrowProcess"/>
    <dgm:cxn modelId="{5B19CDDF-4515-4B31-9A34-F0BA7FBA4C61}" type="presOf" srcId="{52C93918-215E-4AE6-BEDE-87E0F6AD0368}" destId="{6FBA3F9D-5106-44BD-91C7-CA057B0989D2}" srcOrd="0" destOrd="0" presId="urn:microsoft.com/office/officeart/2016/7/layout/VerticalDownArrowProcess"/>
    <dgm:cxn modelId="{6180AB5D-3C43-4698-AE8B-1C26C08AB6E8}" type="presOf" srcId="{A5C62D46-C41B-4720-AF62-B4CC20F13341}" destId="{F2C38AE7-18DE-4F33-BF61-2C4DB2FCDEAA}" srcOrd="0" destOrd="1" presId="urn:microsoft.com/office/officeart/2016/7/layout/VerticalDownArrowProcess"/>
    <dgm:cxn modelId="{59C987E1-286A-498C-9FCE-5D934E6E789F}" srcId="{52C93918-215E-4AE6-BEDE-87E0F6AD0368}" destId="{DCBDCA34-7B70-4ECE-9AB1-04EE60DBB647}" srcOrd="0" destOrd="0" parTransId="{A40F9CE1-6796-4F48-9BE4-A865617887D0}" sibTransId="{FC56CEE3-6AE3-41A7-87AD-F9198F76FCE1}"/>
    <dgm:cxn modelId="{BB1BA8B5-18D8-4136-A982-683BD40842E4}" srcId="{C7335773-0956-4C8D-9441-C2A69C71B297}" destId="{FDEEFBFE-4534-41E1-8977-CC631B5DE4D7}" srcOrd="0" destOrd="0" parTransId="{2EA6E281-7197-429A-B578-9AAD550A8A2F}" sibTransId="{A0F6E627-D8A9-43CA-82CF-6E8F06FB62E4}"/>
    <dgm:cxn modelId="{99043D2F-72F0-4824-8C1B-E0DAD6BCC9E7}" type="presOf" srcId="{E4F7E545-CF64-4C20-93E7-6FE56861578E}" destId="{2D1674F8-6033-4F84-B8B7-4B4E0C6A7F88}" srcOrd="0" destOrd="0" presId="urn:microsoft.com/office/officeart/2016/7/layout/VerticalDownArrowProcess"/>
    <dgm:cxn modelId="{647A8419-C55D-431F-A64A-0474E9C96E4C}" srcId="{81CA16D9-E485-4F74-BA49-74E11A1EB579}" destId="{C7335773-0956-4C8D-9441-C2A69C71B297}" srcOrd="0" destOrd="0" parTransId="{13C4F784-51FD-4BD5-B959-B232E115B11D}" sibTransId="{89809C59-6A7E-41B2-913C-4503937358D1}"/>
    <dgm:cxn modelId="{469EAFC9-2217-4AEE-B368-098E5A2721A9}" type="presOf" srcId="{C7335773-0956-4C8D-9441-C2A69C71B297}" destId="{F4DF7A86-A3F9-47DE-80BD-342F880F3D60}" srcOrd="0" destOrd="0" presId="urn:microsoft.com/office/officeart/2016/7/layout/VerticalDownArrowProcess"/>
    <dgm:cxn modelId="{C7D7BB2D-6EE3-4D99-821B-541E0E789960}" srcId="{06BD5FDF-622E-4451-A458-D8487F8F5FC0}" destId="{E81D909E-B797-4D19-8A58-360F63062176}" srcOrd="1" destOrd="0" parTransId="{DE988F7C-1DA4-4BB2-BBA3-5811C5A0348C}" sibTransId="{4508DB5A-1512-484A-8683-B4584B44B01F}"/>
    <dgm:cxn modelId="{3CA6CC6F-8632-411A-B890-10C2DE6293AA}" type="presOf" srcId="{7A7F5262-A388-4125-BC71-947BECAF4FCE}" destId="{70C08E87-AECD-4620-B147-5E0132642400}" srcOrd="0" destOrd="0" presId="urn:microsoft.com/office/officeart/2016/7/layout/VerticalDownArrowProcess"/>
    <dgm:cxn modelId="{261C76E6-61FC-4B48-8E17-B7E769FD45EE}" type="presOf" srcId="{DCBDCA34-7B70-4ECE-9AB1-04EE60DBB647}" destId="{F0173542-0CAD-48A1-A799-73FE948055A8}" srcOrd="1" destOrd="0" presId="urn:microsoft.com/office/officeart/2016/7/layout/VerticalDownArrowProcess"/>
    <dgm:cxn modelId="{1A3E9F54-B545-4B61-B97E-B7CEF0594345}" srcId="{06BD5FDF-622E-4451-A458-D8487F8F5FC0}" destId="{A5C62D46-C41B-4720-AF62-B4CC20F13341}" srcOrd="0" destOrd="0" parTransId="{A459F78B-5A6F-4273-A793-BCACC0BC97A6}" sibTransId="{4C05B6DA-9E74-4E23-A0E5-31310CA3928D}"/>
    <dgm:cxn modelId="{2D26E5AC-C485-4D17-A5CC-5B7CF58CB7C3}" srcId="{52C93918-215E-4AE6-BEDE-87E0F6AD0368}" destId="{81CA16D9-E485-4F74-BA49-74E11A1EB579}" srcOrd="2" destOrd="0" parTransId="{94FEA4E0-A4A6-475F-8CA8-A99B7FEB24A0}" sibTransId="{7023DBE4-233B-444D-8435-7D9CB35BC996}"/>
    <dgm:cxn modelId="{651CA714-B06D-400A-975F-2498A565EBCA}" type="presOf" srcId="{FDEEFBFE-4534-41E1-8977-CC631B5DE4D7}" destId="{F4DF7A86-A3F9-47DE-80BD-342F880F3D60}" srcOrd="0" destOrd="1" presId="urn:microsoft.com/office/officeart/2016/7/layout/VerticalDownArrowProcess"/>
    <dgm:cxn modelId="{C1A2D562-E28E-48D9-B7FD-7DA7B15846F5}" srcId="{E4F7E545-CF64-4C20-93E7-6FE56861578E}" destId="{06BD5FDF-622E-4451-A458-D8487F8F5FC0}" srcOrd="0" destOrd="0" parTransId="{3E3E8CFF-F189-46FD-AC80-8C54E9A2E3EB}" sibTransId="{5188F0F0-8893-4468-AFBF-DDBDAB937E7F}"/>
    <dgm:cxn modelId="{92BA02EC-0BE9-4390-9824-DA73F46BF281}" srcId="{DCBDCA34-7B70-4ECE-9AB1-04EE60DBB647}" destId="{7A7F5262-A388-4125-BC71-947BECAF4FCE}" srcOrd="0" destOrd="0" parTransId="{F12F74ED-C81F-4168-8F0D-691056B2ED5E}" sibTransId="{8B01357F-0A11-44BF-B984-CBF18175BCFE}"/>
    <dgm:cxn modelId="{10DD412B-A264-40B1-ADD0-483A6BF294F7}" type="presOf" srcId="{DCBDCA34-7B70-4ECE-9AB1-04EE60DBB647}" destId="{F7B6B703-0A15-4FD9-AAAA-6E81E9130D2E}" srcOrd="0" destOrd="0" presId="urn:microsoft.com/office/officeart/2016/7/layout/VerticalDownArrowProcess"/>
    <dgm:cxn modelId="{BA8BC10B-C6D3-4803-8234-112EF9B8C4BA}" type="presOf" srcId="{E81D909E-B797-4D19-8A58-360F63062176}" destId="{F2C38AE7-18DE-4F33-BF61-2C4DB2FCDEAA}" srcOrd="0" destOrd="2" presId="urn:microsoft.com/office/officeart/2016/7/layout/VerticalDownArrowProcess"/>
    <dgm:cxn modelId="{4B352234-6561-4D7A-8570-2471F32E5B5A}" type="presOf" srcId="{06BD5FDF-622E-4451-A458-D8487F8F5FC0}" destId="{F2C38AE7-18DE-4F33-BF61-2C4DB2FCDEAA}" srcOrd="0" destOrd="0" presId="urn:microsoft.com/office/officeart/2016/7/layout/VerticalDownArrowProcess"/>
    <dgm:cxn modelId="{DEF497E8-E782-46AC-B377-55C7E0E7B9E3}" type="presOf" srcId="{9CA3CE88-9F91-4599-B77C-A9605BAFF5DC}" destId="{F4DF7A86-A3F9-47DE-80BD-342F880F3D60}" srcOrd="0" destOrd="2" presId="urn:microsoft.com/office/officeart/2016/7/layout/VerticalDownArrowProcess"/>
    <dgm:cxn modelId="{BE6A339D-030B-4A17-BA3C-D10E4F9E40FC}" srcId="{C7335773-0956-4C8D-9441-C2A69C71B297}" destId="{9CA3CE88-9F91-4599-B77C-A9605BAFF5DC}" srcOrd="1" destOrd="0" parTransId="{0D2ACE0D-301D-4446-94F2-F58AF4682EA0}" sibTransId="{730FC382-5629-4D12-8C70-C2E2339BC746}"/>
    <dgm:cxn modelId="{B9DE2D49-E2FE-4F21-B416-DA69C1759BD9}" srcId="{52C93918-215E-4AE6-BEDE-87E0F6AD0368}" destId="{E4F7E545-CF64-4C20-93E7-6FE56861578E}" srcOrd="1" destOrd="0" parTransId="{346F3E3A-B919-492E-9F9B-76108CC6DE13}" sibTransId="{1DC8D091-E45F-4F99-8C64-6F203017CE70}"/>
    <dgm:cxn modelId="{36971F8B-ADD4-4D69-BC44-D6C0CBE19D23}" type="presParOf" srcId="{6FBA3F9D-5106-44BD-91C7-CA057B0989D2}" destId="{FAB2D526-2B63-457B-BE3E-20DF363AD08D}" srcOrd="0" destOrd="0" presId="urn:microsoft.com/office/officeart/2016/7/layout/VerticalDownArrowProcess"/>
    <dgm:cxn modelId="{4B96D2FC-388C-436D-8FAB-515938EB0AE2}" type="presParOf" srcId="{FAB2D526-2B63-457B-BE3E-20DF363AD08D}" destId="{01E9D1F9-B87E-41AD-BA86-E9D4AA72FCB6}" srcOrd="0" destOrd="0" presId="urn:microsoft.com/office/officeart/2016/7/layout/VerticalDownArrowProcess"/>
    <dgm:cxn modelId="{C596407D-746B-430F-8025-EB64840B1CC4}" type="presParOf" srcId="{FAB2D526-2B63-457B-BE3E-20DF363AD08D}" destId="{F4DF7A86-A3F9-47DE-80BD-342F880F3D60}" srcOrd="1" destOrd="0" presId="urn:microsoft.com/office/officeart/2016/7/layout/VerticalDownArrowProcess"/>
    <dgm:cxn modelId="{6FD3290A-10CA-4DD0-B1E6-F01805899134}" type="presParOf" srcId="{6FBA3F9D-5106-44BD-91C7-CA057B0989D2}" destId="{E248FD9D-5946-4A8E-A557-B5D42A3A6694}" srcOrd="1" destOrd="0" presId="urn:microsoft.com/office/officeart/2016/7/layout/VerticalDownArrowProcess"/>
    <dgm:cxn modelId="{4020F1F5-A2A9-415B-9837-D5B256952192}" type="presParOf" srcId="{6FBA3F9D-5106-44BD-91C7-CA057B0989D2}" destId="{D7125BF2-0060-4FEE-BF3D-DBCF9ADD3B2E}" srcOrd="2" destOrd="0" presId="urn:microsoft.com/office/officeart/2016/7/layout/VerticalDownArrowProcess"/>
    <dgm:cxn modelId="{4CF895AF-0FC1-4498-94E2-AFBA8F0BBE8F}" type="presParOf" srcId="{D7125BF2-0060-4FEE-BF3D-DBCF9ADD3B2E}" destId="{2D1674F8-6033-4F84-B8B7-4B4E0C6A7F88}" srcOrd="0" destOrd="0" presId="urn:microsoft.com/office/officeart/2016/7/layout/VerticalDownArrowProcess"/>
    <dgm:cxn modelId="{A6F432B9-252A-4095-B8E5-A2437D938CEE}" type="presParOf" srcId="{D7125BF2-0060-4FEE-BF3D-DBCF9ADD3B2E}" destId="{79D4406C-0738-4121-8083-4169C3E8FF2E}" srcOrd="1" destOrd="0" presId="urn:microsoft.com/office/officeart/2016/7/layout/VerticalDownArrowProcess"/>
    <dgm:cxn modelId="{97D55139-17B5-4084-B00C-27D49E124B19}" type="presParOf" srcId="{D7125BF2-0060-4FEE-BF3D-DBCF9ADD3B2E}" destId="{F2C38AE7-18DE-4F33-BF61-2C4DB2FCDEAA}" srcOrd="2" destOrd="0" presId="urn:microsoft.com/office/officeart/2016/7/layout/VerticalDownArrowProcess"/>
    <dgm:cxn modelId="{16E8E67E-E0A3-45A9-9927-6859E9D06994}" type="presParOf" srcId="{6FBA3F9D-5106-44BD-91C7-CA057B0989D2}" destId="{40B61DAF-0DB9-488B-9902-BAA33A7F8A54}" srcOrd="3" destOrd="0" presId="urn:microsoft.com/office/officeart/2016/7/layout/VerticalDownArrowProcess"/>
    <dgm:cxn modelId="{F7E20676-39AC-4E84-9FD1-43D15B142B98}" type="presParOf" srcId="{6FBA3F9D-5106-44BD-91C7-CA057B0989D2}" destId="{D6716C06-D226-417C-934E-053C36429872}" srcOrd="4" destOrd="0" presId="urn:microsoft.com/office/officeart/2016/7/layout/VerticalDownArrowProcess"/>
    <dgm:cxn modelId="{13EB1F61-F362-42C4-8A7F-459811F2D803}" type="presParOf" srcId="{D6716C06-D226-417C-934E-053C36429872}" destId="{F7B6B703-0A15-4FD9-AAAA-6E81E9130D2E}" srcOrd="0" destOrd="0" presId="urn:microsoft.com/office/officeart/2016/7/layout/VerticalDownArrowProcess"/>
    <dgm:cxn modelId="{74C2CD89-3017-4E5C-A830-B153B9A5E610}" type="presParOf" srcId="{D6716C06-D226-417C-934E-053C36429872}" destId="{F0173542-0CAD-48A1-A799-73FE948055A8}" srcOrd="1" destOrd="0" presId="urn:microsoft.com/office/officeart/2016/7/layout/VerticalDownArrowProcess"/>
    <dgm:cxn modelId="{91C14EB8-7AD5-4FD3-B36E-8FFE894A06A3}" type="presParOf" srcId="{D6716C06-D226-417C-934E-053C36429872}" destId="{70C08E87-AECD-4620-B147-5E0132642400}" srcOrd="2" destOrd="0" presId="urn:microsoft.com/office/officeart/2016/7/layout/VerticalDownArrow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6B78E7-DE90-4DD7-87D3-DFC52A228A02}"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AC0ED9F2-B4AC-462F-A9A0-7EF1A552F0B9}">
      <dgm:prSet/>
      <dgm:spPr/>
      <dgm:t>
        <a:bodyPr/>
        <a:lstStyle/>
        <a:p>
          <a:r>
            <a:rPr lang="en-US"/>
            <a:t>Let’s look at the Approaching bucket</a:t>
          </a:r>
        </a:p>
      </dgm:t>
    </dgm:pt>
    <dgm:pt modelId="{6B8CA54B-C61E-42A8-BFF0-5CF8FAB14543}" type="parTrans" cxnId="{45A0624B-43B8-4ECA-AC38-F02AA46DA0A9}">
      <dgm:prSet/>
      <dgm:spPr/>
      <dgm:t>
        <a:bodyPr/>
        <a:lstStyle/>
        <a:p>
          <a:endParaRPr lang="en-US"/>
        </a:p>
      </dgm:t>
    </dgm:pt>
    <dgm:pt modelId="{0E14A442-92CB-4758-B9D2-80478C5CC778}" type="sibTrans" cxnId="{45A0624B-43B8-4ECA-AC38-F02AA46DA0A9}">
      <dgm:prSet/>
      <dgm:spPr/>
      <dgm:t>
        <a:bodyPr/>
        <a:lstStyle/>
        <a:p>
          <a:endParaRPr lang="en-US"/>
        </a:p>
      </dgm:t>
    </dgm:pt>
    <dgm:pt modelId="{A2B0F32A-20EC-452A-9FD3-7E61799ADD83}">
      <dgm:prSet/>
      <dgm:spPr/>
      <dgm:t>
        <a:bodyPr/>
        <a:lstStyle/>
        <a:p>
          <a:r>
            <a:rPr lang="en-US"/>
            <a:t>Are students stronger in Reading Information or Literature?</a:t>
          </a:r>
        </a:p>
      </dgm:t>
    </dgm:pt>
    <dgm:pt modelId="{A1669202-080B-4BDC-BC1B-4AB6B60EC187}" type="parTrans" cxnId="{3A8EEB02-CD1E-4823-9FEE-70B2E4274AF6}">
      <dgm:prSet/>
      <dgm:spPr/>
      <dgm:t>
        <a:bodyPr/>
        <a:lstStyle/>
        <a:p>
          <a:endParaRPr lang="en-US"/>
        </a:p>
      </dgm:t>
    </dgm:pt>
    <dgm:pt modelId="{81746EAB-A909-4EC7-A2D1-04BB8CB9090A}" type="sibTrans" cxnId="{3A8EEB02-CD1E-4823-9FEE-70B2E4274AF6}">
      <dgm:prSet/>
      <dgm:spPr/>
      <dgm:t>
        <a:bodyPr/>
        <a:lstStyle/>
        <a:p>
          <a:endParaRPr lang="en-US"/>
        </a:p>
      </dgm:t>
    </dgm:pt>
    <dgm:pt modelId="{806BA468-B446-4A48-99D0-97E7CFDE5797}">
      <dgm:prSet/>
      <dgm:spPr/>
      <dgm:t>
        <a:bodyPr/>
        <a:lstStyle/>
        <a:p>
          <a:r>
            <a:rPr lang="en-US"/>
            <a:t>Key Ideas and Details?  Standards 1-3</a:t>
          </a:r>
        </a:p>
      </dgm:t>
    </dgm:pt>
    <dgm:pt modelId="{7632EB56-AED6-4068-AE98-8C23AECD517D}" type="parTrans" cxnId="{27F720DD-BBE1-4604-9CDA-7E3B60458489}">
      <dgm:prSet/>
      <dgm:spPr/>
      <dgm:t>
        <a:bodyPr/>
        <a:lstStyle/>
        <a:p>
          <a:endParaRPr lang="en-US"/>
        </a:p>
      </dgm:t>
    </dgm:pt>
    <dgm:pt modelId="{FDFC0722-E7A6-4CAE-A66E-791F3244A0A9}" type="sibTrans" cxnId="{27F720DD-BBE1-4604-9CDA-7E3B60458489}">
      <dgm:prSet/>
      <dgm:spPr/>
      <dgm:t>
        <a:bodyPr/>
        <a:lstStyle/>
        <a:p>
          <a:endParaRPr lang="en-US"/>
        </a:p>
      </dgm:t>
    </dgm:pt>
    <dgm:pt modelId="{DE6F4A5B-20E3-41CA-8AC1-54A4FC42B468}">
      <dgm:prSet/>
      <dgm:spPr/>
      <dgm:t>
        <a:bodyPr/>
        <a:lstStyle/>
        <a:p>
          <a:r>
            <a:rPr lang="en-US"/>
            <a:t>Craft and Structure? Standards 4-7</a:t>
          </a:r>
        </a:p>
      </dgm:t>
    </dgm:pt>
    <dgm:pt modelId="{1EE75365-6CFA-47E0-8F45-14C46F5CFF35}" type="parTrans" cxnId="{33B298F2-94F4-4488-B8D5-015DA63978AC}">
      <dgm:prSet/>
      <dgm:spPr/>
      <dgm:t>
        <a:bodyPr/>
        <a:lstStyle/>
        <a:p>
          <a:endParaRPr lang="en-US"/>
        </a:p>
      </dgm:t>
    </dgm:pt>
    <dgm:pt modelId="{C56BA1A8-4A7F-4577-AB4A-79DB47D104B2}" type="sibTrans" cxnId="{33B298F2-94F4-4488-B8D5-015DA63978AC}">
      <dgm:prSet/>
      <dgm:spPr/>
      <dgm:t>
        <a:bodyPr/>
        <a:lstStyle/>
        <a:p>
          <a:endParaRPr lang="en-US"/>
        </a:p>
      </dgm:t>
    </dgm:pt>
    <dgm:pt modelId="{D9FD373E-D9E2-484B-992B-117806D5E028}">
      <dgm:prSet/>
      <dgm:spPr/>
      <dgm:t>
        <a:bodyPr/>
        <a:lstStyle/>
        <a:p>
          <a:r>
            <a:rPr lang="en-US"/>
            <a:t>Integration of Ideas? Standards 8 &amp; 9 - Benchmark data</a:t>
          </a:r>
        </a:p>
      </dgm:t>
    </dgm:pt>
    <dgm:pt modelId="{6F07FED3-43DD-42D4-AFD4-57BCEC049C81}" type="parTrans" cxnId="{D004FF53-1C70-4204-8647-D0FB76204448}">
      <dgm:prSet/>
      <dgm:spPr/>
      <dgm:t>
        <a:bodyPr/>
        <a:lstStyle/>
        <a:p>
          <a:endParaRPr lang="en-US"/>
        </a:p>
      </dgm:t>
    </dgm:pt>
    <dgm:pt modelId="{50426561-10CA-4AFC-92C3-A4D676924CF1}" type="sibTrans" cxnId="{D004FF53-1C70-4204-8647-D0FB76204448}">
      <dgm:prSet/>
      <dgm:spPr/>
      <dgm:t>
        <a:bodyPr/>
        <a:lstStyle/>
        <a:p>
          <a:endParaRPr lang="en-US"/>
        </a:p>
      </dgm:t>
    </dgm:pt>
    <dgm:pt modelId="{B0A71DE6-87B0-4640-B4EE-8ECE295A9E6B}" type="pres">
      <dgm:prSet presAssocID="{FF6B78E7-DE90-4DD7-87D3-DFC52A228A02}" presName="vert0" presStyleCnt="0">
        <dgm:presLayoutVars>
          <dgm:dir/>
          <dgm:animOne val="branch"/>
          <dgm:animLvl val="lvl"/>
        </dgm:presLayoutVars>
      </dgm:prSet>
      <dgm:spPr/>
      <dgm:t>
        <a:bodyPr/>
        <a:lstStyle/>
        <a:p>
          <a:endParaRPr lang="en-US"/>
        </a:p>
      </dgm:t>
    </dgm:pt>
    <dgm:pt modelId="{96C017F3-2A3E-48F9-9347-BAA89BCDDFB9}" type="pres">
      <dgm:prSet presAssocID="{AC0ED9F2-B4AC-462F-A9A0-7EF1A552F0B9}" presName="thickLine" presStyleLbl="alignNode1" presStyleIdx="0" presStyleCnt="5"/>
      <dgm:spPr/>
    </dgm:pt>
    <dgm:pt modelId="{68C0E02A-A12B-4E96-88C6-0158646F2D7F}" type="pres">
      <dgm:prSet presAssocID="{AC0ED9F2-B4AC-462F-A9A0-7EF1A552F0B9}" presName="horz1" presStyleCnt="0"/>
      <dgm:spPr/>
    </dgm:pt>
    <dgm:pt modelId="{0E35F8FB-7259-4367-9D7C-C3A86FE78D56}" type="pres">
      <dgm:prSet presAssocID="{AC0ED9F2-B4AC-462F-A9A0-7EF1A552F0B9}" presName="tx1" presStyleLbl="revTx" presStyleIdx="0" presStyleCnt="5"/>
      <dgm:spPr/>
      <dgm:t>
        <a:bodyPr/>
        <a:lstStyle/>
        <a:p>
          <a:endParaRPr lang="en-US"/>
        </a:p>
      </dgm:t>
    </dgm:pt>
    <dgm:pt modelId="{4EE430D0-D661-49A7-B2EF-9B0B5A15B270}" type="pres">
      <dgm:prSet presAssocID="{AC0ED9F2-B4AC-462F-A9A0-7EF1A552F0B9}" presName="vert1" presStyleCnt="0"/>
      <dgm:spPr/>
    </dgm:pt>
    <dgm:pt modelId="{2E23E1B0-FE17-4E82-BE23-FA4D5C18633B}" type="pres">
      <dgm:prSet presAssocID="{A2B0F32A-20EC-452A-9FD3-7E61799ADD83}" presName="thickLine" presStyleLbl="alignNode1" presStyleIdx="1" presStyleCnt="5"/>
      <dgm:spPr/>
    </dgm:pt>
    <dgm:pt modelId="{A100E584-FA9D-43BE-A81C-22418F0CFB13}" type="pres">
      <dgm:prSet presAssocID="{A2B0F32A-20EC-452A-9FD3-7E61799ADD83}" presName="horz1" presStyleCnt="0"/>
      <dgm:spPr/>
    </dgm:pt>
    <dgm:pt modelId="{631C8154-DDF1-4927-9A00-F23BF5C6D8D4}" type="pres">
      <dgm:prSet presAssocID="{A2B0F32A-20EC-452A-9FD3-7E61799ADD83}" presName="tx1" presStyleLbl="revTx" presStyleIdx="1" presStyleCnt="5"/>
      <dgm:spPr/>
      <dgm:t>
        <a:bodyPr/>
        <a:lstStyle/>
        <a:p>
          <a:endParaRPr lang="en-US"/>
        </a:p>
      </dgm:t>
    </dgm:pt>
    <dgm:pt modelId="{AA2919B9-E154-4A24-A300-79DE7038F52A}" type="pres">
      <dgm:prSet presAssocID="{A2B0F32A-20EC-452A-9FD3-7E61799ADD83}" presName="vert1" presStyleCnt="0"/>
      <dgm:spPr/>
    </dgm:pt>
    <dgm:pt modelId="{FD589956-1554-46A7-A625-A9B8077405F2}" type="pres">
      <dgm:prSet presAssocID="{806BA468-B446-4A48-99D0-97E7CFDE5797}" presName="thickLine" presStyleLbl="alignNode1" presStyleIdx="2" presStyleCnt="5"/>
      <dgm:spPr/>
    </dgm:pt>
    <dgm:pt modelId="{8FAB92DF-81D4-4F52-906A-A158D25B3FF5}" type="pres">
      <dgm:prSet presAssocID="{806BA468-B446-4A48-99D0-97E7CFDE5797}" presName="horz1" presStyleCnt="0"/>
      <dgm:spPr/>
    </dgm:pt>
    <dgm:pt modelId="{10D3FEAE-9C9E-4A26-A681-3EA9461F6138}" type="pres">
      <dgm:prSet presAssocID="{806BA468-B446-4A48-99D0-97E7CFDE5797}" presName="tx1" presStyleLbl="revTx" presStyleIdx="2" presStyleCnt="5"/>
      <dgm:spPr/>
      <dgm:t>
        <a:bodyPr/>
        <a:lstStyle/>
        <a:p>
          <a:endParaRPr lang="en-US"/>
        </a:p>
      </dgm:t>
    </dgm:pt>
    <dgm:pt modelId="{F4E15E9D-FF80-41A4-ACEC-99BEEDE183C5}" type="pres">
      <dgm:prSet presAssocID="{806BA468-B446-4A48-99D0-97E7CFDE5797}" presName="vert1" presStyleCnt="0"/>
      <dgm:spPr/>
    </dgm:pt>
    <dgm:pt modelId="{EA5C1747-16F5-4C45-87E5-12BA664109B9}" type="pres">
      <dgm:prSet presAssocID="{DE6F4A5B-20E3-41CA-8AC1-54A4FC42B468}" presName="thickLine" presStyleLbl="alignNode1" presStyleIdx="3" presStyleCnt="5"/>
      <dgm:spPr/>
    </dgm:pt>
    <dgm:pt modelId="{77786DE8-97F1-4EF6-83E7-B190819F7057}" type="pres">
      <dgm:prSet presAssocID="{DE6F4A5B-20E3-41CA-8AC1-54A4FC42B468}" presName="horz1" presStyleCnt="0"/>
      <dgm:spPr/>
    </dgm:pt>
    <dgm:pt modelId="{1B7422DA-3945-403B-9C10-B22F7A22A90C}" type="pres">
      <dgm:prSet presAssocID="{DE6F4A5B-20E3-41CA-8AC1-54A4FC42B468}" presName="tx1" presStyleLbl="revTx" presStyleIdx="3" presStyleCnt="5"/>
      <dgm:spPr/>
      <dgm:t>
        <a:bodyPr/>
        <a:lstStyle/>
        <a:p>
          <a:endParaRPr lang="en-US"/>
        </a:p>
      </dgm:t>
    </dgm:pt>
    <dgm:pt modelId="{CD5D4A13-D48D-4019-8D55-788A9D9B7318}" type="pres">
      <dgm:prSet presAssocID="{DE6F4A5B-20E3-41CA-8AC1-54A4FC42B468}" presName="vert1" presStyleCnt="0"/>
      <dgm:spPr/>
    </dgm:pt>
    <dgm:pt modelId="{C6D4FCD9-A987-4CF4-82F2-10F844F4D28F}" type="pres">
      <dgm:prSet presAssocID="{D9FD373E-D9E2-484B-992B-117806D5E028}" presName="thickLine" presStyleLbl="alignNode1" presStyleIdx="4" presStyleCnt="5"/>
      <dgm:spPr/>
    </dgm:pt>
    <dgm:pt modelId="{0D2C8D50-3DA6-4263-9472-6CAEE27A5A89}" type="pres">
      <dgm:prSet presAssocID="{D9FD373E-D9E2-484B-992B-117806D5E028}" presName="horz1" presStyleCnt="0"/>
      <dgm:spPr/>
    </dgm:pt>
    <dgm:pt modelId="{A98F2A0E-1E87-442D-9599-F7318FE5EFF6}" type="pres">
      <dgm:prSet presAssocID="{D9FD373E-D9E2-484B-992B-117806D5E028}" presName="tx1" presStyleLbl="revTx" presStyleIdx="4" presStyleCnt="5"/>
      <dgm:spPr/>
      <dgm:t>
        <a:bodyPr/>
        <a:lstStyle/>
        <a:p>
          <a:endParaRPr lang="en-US"/>
        </a:p>
      </dgm:t>
    </dgm:pt>
    <dgm:pt modelId="{80479C51-5768-4301-949F-7E4301662E33}" type="pres">
      <dgm:prSet presAssocID="{D9FD373E-D9E2-484B-992B-117806D5E028}" presName="vert1" presStyleCnt="0"/>
      <dgm:spPr/>
    </dgm:pt>
  </dgm:ptLst>
  <dgm:cxnLst>
    <dgm:cxn modelId="{EE56645B-041D-4A1A-9ADC-6D12A8772E09}" type="presOf" srcId="{A2B0F32A-20EC-452A-9FD3-7E61799ADD83}" destId="{631C8154-DDF1-4927-9A00-F23BF5C6D8D4}" srcOrd="0" destOrd="0" presId="urn:microsoft.com/office/officeart/2008/layout/LinedList"/>
    <dgm:cxn modelId="{45A0624B-43B8-4ECA-AC38-F02AA46DA0A9}" srcId="{FF6B78E7-DE90-4DD7-87D3-DFC52A228A02}" destId="{AC0ED9F2-B4AC-462F-A9A0-7EF1A552F0B9}" srcOrd="0" destOrd="0" parTransId="{6B8CA54B-C61E-42A8-BFF0-5CF8FAB14543}" sibTransId="{0E14A442-92CB-4758-B9D2-80478C5CC778}"/>
    <dgm:cxn modelId="{CDE2BEB5-5CE0-4D53-BDDD-E23AE9144627}" type="presOf" srcId="{FF6B78E7-DE90-4DD7-87D3-DFC52A228A02}" destId="{B0A71DE6-87B0-4640-B4EE-8ECE295A9E6B}" srcOrd="0" destOrd="0" presId="urn:microsoft.com/office/officeart/2008/layout/LinedList"/>
    <dgm:cxn modelId="{63626360-41E2-482E-92A7-19041F2B123D}" type="presOf" srcId="{DE6F4A5B-20E3-41CA-8AC1-54A4FC42B468}" destId="{1B7422DA-3945-403B-9C10-B22F7A22A90C}" srcOrd="0" destOrd="0" presId="urn:microsoft.com/office/officeart/2008/layout/LinedList"/>
    <dgm:cxn modelId="{27F720DD-BBE1-4604-9CDA-7E3B60458489}" srcId="{FF6B78E7-DE90-4DD7-87D3-DFC52A228A02}" destId="{806BA468-B446-4A48-99D0-97E7CFDE5797}" srcOrd="2" destOrd="0" parTransId="{7632EB56-AED6-4068-AE98-8C23AECD517D}" sibTransId="{FDFC0722-E7A6-4CAE-A66E-791F3244A0A9}"/>
    <dgm:cxn modelId="{64826821-E4DB-4032-8935-2B401853E3B9}" type="presOf" srcId="{806BA468-B446-4A48-99D0-97E7CFDE5797}" destId="{10D3FEAE-9C9E-4A26-A681-3EA9461F6138}" srcOrd="0" destOrd="0" presId="urn:microsoft.com/office/officeart/2008/layout/LinedList"/>
    <dgm:cxn modelId="{602E5024-3A7B-4FAD-8F40-4FF3050EF99B}" type="presOf" srcId="{D9FD373E-D9E2-484B-992B-117806D5E028}" destId="{A98F2A0E-1E87-442D-9599-F7318FE5EFF6}" srcOrd="0" destOrd="0" presId="urn:microsoft.com/office/officeart/2008/layout/LinedList"/>
    <dgm:cxn modelId="{3A8EEB02-CD1E-4823-9FEE-70B2E4274AF6}" srcId="{FF6B78E7-DE90-4DD7-87D3-DFC52A228A02}" destId="{A2B0F32A-20EC-452A-9FD3-7E61799ADD83}" srcOrd="1" destOrd="0" parTransId="{A1669202-080B-4BDC-BC1B-4AB6B60EC187}" sibTransId="{81746EAB-A909-4EC7-A2D1-04BB8CB9090A}"/>
    <dgm:cxn modelId="{33B298F2-94F4-4488-B8D5-015DA63978AC}" srcId="{FF6B78E7-DE90-4DD7-87D3-DFC52A228A02}" destId="{DE6F4A5B-20E3-41CA-8AC1-54A4FC42B468}" srcOrd="3" destOrd="0" parTransId="{1EE75365-6CFA-47E0-8F45-14C46F5CFF35}" sibTransId="{C56BA1A8-4A7F-4577-AB4A-79DB47D104B2}"/>
    <dgm:cxn modelId="{D004FF53-1C70-4204-8647-D0FB76204448}" srcId="{FF6B78E7-DE90-4DD7-87D3-DFC52A228A02}" destId="{D9FD373E-D9E2-484B-992B-117806D5E028}" srcOrd="4" destOrd="0" parTransId="{6F07FED3-43DD-42D4-AFD4-57BCEC049C81}" sibTransId="{50426561-10CA-4AFC-92C3-A4D676924CF1}"/>
    <dgm:cxn modelId="{FACAE6DF-7DE9-4D93-915B-66AED8DBDE62}" type="presOf" srcId="{AC0ED9F2-B4AC-462F-A9A0-7EF1A552F0B9}" destId="{0E35F8FB-7259-4367-9D7C-C3A86FE78D56}" srcOrd="0" destOrd="0" presId="urn:microsoft.com/office/officeart/2008/layout/LinedList"/>
    <dgm:cxn modelId="{F3B8096C-4BDF-4F04-810B-007C030E3DDE}" type="presParOf" srcId="{B0A71DE6-87B0-4640-B4EE-8ECE295A9E6B}" destId="{96C017F3-2A3E-48F9-9347-BAA89BCDDFB9}" srcOrd="0" destOrd="0" presId="urn:microsoft.com/office/officeart/2008/layout/LinedList"/>
    <dgm:cxn modelId="{F19DEAAA-7B40-4A82-AD01-73946C489E36}" type="presParOf" srcId="{B0A71DE6-87B0-4640-B4EE-8ECE295A9E6B}" destId="{68C0E02A-A12B-4E96-88C6-0158646F2D7F}" srcOrd="1" destOrd="0" presId="urn:microsoft.com/office/officeart/2008/layout/LinedList"/>
    <dgm:cxn modelId="{8D148ED5-9EFC-48C3-89A2-18435BC1095E}" type="presParOf" srcId="{68C0E02A-A12B-4E96-88C6-0158646F2D7F}" destId="{0E35F8FB-7259-4367-9D7C-C3A86FE78D56}" srcOrd="0" destOrd="0" presId="urn:microsoft.com/office/officeart/2008/layout/LinedList"/>
    <dgm:cxn modelId="{F9069DB6-2D58-4423-8B0E-2B6505CB204E}" type="presParOf" srcId="{68C0E02A-A12B-4E96-88C6-0158646F2D7F}" destId="{4EE430D0-D661-49A7-B2EF-9B0B5A15B270}" srcOrd="1" destOrd="0" presId="urn:microsoft.com/office/officeart/2008/layout/LinedList"/>
    <dgm:cxn modelId="{FDE663A3-F48F-4928-A27D-B6911191565C}" type="presParOf" srcId="{B0A71DE6-87B0-4640-B4EE-8ECE295A9E6B}" destId="{2E23E1B0-FE17-4E82-BE23-FA4D5C18633B}" srcOrd="2" destOrd="0" presId="urn:microsoft.com/office/officeart/2008/layout/LinedList"/>
    <dgm:cxn modelId="{CDD680F9-4E9A-45F6-8507-5D0A0DEE731B}" type="presParOf" srcId="{B0A71DE6-87B0-4640-B4EE-8ECE295A9E6B}" destId="{A100E584-FA9D-43BE-A81C-22418F0CFB13}" srcOrd="3" destOrd="0" presId="urn:microsoft.com/office/officeart/2008/layout/LinedList"/>
    <dgm:cxn modelId="{666ED844-1288-412E-9A80-3FF893C9FC9A}" type="presParOf" srcId="{A100E584-FA9D-43BE-A81C-22418F0CFB13}" destId="{631C8154-DDF1-4927-9A00-F23BF5C6D8D4}" srcOrd="0" destOrd="0" presId="urn:microsoft.com/office/officeart/2008/layout/LinedList"/>
    <dgm:cxn modelId="{CE9A38C6-E7A5-447B-B309-557CE2DA045E}" type="presParOf" srcId="{A100E584-FA9D-43BE-A81C-22418F0CFB13}" destId="{AA2919B9-E154-4A24-A300-79DE7038F52A}" srcOrd="1" destOrd="0" presId="urn:microsoft.com/office/officeart/2008/layout/LinedList"/>
    <dgm:cxn modelId="{CA5A9E4C-7F91-49A9-82AF-DC958B89E54D}" type="presParOf" srcId="{B0A71DE6-87B0-4640-B4EE-8ECE295A9E6B}" destId="{FD589956-1554-46A7-A625-A9B8077405F2}" srcOrd="4" destOrd="0" presId="urn:microsoft.com/office/officeart/2008/layout/LinedList"/>
    <dgm:cxn modelId="{7CC4EABD-5EC5-43C7-A3E0-A25B8BC2FC3D}" type="presParOf" srcId="{B0A71DE6-87B0-4640-B4EE-8ECE295A9E6B}" destId="{8FAB92DF-81D4-4F52-906A-A158D25B3FF5}" srcOrd="5" destOrd="0" presId="urn:microsoft.com/office/officeart/2008/layout/LinedList"/>
    <dgm:cxn modelId="{10239CBB-E80C-4BEC-8820-BBC8E16361BA}" type="presParOf" srcId="{8FAB92DF-81D4-4F52-906A-A158D25B3FF5}" destId="{10D3FEAE-9C9E-4A26-A681-3EA9461F6138}" srcOrd="0" destOrd="0" presId="urn:microsoft.com/office/officeart/2008/layout/LinedList"/>
    <dgm:cxn modelId="{813252C4-D2EA-43A6-9689-EBFF59972C0A}" type="presParOf" srcId="{8FAB92DF-81D4-4F52-906A-A158D25B3FF5}" destId="{F4E15E9D-FF80-41A4-ACEC-99BEEDE183C5}" srcOrd="1" destOrd="0" presId="urn:microsoft.com/office/officeart/2008/layout/LinedList"/>
    <dgm:cxn modelId="{E9ECC800-3A60-4794-A8DC-8C16251B67CB}" type="presParOf" srcId="{B0A71DE6-87B0-4640-B4EE-8ECE295A9E6B}" destId="{EA5C1747-16F5-4C45-87E5-12BA664109B9}" srcOrd="6" destOrd="0" presId="urn:microsoft.com/office/officeart/2008/layout/LinedList"/>
    <dgm:cxn modelId="{CA6D3C1D-2B4E-495C-B1FD-65403573EF85}" type="presParOf" srcId="{B0A71DE6-87B0-4640-B4EE-8ECE295A9E6B}" destId="{77786DE8-97F1-4EF6-83E7-B190819F7057}" srcOrd="7" destOrd="0" presId="urn:microsoft.com/office/officeart/2008/layout/LinedList"/>
    <dgm:cxn modelId="{4A6269C9-ED7F-4929-91A2-C95CDEF128DB}" type="presParOf" srcId="{77786DE8-97F1-4EF6-83E7-B190819F7057}" destId="{1B7422DA-3945-403B-9C10-B22F7A22A90C}" srcOrd="0" destOrd="0" presId="urn:microsoft.com/office/officeart/2008/layout/LinedList"/>
    <dgm:cxn modelId="{C0BF1D10-D66C-451B-95F2-6D6482A59BBA}" type="presParOf" srcId="{77786DE8-97F1-4EF6-83E7-B190819F7057}" destId="{CD5D4A13-D48D-4019-8D55-788A9D9B7318}" srcOrd="1" destOrd="0" presId="urn:microsoft.com/office/officeart/2008/layout/LinedList"/>
    <dgm:cxn modelId="{4C2EB6B9-D265-4180-8AD4-40E616E11C84}" type="presParOf" srcId="{B0A71DE6-87B0-4640-B4EE-8ECE295A9E6B}" destId="{C6D4FCD9-A987-4CF4-82F2-10F844F4D28F}" srcOrd="8" destOrd="0" presId="urn:microsoft.com/office/officeart/2008/layout/LinedList"/>
    <dgm:cxn modelId="{2C0A81C6-421B-4D20-995C-16BC927FEB04}" type="presParOf" srcId="{B0A71DE6-87B0-4640-B4EE-8ECE295A9E6B}" destId="{0D2C8D50-3DA6-4263-9472-6CAEE27A5A89}" srcOrd="9" destOrd="0" presId="urn:microsoft.com/office/officeart/2008/layout/LinedList"/>
    <dgm:cxn modelId="{A439E74C-F2B5-4F2C-B1AE-9FD7C1AA3B7B}" type="presParOf" srcId="{0D2C8D50-3DA6-4263-9472-6CAEE27A5A89}" destId="{A98F2A0E-1E87-442D-9599-F7318FE5EFF6}" srcOrd="0" destOrd="0" presId="urn:microsoft.com/office/officeart/2008/layout/LinedList"/>
    <dgm:cxn modelId="{BDA181CA-A00C-4928-B02C-4CA0BF7CD853}" type="presParOf" srcId="{0D2C8D50-3DA6-4263-9472-6CAEE27A5A89}" destId="{80479C51-5768-4301-949F-7E4301662E33}"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B9F20-D577-4405-AF03-D414D832EA61}">
      <dsp:nvSpPr>
        <dsp:cNvPr id="0" name=""/>
        <dsp:cNvSpPr/>
      </dsp:nvSpPr>
      <dsp:spPr>
        <a:xfrm>
          <a:off x="1417325" y="1333891"/>
          <a:ext cx="718186" cy="71818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DC09A0-A90D-4D43-98E8-934EAF0ADC84}">
      <dsp:nvSpPr>
        <dsp:cNvPr id="0" name=""/>
        <dsp:cNvSpPr/>
      </dsp:nvSpPr>
      <dsp:spPr>
        <a:xfrm>
          <a:off x="1568144" y="1484710"/>
          <a:ext cx="416547" cy="4165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6F8DD-82C6-4427-A52C-54E22239DC51}">
      <dsp:nvSpPr>
        <dsp:cNvPr id="0" name=""/>
        <dsp:cNvSpPr/>
      </dsp:nvSpPr>
      <dsp:spPr>
        <a:xfrm>
          <a:off x="2289408" y="1333891"/>
          <a:ext cx="1692866" cy="71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kern="1200"/>
            <a:t>What does this data tell me about where my students are towards reading and writing acquisition?</a:t>
          </a:r>
        </a:p>
      </dsp:txBody>
      <dsp:txXfrm>
        <a:off x="2289408" y="1333891"/>
        <a:ext cx="1692866" cy="718186"/>
      </dsp:txXfrm>
    </dsp:sp>
    <dsp:sp modelId="{D2528A9D-7EB6-4C51-8F0F-C4537994CFE9}">
      <dsp:nvSpPr>
        <dsp:cNvPr id="0" name=""/>
        <dsp:cNvSpPr/>
      </dsp:nvSpPr>
      <dsp:spPr>
        <a:xfrm>
          <a:off x="1417325" y="2351522"/>
          <a:ext cx="718186" cy="71818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DA2877-B755-434E-B702-58FBA868161A}">
      <dsp:nvSpPr>
        <dsp:cNvPr id="0" name=""/>
        <dsp:cNvSpPr/>
      </dsp:nvSpPr>
      <dsp:spPr>
        <a:xfrm>
          <a:off x="1568144" y="2502341"/>
          <a:ext cx="416547" cy="4165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D8DFBA-6DDB-4F5F-8906-A6C7B1547AC2}">
      <dsp:nvSpPr>
        <dsp:cNvPr id="0" name=""/>
        <dsp:cNvSpPr/>
      </dsp:nvSpPr>
      <dsp:spPr>
        <a:xfrm>
          <a:off x="2289408" y="2351522"/>
          <a:ext cx="1692866" cy="71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b="1" kern="1200"/>
            <a:t>Directions:</a:t>
          </a:r>
          <a:r>
            <a:rPr lang="en-US" sz="1100" kern="1200"/>
            <a:t> Follow a grade level.  What are the scores in the beginning and what is their current scores for all components assessed?</a:t>
          </a:r>
        </a:p>
      </dsp:txBody>
      <dsp:txXfrm>
        <a:off x="2289408" y="2351522"/>
        <a:ext cx="1692866" cy="718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D42E1-39C2-416D-8759-570754AD7495}">
      <dsp:nvSpPr>
        <dsp:cNvPr id="0" name=""/>
        <dsp:cNvSpPr/>
      </dsp:nvSpPr>
      <dsp:spPr>
        <a:xfrm>
          <a:off x="0" y="12706"/>
          <a:ext cx="5399600" cy="8249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a:t>Steps to Accessing Your Data:</a:t>
          </a:r>
          <a:endParaRPr lang="en-US" sz="2200" kern="1200"/>
        </a:p>
      </dsp:txBody>
      <dsp:txXfrm>
        <a:off x="40271" y="52977"/>
        <a:ext cx="5319058" cy="744407"/>
      </dsp:txXfrm>
    </dsp:sp>
    <dsp:sp modelId="{3AC6DCE9-B375-4023-80B4-051879B5F2F5}">
      <dsp:nvSpPr>
        <dsp:cNvPr id="0" name=""/>
        <dsp:cNvSpPr/>
      </dsp:nvSpPr>
      <dsp:spPr>
        <a:xfrm>
          <a:off x="0" y="901015"/>
          <a:ext cx="5399600" cy="8249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Log into HMH EdLearning</a:t>
          </a:r>
        </a:p>
      </dsp:txBody>
      <dsp:txXfrm>
        <a:off x="40271" y="941286"/>
        <a:ext cx="5319058" cy="744407"/>
      </dsp:txXfrm>
    </dsp:sp>
    <dsp:sp modelId="{8EA2B1A3-C919-49AB-B16D-CAA2BD5C3C17}">
      <dsp:nvSpPr>
        <dsp:cNvPr id="0" name=""/>
        <dsp:cNvSpPr/>
      </dsp:nvSpPr>
      <dsp:spPr>
        <a:xfrm>
          <a:off x="0" y="1789325"/>
          <a:ext cx="5399600" cy="8249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Go to Reports and select the Growth Measure 2022-2023</a:t>
          </a:r>
        </a:p>
      </dsp:txBody>
      <dsp:txXfrm>
        <a:off x="40271" y="1829596"/>
        <a:ext cx="5319058" cy="744407"/>
      </dsp:txXfrm>
    </dsp:sp>
    <dsp:sp modelId="{56FCE5B2-BA31-45F1-BA27-C868407993E2}">
      <dsp:nvSpPr>
        <dsp:cNvPr id="0" name=""/>
        <dsp:cNvSpPr/>
      </dsp:nvSpPr>
      <dsp:spPr>
        <a:xfrm>
          <a:off x="0" y="2677634"/>
          <a:ext cx="5399600" cy="8249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Select a grade level</a:t>
          </a:r>
        </a:p>
      </dsp:txBody>
      <dsp:txXfrm>
        <a:off x="40271" y="2717905"/>
        <a:ext cx="5319058" cy="744407"/>
      </dsp:txXfrm>
    </dsp:sp>
    <dsp:sp modelId="{18566B90-F33B-4FC4-ACB8-200EBEB6D471}">
      <dsp:nvSpPr>
        <dsp:cNvPr id="0" name=""/>
        <dsp:cNvSpPr/>
      </dsp:nvSpPr>
      <dsp:spPr>
        <a:xfrm>
          <a:off x="0" y="3565944"/>
          <a:ext cx="5399600" cy="8249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Click on a class to access their individual scores</a:t>
          </a:r>
        </a:p>
      </dsp:txBody>
      <dsp:txXfrm>
        <a:off x="40271" y="3606215"/>
        <a:ext cx="5319058" cy="744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7FEAE-0AAE-42D4-9A16-6BDD62955129}">
      <dsp:nvSpPr>
        <dsp:cNvPr id="0" name=""/>
        <dsp:cNvSpPr/>
      </dsp:nvSpPr>
      <dsp:spPr>
        <a:xfrm>
          <a:off x="0" y="2178"/>
          <a:ext cx="5914209" cy="11040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66F2CC-DC55-478B-A717-6771945A25E7}">
      <dsp:nvSpPr>
        <dsp:cNvPr id="0" name=""/>
        <dsp:cNvSpPr/>
      </dsp:nvSpPr>
      <dsp:spPr>
        <a:xfrm>
          <a:off x="333979" y="250592"/>
          <a:ext cx="607234" cy="607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A06F69-E792-4861-A6E8-54A92B04E29E}">
      <dsp:nvSpPr>
        <dsp:cNvPr id="0" name=""/>
        <dsp:cNvSpPr/>
      </dsp:nvSpPr>
      <dsp:spPr>
        <a:xfrm>
          <a:off x="1275192" y="2178"/>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lvl="0" algn="l" defTabSz="711200">
            <a:lnSpc>
              <a:spcPct val="90000"/>
            </a:lnSpc>
            <a:spcBef>
              <a:spcPct val="0"/>
            </a:spcBef>
            <a:spcAft>
              <a:spcPct val="35000"/>
            </a:spcAft>
          </a:pPr>
          <a:r>
            <a:rPr lang="en-US" sz="1600" kern="1200"/>
            <a:t>The Growth Measure is new and we are all learning how to analyze it together.</a:t>
          </a:r>
        </a:p>
      </dsp:txBody>
      <dsp:txXfrm>
        <a:off x="1275192" y="2178"/>
        <a:ext cx="4639016" cy="1104063"/>
      </dsp:txXfrm>
    </dsp:sp>
    <dsp:sp modelId="{FF50645A-A26C-48DB-9420-0257B5C29FB3}">
      <dsp:nvSpPr>
        <dsp:cNvPr id="0" name=""/>
        <dsp:cNvSpPr/>
      </dsp:nvSpPr>
      <dsp:spPr>
        <a:xfrm>
          <a:off x="0" y="1382257"/>
          <a:ext cx="5914209" cy="11040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891ECA-6AEB-4F90-A6D4-D008A8B8AAC9}">
      <dsp:nvSpPr>
        <dsp:cNvPr id="0" name=""/>
        <dsp:cNvSpPr/>
      </dsp:nvSpPr>
      <dsp:spPr>
        <a:xfrm>
          <a:off x="333979" y="1630671"/>
          <a:ext cx="607234" cy="607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E3E140-AB8D-48DF-8CA3-97B1A4D546C6}">
      <dsp:nvSpPr>
        <dsp:cNvPr id="0" name=""/>
        <dsp:cNvSpPr/>
      </dsp:nvSpPr>
      <dsp:spPr>
        <a:xfrm>
          <a:off x="1275192" y="1382257"/>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lvl="0" algn="l" defTabSz="711200">
            <a:lnSpc>
              <a:spcPct val="90000"/>
            </a:lnSpc>
            <a:spcBef>
              <a:spcPct val="0"/>
            </a:spcBef>
            <a:spcAft>
              <a:spcPct val="35000"/>
            </a:spcAft>
          </a:pPr>
          <a:r>
            <a:rPr lang="en-US" sz="1600" kern="1200"/>
            <a:t>The Growth Measure data aligns with the New Jersey Student Learning Standards.</a:t>
          </a:r>
        </a:p>
      </dsp:txBody>
      <dsp:txXfrm>
        <a:off x="1275192" y="1382257"/>
        <a:ext cx="4639016" cy="1104063"/>
      </dsp:txXfrm>
    </dsp:sp>
    <dsp:sp modelId="{41A8089B-0377-4F12-8A7B-BC67E0817228}">
      <dsp:nvSpPr>
        <dsp:cNvPr id="0" name=""/>
        <dsp:cNvSpPr/>
      </dsp:nvSpPr>
      <dsp:spPr>
        <a:xfrm>
          <a:off x="0" y="2762336"/>
          <a:ext cx="5914209" cy="11040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F5A620-3612-47FF-8032-102A7A14192B}">
      <dsp:nvSpPr>
        <dsp:cNvPr id="0" name=""/>
        <dsp:cNvSpPr/>
      </dsp:nvSpPr>
      <dsp:spPr>
        <a:xfrm>
          <a:off x="333979" y="3010750"/>
          <a:ext cx="607234" cy="607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77CDD5-0A19-4C98-A4BE-5B4D72535FFF}">
      <dsp:nvSpPr>
        <dsp:cNvPr id="0" name=""/>
        <dsp:cNvSpPr/>
      </dsp:nvSpPr>
      <dsp:spPr>
        <a:xfrm>
          <a:off x="1275192" y="2762336"/>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lvl="0" algn="l" defTabSz="711200">
            <a:lnSpc>
              <a:spcPct val="90000"/>
            </a:lnSpc>
            <a:spcBef>
              <a:spcPct val="0"/>
            </a:spcBef>
            <a:spcAft>
              <a:spcPct val="35000"/>
            </a:spcAft>
          </a:pPr>
          <a:r>
            <a:rPr lang="en-US" sz="1600" kern="1200"/>
            <a:t>This diagnostic data allows us to analyze school, class and individual student data. Most importantly it affords us the opportunity to plan our instructional moves precisely. </a:t>
          </a:r>
        </a:p>
      </dsp:txBody>
      <dsp:txXfrm>
        <a:off x="1275192" y="2762336"/>
        <a:ext cx="4639016" cy="1104063"/>
      </dsp:txXfrm>
    </dsp:sp>
    <dsp:sp modelId="{C12C4F83-C3CA-482A-9590-0F645D55E423}">
      <dsp:nvSpPr>
        <dsp:cNvPr id="0" name=""/>
        <dsp:cNvSpPr/>
      </dsp:nvSpPr>
      <dsp:spPr>
        <a:xfrm>
          <a:off x="0" y="4142415"/>
          <a:ext cx="5914209" cy="110406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6D709B-012F-4491-B75C-F415962F3129}">
      <dsp:nvSpPr>
        <dsp:cNvPr id="0" name=""/>
        <dsp:cNvSpPr/>
      </dsp:nvSpPr>
      <dsp:spPr>
        <a:xfrm>
          <a:off x="333979" y="4390829"/>
          <a:ext cx="607234" cy="6072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13EC29-A31A-49F7-8156-2010A96A34C3}">
      <dsp:nvSpPr>
        <dsp:cNvPr id="0" name=""/>
        <dsp:cNvSpPr/>
      </dsp:nvSpPr>
      <dsp:spPr>
        <a:xfrm>
          <a:off x="1275192" y="4142415"/>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lvl="0" algn="l" defTabSz="711200">
            <a:lnSpc>
              <a:spcPct val="90000"/>
            </a:lnSpc>
            <a:spcBef>
              <a:spcPct val="0"/>
            </a:spcBef>
            <a:spcAft>
              <a:spcPct val="35000"/>
            </a:spcAft>
          </a:pPr>
          <a:r>
            <a:rPr lang="en-US" sz="1600" kern="1200"/>
            <a:t>The Growth Measure and the Benchmarks are key pieces of data that we must utilize to move our instruction forward.</a:t>
          </a:r>
        </a:p>
      </dsp:txBody>
      <dsp:txXfrm>
        <a:off x="1275192" y="4142415"/>
        <a:ext cx="4639016" cy="11040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80A87-6C8A-4075-A2E4-57A29B48B797}">
      <dsp:nvSpPr>
        <dsp:cNvPr id="0" name=""/>
        <dsp:cNvSpPr/>
      </dsp:nvSpPr>
      <dsp:spPr>
        <a:xfrm>
          <a:off x="1802473" y="37134"/>
          <a:ext cx="1660500" cy="1660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8E98CD-2A17-4222-A2F6-00F975A4C7E7}">
      <dsp:nvSpPr>
        <dsp:cNvPr id="0" name=""/>
        <dsp:cNvSpPr/>
      </dsp:nvSpPr>
      <dsp:spPr>
        <a:xfrm>
          <a:off x="787723" y="2117748"/>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kern="1200"/>
            <a:t>Student Writing - Where are the strengths and weaknesses (Class trends and individual students) </a:t>
          </a:r>
        </a:p>
      </dsp:txBody>
      <dsp:txXfrm>
        <a:off x="787723" y="2117748"/>
        <a:ext cx="3690000" cy="720000"/>
      </dsp:txXfrm>
    </dsp:sp>
    <dsp:sp modelId="{A4795B15-FD6F-49DC-BEC5-4BE959D80904}">
      <dsp:nvSpPr>
        <dsp:cNvPr id="0" name=""/>
        <dsp:cNvSpPr/>
      </dsp:nvSpPr>
      <dsp:spPr>
        <a:xfrm>
          <a:off x="6138223" y="37134"/>
          <a:ext cx="1660500" cy="16605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C5772D-7232-431B-9CCD-CC208110DCF8}">
      <dsp:nvSpPr>
        <dsp:cNvPr id="0" name=""/>
        <dsp:cNvSpPr/>
      </dsp:nvSpPr>
      <dsp:spPr>
        <a:xfrm>
          <a:off x="5123473" y="2117748"/>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kern="1200"/>
            <a:t>Let’s look at </a:t>
          </a:r>
          <a:r>
            <a:rPr lang="en-US" sz="1800" u="sng" kern="1200">
              <a:hlinkClick xmlns:r="http://schemas.openxmlformats.org/officeDocument/2006/relationships" r:id="rId6"/>
            </a:rPr>
            <a:t>Grade 2</a:t>
          </a:r>
          <a:r>
            <a:rPr lang="en-US" sz="1800" kern="1200"/>
            <a:t> </a:t>
          </a:r>
        </a:p>
      </dsp:txBody>
      <dsp:txXfrm>
        <a:off x="5123473" y="2117748"/>
        <a:ext cx="369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118BD-9B6A-498E-A14D-E0B15BBD889F}">
      <dsp:nvSpPr>
        <dsp:cNvPr id="0" name=""/>
        <dsp:cNvSpPr/>
      </dsp:nvSpPr>
      <dsp:spPr>
        <a:xfrm>
          <a:off x="0" y="509708"/>
          <a:ext cx="7335600" cy="9353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B7577-E91A-439C-A554-8EDEF061627B}">
      <dsp:nvSpPr>
        <dsp:cNvPr id="0" name=""/>
        <dsp:cNvSpPr/>
      </dsp:nvSpPr>
      <dsp:spPr>
        <a:xfrm>
          <a:off x="282949" y="720166"/>
          <a:ext cx="514453" cy="5144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615B49-3A03-4306-82EF-920076FFEE8D}">
      <dsp:nvSpPr>
        <dsp:cNvPr id="0" name=""/>
        <dsp:cNvSpPr/>
      </dsp:nvSpPr>
      <dsp:spPr>
        <a:xfrm>
          <a:off x="1080352" y="509708"/>
          <a:ext cx="3301020" cy="93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111250">
            <a:lnSpc>
              <a:spcPct val="100000"/>
            </a:lnSpc>
            <a:spcBef>
              <a:spcPct val="0"/>
            </a:spcBef>
            <a:spcAft>
              <a:spcPct val="35000"/>
            </a:spcAft>
          </a:pPr>
          <a:r>
            <a:rPr lang="en-US" sz="2500" kern="1200"/>
            <a:t>Most students were able to:</a:t>
          </a:r>
        </a:p>
      </dsp:txBody>
      <dsp:txXfrm>
        <a:off x="1080352" y="509708"/>
        <a:ext cx="3301020" cy="935370"/>
      </dsp:txXfrm>
    </dsp:sp>
    <dsp:sp modelId="{B95665F3-DE7C-4941-836D-31D06A0B1ED6}">
      <dsp:nvSpPr>
        <dsp:cNvPr id="0" name=""/>
        <dsp:cNvSpPr/>
      </dsp:nvSpPr>
      <dsp:spPr>
        <a:xfrm>
          <a:off x="4381372" y="509708"/>
          <a:ext cx="2953171" cy="93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488950">
            <a:lnSpc>
              <a:spcPct val="100000"/>
            </a:lnSpc>
            <a:spcBef>
              <a:spcPct val="0"/>
            </a:spcBef>
            <a:spcAft>
              <a:spcPct val="35000"/>
            </a:spcAft>
          </a:pPr>
          <a:r>
            <a:rPr lang="en-US" sz="1100" kern="1200"/>
            <a:t>Differentiate the contributions of both leaders</a:t>
          </a:r>
        </a:p>
        <a:p>
          <a:pPr lvl="0" algn="l" defTabSz="488950">
            <a:lnSpc>
              <a:spcPct val="100000"/>
            </a:lnSpc>
            <a:spcBef>
              <a:spcPct val="0"/>
            </a:spcBef>
            <a:spcAft>
              <a:spcPct val="35000"/>
            </a:spcAft>
          </a:pPr>
          <a:r>
            <a:rPr lang="en-US" sz="1100" kern="1200"/>
            <a:t>generally reference and cull important information from the biographical text.</a:t>
          </a:r>
        </a:p>
      </dsp:txBody>
      <dsp:txXfrm>
        <a:off x="4381372" y="509708"/>
        <a:ext cx="2953171" cy="935370"/>
      </dsp:txXfrm>
    </dsp:sp>
    <dsp:sp modelId="{B4D677CE-2F22-4A2D-9AF2-7F84020E7AA2}">
      <dsp:nvSpPr>
        <dsp:cNvPr id="0" name=""/>
        <dsp:cNvSpPr/>
      </dsp:nvSpPr>
      <dsp:spPr>
        <a:xfrm>
          <a:off x="0" y="1678921"/>
          <a:ext cx="7335600" cy="9353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314881-E250-4E7A-9E3A-348085D1F7C4}">
      <dsp:nvSpPr>
        <dsp:cNvPr id="0" name=""/>
        <dsp:cNvSpPr/>
      </dsp:nvSpPr>
      <dsp:spPr>
        <a:xfrm>
          <a:off x="282949" y="1889379"/>
          <a:ext cx="514453" cy="5144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8D21B-D663-457E-AAC0-80E2BDEC94B9}">
      <dsp:nvSpPr>
        <dsp:cNvPr id="0" name=""/>
        <dsp:cNvSpPr/>
      </dsp:nvSpPr>
      <dsp:spPr>
        <a:xfrm>
          <a:off x="1080352" y="1678921"/>
          <a:ext cx="3301020" cy="93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111250">
            <a:lnSpc>
              <a:spcPct val="100000"/>
            </a:lnSpc>
            <a:spcBef>
              <a:spcPct val="0"/>
            </a:spcBef>
            <a:spcAft>
              <a:spcPct val="35000"/>
            </a:spcAft>
          </a:pPr>
          <a:r>
            <a:rPr lang="en-US" sz="2500" kern="1200"/>
            <a:t>Students struggled to:</a:t>
          </a:r>
        </a:p>
      </dsp:txBody>
      <dsp:txXfrm>
        <a:off x="1080352" y="1678921"/>
        <a:ext cx="3301020" cy="935370"/>
      </dsp:txXfrm>
    </dsp:sp>
    <dsp:sp modelId="{34D50F79-DF72-4D26-B4AC-D1B00DED092F}">
      <dsp:nvSpPr>
        <dsp:cNvPr id="0" name=""/>
        <dsp:cNvSpPr/>
      </dsp:nvSpPr>
      <dsp:spPr>
        <a:xfrm>
          <a:off x="4381372" y="1678921"/>
          <a:ext cx="2953171" cy="93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488950">
            <a:lnSpc>
              <a:spcPct val="100000"/>
            </a:lnSpc>
            <a:spcBef>
              <a:spcPct val="0"/>
            </a:spcBef>
            <a:spcAft>
              <a:spcPct val="35000"/>
            </a:spcAft>
          </a:pPr>
          <a:r>
            <a:rPr lang="en-US" sz="1100" kern="1200"/>
            <a:t>Use the primary source text in their explanations</a:t>
          </a:r>
        </a:p>
        <a:p>
          <a:pPr lvl="0" algn="l" defTabSz="488950">
            <a:lnSpc>
              <a:spcPct val="100000"/>
            </a:lnSpc>
            <a:spcBef>
              <a:spcPct val="0"/>
            </a:spcBef>
            <a:spcAft>
              <a:spcPct val="35000"/>
            </a:spcAft>
          </a:pPr>
          <a:r>
            <a:rPr lang="en-US" sz="1100" kern="1200"/>
            <a:t>support their findings with evidence from the primary source</a:t>
          </a:r>
        </a:p>
        <a:p>
          <a:pPr lvl="0" algn="l" defTabSz="488950">
            <a:lnSpc>
              <a:spcPct val="100000"/>
            </a:lnSpc>
            <a:spcBef>
              <a:spcPct val="0"/>
            </a:spcBef>
            <a:spcAft>
              <a:spcPct val="35000"/>
            </a:spcAft>
          </a:pPr>
          <a:r>
            <a:rPr lang="en-US" sz="1100" kern="1200"/>
            <a:t>write a fully elaborated essays that compare and contrast key details </a:t>
          </a:r>
        </a:p>
      </dsp:txBody>
      <dsp:txXfrm>
        <a:off x="4381372" y="1678921"/>
        <a:ext cx="2953171" cy="9353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D8E20-D994-4C09-8D11-81D4F1360B5D}">
      <dsp:nvSpPr>
        <dsp:cNvPr id="0" name=""/>
        <dsp:cNvSpPr/>
      </dsp:nvSpPr>
      <dsp:spPr>
        <a:xfrm>
          <a:off x="0" y="509708"/>
          <a:ext cx="7335600" cy="9353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BE6F0A-7B8E-4F2F-830C-5A7472C466B5}">
      <dsp:nvSpPr>
        <dsp:cNvPr id="0" name=""/>
        <dsp:cNvSpPr/>
      </dsp:nvSpPr>
      <dsp:spPr>
        <a:xfrm>
          <a:off x="282949" y="720166"/>
          <a:ext cx="514453" cy="5144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64928D-9D85-478A-9BE9-9173062774A4}">
      <dsp:nvSpPr>
        <dsp:cNvPr id="0" name=""/>
        <dsp:cNvSpPr/>
      </dsp:nvSpPr>
      <dsp:spPr>
        <a:xfrm>
          <a:off x="1080352" y="509708"/>
          <a:ext cx="3301020" cy="93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111250">
            <a:lnSpc>
              <a:spcPct val="100000"/>
            </a:lnSpc>
            <a:spcBef>
              <a:spcPct val="0"/>
            </a:spcBef>
            <a:spcAft>
              <a:spcPct val="35000"/>
            </a:spcAft>
          </a:pPr>
          <a:r>
            <a:rPr lang="en-US" sz="2500" kern="1200"/>
            <a:t>Most students were able to:</a:t>
          </a:r>
        </a:p>
      </dsp:txBody>
      <dsp:txXfrm>
        <a:off x="1080352" y="509708"/>
        <a:ext cx="3301020" cy="935370"/>
      </dsp:txXfrm>
    </dsp:sp>
    <dsp:sp modelId="{01F917EA-A3B7-47B9-AD5F-C1CFE95D2940}">
      <dsp:nvSpPr>
        <dsp:cNvPr id="0" name=""/>
        <dsp:cNvSpPr/>
      </dsp:nvSpPr>
      <dsp:spPr>
        <a:xfrm>
          <a:off x="4381372" y="509708"/>
          <a:ext cx="2953171" cy="93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488950">
            <a:lnSpc>
              <a:spcPct val="100000"/>
            </a:lnSpc>
            <a:spcBef>
              <a:spcPct val="0"/>
            </a:spcBef>
            <a:spcAft>
              <a:spcPct val="35000"/>
            </a:spcAft>
          </a:pPr>
          <a:r>
            <a:rPr lang="en-US" sz="1100" kern="1200"/>
            <a:t>recognize each observer’s depictions of society and/or individuals within society.</a:t>
          </a:r>
        </a:p>
        <a:p>
          <a:pPr lvl="0" algn="l" defTabSz="488950">
            <a:lnSpc>
              <a:spcPct val="100000"/>
            </a:lnSpc>
            <a:spcBef>
              <a:spcPct val="0"/>
            </a:spcBef>
            <a:spcAft>
              <a:spcPct val="35000"/>
            </a:spcAft>
          </a:pPr>
          <a:r>
            <a:rPr lang="en-US" sz="1100" kern="1200"/>
            <a:t>generally discuss each text in relation to the other.</a:t>
          </a:r>
        </a:p>
      </dsp:txBody>
      <dsp:txXfrm>
        <a:off x="4381372" y="509708"/>
        <a:ext cx="2953171" cy="935370"/>
      </dsp:txXfrm>
    </dsp:sp>
    <dsp:sp modelId="{C44A078E-ABD4-4209-A744-3600DF464CBD}">
      <dsp:nvSpPr>
        <dsp:cNvPr id="0" name=""/>
        <dsp:cNvSpPr/>
      </dsp:nvSpPr>
      <dsp:spPr>
        <a:xfrm>
          <a:off x="0" y="1678921"/>
          <a:ext cx="7335600" cy="9353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8F5FA-25B5-4A5D-ACBA-7E889C7C3E0A}">
      <dsp:nvSpPr>
        <dsp:cNvPr id="0" name=""/>
        <dsp:cNvSpPr/>
      </dsp:nvSpPr>
      <dsp:spPr>
        <a:xfrm>
          <a:off x="282949" y="1889379"/>
          <a:ext cx="514453" cy="5144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2D171C-04D9-44B7-BAC1-A95F43982248}">
      <dsp:nvSpPr>
        <dsp:cNvPr id="0" name=""/>
        <dsp:cNvSpPr/>
      </dsp:nvSpPr>
      <dsp:spPr>
        <a:xfrm>
          <a:off x="1080352" y="1678921"/>
          <a:ext cx="3301020" cy="93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111250">
            <a:lnSpc>
              <a:spcPct val="100000"/>
            </a:lnSpc>
            <a:spcBef>
              <a:spcPct val="0"/>
            </a:spcBef>
            <a:spcAft>
              <a:spcPct val="35000"/>
            </a:spcAft>
          </a:pPr>
          <a:r>
            <a:rPr lang="en-US" sz="2500" kern="1200"/>
            <a:t>Students struggled to:</a:t>
          </a:r>
        </a:p>
      </dsp:txBody>
      <dsp:txXfrm>
        <a:off x="1080352" y="1678921"/>
        <a:ext cx="3301020" cy="935370"/>
      </dsp:txXfrm>
    </dsp:sp>
    <dsp:sp modelId="{8143EC83-D5B9-4037-B655-E8E8B2B38380}">
      <dsp:nvSpPr>
        <dsp:cNvPr id="0" name=""/>
        <dsp:cNvSpPr/>
      </dsp:nvSpPr>
      <dsp:spPr>
        <a:xfrm>
          <a:off x="4381372" y="1678921"/>
          <a:ext cx="2953171" cy="93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488950">
            <a:lnSpc>
              <a:spcPct val="100000"/>
            </a:lnSpc>
            <a:spcBef>
              <a:spcPct val="0"/>
            </a:spcBef>
            <a:spcAft>
              <a:spcPct val="35000"/>
            </a:spcAft>
          </a:pPr>
          <a:r>
            <a:rPr lang="en-US" sz="1100" kern="1200"/>
            <a:t>explain the function/impact of specific details established by the author.</a:t>
          </a:r>
        </a:p>
        <a:p>
          <a:pPr lvl="0" algn="l" defTabSz="488950">
            <a:lnSpc>
              <a:spcPct val="100000"/>
            </a:lnSpc>
            <a:spcBef>
              <a:spcPct val="0"/>
            </a:spcBef>
            <a:spcAft>
              <a:spcPct val="35000"/>
            </a:spcAft>
          </a:pPr>
          <a:r>
            <a:rPr lang="en-US" sz="1100" kern="1200"/>
            <a:t>support their findings with evidence from each passage</a:t>
          </a:r>
        </a:p>
        <a:p>
          <a:pPr lvl="0" algn="l" defTabSz="488950">
            <a:lnSpc>
              <a:spcPct val="100000"/>
            </a:lnSpc>
            <a:spcBef>
              <a:spcPct val="0"/>
            </a:spcBef>
            <a:spcAft>
              <a:spcPct val="35000"/>
            </a:spcAft>
          </a:pPr>
          <a:r>
            <a:rPr lang="en-US" sz="1100" kern="1200"/>
            <a:t>write a fully elaborated essay that compares key details from both sources to support their ideas</a:t>
          </a:r>
        </a:p>
      </dsp:txBody>
      <dsp:txXfrm>
        <a:off x="4381372" y="1678921"/>
        <a:ext cx="2953171" cy="9353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489ED-11B7-4F9A-8440-CC633955AF0E}">
      <dsp:nvSpPr>
        <dsp:cNvPr id="0" name=""/>
        <dsp:cNvSpPr/>
      </dsp:nvSpPr>
      <dsp:spPr>
        <a:xfrm>
          <a:off x="0" y="480665"/>
          <a:ext cx="8244400" cy="8820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B32FDA-4A75-4192-B724-61E48FE004BD}">
      <dsp:nvSpPr>
        <dsp:cNvPr id="0" name=""/>
        <dsp:cNvSpPr/>
      </dsp:nvSpPr>
      <dsp:spPr>
        <a:xfrm>
          <a:off x="266827" y="679132"/>
          <a:ext cx="485141" cy="4851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0DD78-52EB-4B06-84C7-B033CFBF4BE6}">
      <dsp:nvSpPr>
        <dsp:cNvPr id="0" name=""/>
        <dsp:cNvSpPr/>
      </dsp:nvSpPr>
      <dsp:spPr>
        <a:xfrm>
          <a:off x="1018796" y="480665"/>
          <a:ext cx="3709980" cy="88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53" tIns="93353" rIns="93353" bIns="93353" numCol="1" spcCol="1270" anchor="ctr" anchorCtr="0">
          <a:noAutofit/>
        </a:bodyPr>
        <a:lstStyle/>
        <a:p>
          <a:pPr lvl="0" algn="l" defTabSz="1111250">
            <a:lnSpc>
              <a:spcPct val="100000"/>
            </a:lnSpc>
            <a:spcBef>
              <a:spcPct val="0"/>
            </a:spcBef>
            <a:spcAft>
              <a:spcPct val="35000"/>
            </a:spcAft>
          </a:pPr>
          <a:r>
            <a:rPr lang="en-US" sz="2500" kern="1200"/>
            <a:t>Most students were able to:</a:t>
          </a:r>
        </a:p>
      </dsp:txBody>
      <dsp:txXfrm>
        <a:off x="1018796" y="480665"/>
        <a:ext cx="3709980" cy="882074"/>
      </dsp:txXfrm>
    </dsp:sp>
    <dsp:sp modelId="{DD194698-94CB-4F65-8E99-EC332F47B9DD}">
      <dsp:nvSpPr>
        <dsp:cNvPr id="0" name=""/>
        <dsp:cNvSpPr/>
      </dsp:nvSpPr>
      <dsp:spPr>
        <a:xfrm>
          <a:off x="4728776" y="480665"/>
          <a:ext cx="3514627" cy="88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53" tIns="93353" rIns="93353" bIns="93353" numCol="1" spcCol="1270" anchor="ctr" anchorCtr="0">
          <a:noAutofit/>
        </a:bodyPr>
        <a:lstStyle/>
        <a:p>
          <a:pPr lvl="0" algn="l" defTabSz="488950">
            <a:lnSpc>
              <a:spcPct val="100000"/>
            </a:lnSpc>
            <a:spcBef>
              <a:spcPct val="0"/>
            </a:spcBef>
            <a:spcAft>
              <a:spcPct val="35000"/>
            </a:spcAft>
          </a:pPr>
          <a:r>
            <a:rPr lang="en-US" sz="1100" kern="1200"/>
            <a:t>identify the development of a central idea over the course of Passage One.</a:t>
          </a:r>
        </a:p>
        <a:p>
          <a:pPr lvl="0" algn="l" defTabSz="488950">
            <a:lnSpc>
              <a:spcPct val="100000"/>
            </a:lnSpc>
            <a:spcBef>
              <a:spcPct val="0"/>
            </a:spcBef>
            <a:spcAft>
              <a:spcPct val="35000"/>
            </a:spcAft>
          </a:pPr>
          <a:r>
            <a:rPr lang="en-US" sz="1100" kern="1200" dirty="0"/>
            <a:t>identify some key details to support the central idea of their selected passages.</a:t>
          </a:r>
        </a:p>
      </dsp:txBody>
      <dsp:txXfrm>
        <a:off x="4728776" y="480665"/>
        <a:ext cx="3514627" cy="882074"/>
      </dsp:txXfrm>
    </dsp:sp>
    <dsp:sp modelId="{DB6D501F-A77E-4A91-B73D-81754B4D764C}">
      <dsp:nvSpPr>
        <dsp:cNvPr id="0" name=""/>
        <dsp:cNvSpPr/>
      </dsp:nvSpPr>
      <dsp:spPr>
        <a:xfrm>
          <a:off x="0" y="1583259"/>
          <a:ext cx="8244400" cy="8820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EEEE1F-3C60-4DD2-BE5A-043A94DADF7B}">
      <dsp:nvSpPr>
        <dsp:cNvPr id="0" name=""/>
        <dsp:cNvSpPr/>
      </dsp:nvSpPr>
      <dsp:spPr>
        <a:xfrm>
          <a:off x="266827" y="1781726"/>
          <a:ext cx="485141" cy="4851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280953-FECE-4289-9712-8E7E6897D598}">
      <dsp:nvSpPr>
        <dsp:cNvPr id="0" name=""/>
        <dsp:cNvSpPr/>
      </dsp:nvSpPr>
      <dsp:spPr>
        <a:xfrm>
          <a:off x="1018796" y="1583259"/>
          <a:ext cx="3709980" cy="88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53" tIns="93353" rIns="93353" bIns="93353" numCol="1" spcCol="1270" anchor="ctr" anchorCtr="0">
          <a:noAutofit/>
        </a:bodyPr>
        <a:lstStyle/>
        <a:p>
          <a:pPr lvl="0" algn="l" defTabSz="1111250">
            <a:lnSpc>
              <a:spcPct val="100000"/>
            </a:lnSpc>
            <a:spcBef>
              <a:spcPct val="0"/>
            </a:spcBef>
            <a:spcAft>
              <a:spcPct val="35000"/>
            </a:spcAft>
          </a:pPr>
          <a:r>
            <a:rPr lang="en-US" sz="2500" kern="1200"/>
            <a:t>Students struggled to:</a:t>
          </a:r>
        </a:p>
      </dsp:txBody>
      <dsp:txXfrm>
        <a:off x="1018796" y="1583259"/>
        <a:ext cx="3709980" cy="882074"/>
      </dsp:txXfrm>
    </dsp:sp>
    <dsp:sp modelId="{ABDB4471-3ADA-4067-A767-8C32DDECAFFB}">
      <dsp:nvSpPr>
        <dsp:cNvPr id="0" name=""/>
        <dsp:cNvSpPr/>
      </dsp:nvSpPr>
      <dsp:spPr>
        <a:xfrm>
          <a:off x="4728776" y="1583259"/>
          <a:ext cx="3514627" cy="88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53" tIns="93353" rIns="93353" bIns="93353" numCol="1" spcCol="1270" anchor="ctr" anchorCtr="0">
          <a:noAutofit/>
        </a:bodyPr>
        <a:lstStyle/>
        <a:p>
          <a:pPr lvl="0" algn="l" defTabSz="488950">
            <a:lnSpc>
              <a:spcPct val="100000"/>
            </a:lnSpc>
            <a:spcBef>
              <a:spcPct val="0"/>
            </a:spcBef>
            <a:spcAft>
              <a:spcPct val="35000"/>
            </a:spcAft>
          </a:pPr>
          <a:r>
            <a:rPr lang="en-US" sz="1100" kern="1200"/>
            <a:t>accurately cite relevant and thorough evidence to support their claim.</a:t>
          </a:r>
        </a:p>
        <a:p>
          <a:pPr lvl="0" algn="l" defTabSz="488950">
            <a:lnSpc>
              <a:spcPct val="100000"/>
            </a:lnSpc>
            <a:spcBef>
              <a:spcPct val="0"/>
            </a:spcBef>
            <a:spcAft>
              <a:spcPct val="35000"/>
            </a:spcAft>
          </a:pPr>
          <a:r>
            <a:rPr lang="en-US" sz="1100" kern="1200"/>
            <a:t>write a fully elaborated essay that synthesizes ideas from Passage One and at least one additional passage to support their claim about perspectives on happiness.</a:t>
          </a:r>
        </a:p>
      </dsp:txBody>
      <dsp:txXfrm>
        <a:off x="4728776" y="1583259"/>
        <a:ext cx="3514627" cy="8820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9D1F9-B87E-41AD-BA86-E9D4AA72FCB6}">
      <dsp:nvSpPr>
        <dsp:cNvPr id="0" name=""/>
        <dsp:cNvSpPr/>
      </dsp:nvSpPr>
      <dsp:spPr>
        <a:xfrm>
          <a:off x="0" y="3950941"/>
          <a:ext cx="1478552" cy="1296787"/>
        </a:xfrm>
        <a:prstGeom prst="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05155" tIns="256032" rIns="105155" bIns="256032" numCol="1" spcCol="1270" anchor="ctr" anchorCtr="0">
          <a:noAutofit/>
        </a:bodyPr>
        <a:lstStyle/>
        <a:p>
          <a:pPr lvl="0" algn="ctr" defTabSz="1600200">
            <a:lnSpc>
              <a:spcPct val="90000"/>
            </a:lnSpc>
            <a:spcBef>
              <a:spcPct val="0"/>
            </a:spcBef>
            <a:spcAft>
              <a:spcPct val="35000"/>
            </a:spcAft>
          </a:pPr>
          <a:r>
            <a:rPr lang="en-US" sz="3600" kern="1200"/>
            <a:t>Go</a:t>
          </a:r>
        </a:p>
      </dsp:txBody>
      <dsp:txXfrm>
        <a:off x="0" y="3950941"/>
        <a:ext cx="1478552" cy="1296787"/>
      </dsp:txXfrm>
    </dsp:sp>
    <dsp:sp modelId="{F4DF7A86-A3F9-47DE-80BD-342F880F3D60}">
      <dsp:nvSpPr>
        <dsp:cNvPr id="0" name=""/>
        <dsp:cNvSpPr/>
      </dsp:nvSpPr>
      <dsp:spPr>
        <a:xfrm>
          <a:off x="1478552" y="3950941"/>
          <a:ext cx="4435656" cy="1296787"/>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976" tIns="215900" rIns="89976" bIns="215900" numCol="1" spcCol="1270" anchor="t" anchorCtr="0">
          <a:noAutofit/>
        </a:bodyPr>
        <a:lstStyle/>
        <a:p>
          <a:pPr lvl="0" algn="l" defTabSz="755650">
            <a:lnSpc>
              <a:spcPct val="90000"/>
            </a:lnSpc>
            <a:spcBef>
              <a:spcPct val="0"/>
            </a:spcBef>
            <a:spcAft>
              <a:spcPct val="35000"/>
            </a:spcAft>
          </a:pPr>
          <a:r>
            <a:rPr lang="en-US" sz="1700" kern="1200"/>
            <a:t>Go to the Standards Report </a:t>
          </a:r>
        </a:p>
        <a:p>
          <a:pPr marL="114300" lvl="1" indent="-114300" algn="l" defTabSz="577850">
            <a:lnSpc>
              <a:spcPct val="90000"/>
            </a:lnSpc>
            <a:spcBef>
              <a:spcPct val="0"/>
            </a:spcBef>
            <a:spcAft>
              <a:spcPct val="15000"/>
            </a:spcAft>
            <a:buChar char="••"/>
          </a:pPr>
          <a:r>
            <a:rPr lang="en-US" sz="1300" kern="1200"/>
            <a:t>Identify students to see where they were successful and where they stumbled</a:t>
          </a:r>
        </a:p>
        <a:p>
          <a:pPr marL="114300" lvl="1" indent="-114300" algn="l" defTabSz="577850">
            <a:lnSpc>
              <a:spcPct val="90000"/>
            </a:lnSpc>
            <a:spcBef>
              <a:spcPct val="0"/>
            </a:spcBef>
            <a:spcAft>
              <a:spcPct val="15000"/>
            </a:spcAft>
            <a:buChar char="••"/>
          </a:pPr>
          <a:r>
            <a:rPr lang="en-US" sz="1300" kern="1200"/>
            <a:t>Review the Skills Breakdown for the module</a:t>
          </a:r>
        </a:p>
      </dsp:txBody>
      <dsp:txXfrm>
        <a:off x="1478552" y="3950941"/>
        <a:ext cx="4435656" cy="1296787"/>
      </dsp:txXfrm>
    </dsp:sp>
    <dsp:sp modelId="{79D4406C-0738-4121-8083-4169C3E8FF2E}">
      <dsp:nvSpPr>
        <dsp:cNvPr id="0" name=""/>
        <dsp:cNvSpPr/>
      </dsp:nvSpPr>
      <dsp:spPr>
        <a:xfrm rot="10800000">
          <a:off x="0" y="1975934"/>
          <a:ext cx="1478552" cy="1994458"/>
        </a:xfrm>
        <a:prstGeom prst="upArrowCallout">
          <a:avLst>
            <a:gd name="adj1" fmla="val 5000"/>
            <a:gd name="adj2" fmla="val 10000"/>
            <a:gd name="adj3" fmla="val 15000"/>
            <a:gd name="adj4" fmla="val 64977"/>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05155" tIns="256032" rIns="105155" bIns="256032" numCol="1" spcCol="1270" anchor="ctr" anchorCtr="0">
          <a:noAutofit/>
        </a:bodyPr>
        <a:lstStyle/>
        <a:p>
          <a:pPr lvl="0" algn="ctr" defTabSz="1600200">
            <a:lnSpc>
              <a:spcPct val="90000"/>
            </a:lnSpc>
            <a:spcBef>
              <a:spcPct val="0"/>
            </a:spcBef>
            <a:spcAft>
              <a:spcPct val="35000"/>
            </a:spcAft>
          </a:pPr>
          <a:r>
            <a:rPr lang="en-US" sz="3600" kern="1200"/>
            <a:t>View</a:t>
          </a:r>
        </a:p>
      </dsp:txBody>
      <dsp:txXfrm rot="-10800000">
        <a:off x="0" y="1975934"/>
        <a:ext cx="1478552" cy="1296398"/>
      </dsp:txXfrm>
    </dsp:sp>
    <dsp:sp modelId="{F2C38AE7-18DE-4F33-BF61-2C4DB2FCDEAA}">
      <dsp:nvSpPr>
        <dsp:cNvPr id="0" name=""/>
        <dsp:cNvSpPr/>
      </dsp:nvSpPr>
      <dsp:spPr>
        <a:xfrm>
          <a:off x="1478552" y="1975934"/>
          <a:ext cx="4435656" cy="1296398"/>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976" tIns="215900" rIns="89976" bIns="215900" numCol="1" spcCol="1270" anchor="t" anchorCtr="0">
          <a:noAutofit/>
        </a:bodyPr>
        <a:lstStyle/>
        <a:p>
          <a:pPr lvl="0" algn="l" defTabSz="755650">
            <a:lnSpc>
              <a:spcPct val="90000"/>
            </a:lnSpc>
            <a:spcBef>
              <a:spcPct val="0"/>
            </a:spcBef>
            <a:spcAft>
              <a:spcPct val="35000"/>
            </a:spcAft>
          </a:pPr>
          <a:r>
            <a:rPr lang="en-US" sz="1700" kern="1200"/>
            <a:t>View class breakdown</a:t>
          </a:r>
        </a:p>
        <a:p>
          <a:pPr marL="114300" lvl="1" indent="-114300" algn="l" defTabSz="577850">
            <a:lnSpc>
              <a:spcPct val="90000"/>
            </a:lnSpc>
            <a:spcBef>
              <a:spcPct val="0"/>
            </a:spcBef>
            <a:spcAft>
              <a:spcPct val="15000"/>
            </a:spcAft>
            <a:buChar char="••"/>
          </a:pPr>
          <a:r>
            <a:rPr lang="en-US" sz="1300" kern="1200"/>
            <a:t>Identify students in buckets based upon reading subscore (You can create groupings here)</a:t>
          </a:r>
        </a:p>
        <a:p>
          <a:pPr marL="114300" lvl="1" indent="-114300" algn="l" defTabSz="577850">
            <a:lnSpc>
              <a:spcPct val="90000"/>
            </a:lnSpc>
            <a:spcBef>
              <a:spcPct val="0"/>
            </a:spcBef>
            <a:spcAft>
              <a:spcPct val="15000"/>
            </a:spcAft>
            <a:buChar char="••"/>
          </a:pPr>
          <a:r>
            <a:rPr lang="en-US" sz="1300" kern="1200"/>
            <a:t>Now go to Class Reports and select Standards Report</a:t>
          </a:r>
        </a:p>
      </dsp:txBody>
      <dsp:txXfrm>
        <a:off x="1478552" y="1975934"/>
        <a:ext cx="4435656" cy="1296398"/>
      </dsp:txXfrm>
    </dsp:sp>
    <dsp:sp modelId="{F0173542-0CAD-48A1-A799-73FE948055A8}">
      <dsp:nvSpPr>
        <dsp:cNvPr id="0" name=""/>
        <dsp:cNvSpPr/>
      </dsp:nvSpPr>
      <dsp:spPr>
        <a:xfrm rot="10800000">
          <a:off x="0" y="927"/>
          <a:ext cx="1478552" cy="1994458"/>
        </a:xfrm>
        <a:prstGeom prst="upArrowCallout">
          <a:avLst>
            <a:gd name="adj1" fmla="val 5000"/>
            <a:gd name="adj2" fmla="val 10000"/>
            <a:gd name="adj3" fmla="val 15000"/>
            <a:gd name="adj4" fmla="val 64977"/>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w="9525" cap="flat" cmpd="sng" algn="ctr">
          <a:solidFill>
            <a:schemeClr val="accent4">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05155" tIns="256032" rIns="105155" bIns="256032" numCol="1" spcCol="1270" anchor="ctr" anchorCtr="0">
          <a:noAutofit/>
        </a:bodyPr>
        <a:lstStyle/>
        <a:p>
          <a:pPr lvl="0" algn="ctr" defTabSz="1600200">
            <a:lnSpc>
              <a:spcPct val="90000"/>
            </a:lnSpc>
            <a:spcBef>
              <a:spcPct val="0"/>
            </a:spcBef>
            <a:spcAft>
              <a:spcPct val="35000"/>
            </a:spcAft>
          </a:pPr>
          <a:r>
            <a:rPr lang="en-US" sz="3600" kern="1200"/>
            <a:t>Go</a:t>
          </a:r>
        </a:p>
      </dsp:txBody>
      <dsp:txXfrm rot="-10800000">
        <a:off x="0" y="927"/>
        <a:ext cx="1478552" cy="1296398"/>
      </dsp:txXfrm>
    </dsp:sp>
    <dsp:sp modelId="{70C08E87-AECD-4620-B147-5E0132642400}">
      <dsp:nvSpPr>
        <dsp:cNvPr id="0" name=""/>
        <dsp:cNvSpPr/>
      </dsp:nvSpPr>
      <dsp:spPr>
        <a:xfrm>
          <a:off x="1478552" y="927"/>
          <a:ext cx="4435656" cy="1296398"/>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976" tIns="215900" rIns="89976" bIns="215900" numCol="1" spcCol="1270" anchor="ctr" anchorCtr="0">
          <a:noAutofit/>
        </a:bodyPr>
        <a:lstStyle/>
        <a:p>
          <a:pPr lvl="0" algn="l" defTabSz="755650">
            <a:lnSpc>
              <a:spcPct val="90000"/>
            </a:lnSpc>
            <a:spcBef>
              <a:spcPct val="0"/>
            </a:spcBef>
            <a:spcAft>
              <a:spcPct val="35000"/>
            </a:spcAft>
          </a:pPr>
          <a:r>
            <a:rPr lang="en-US" sz="1700" kern="1200"/>
            <a:t>Go to the Growth Measure</a:t>
          </a:r>
        </a:p>
      </dsp:txBody>
      <dsp:txXfrm>
        <a:off x="1478552" y="927"/>
        <a:ext cx="4435656" cy="12963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017F3-2A3E-48F9-9347-BAA89BCDDFB9}">
      <dsp:nvSpPr>
        <dsp:cNvPr id="0" name=""/>
        <dsp:cNvSpPr/>
      </dsp:nvSpPr>
      <dsp:spPr>
        <a:xfrm>
          <a:off x="0" y="640"/>
          <a:ext cx="5914209" cy="0"/>
        </a:xfrm>
        <a:prstGeom prst="line">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0E35F8FB-7259-4367-9D7C-C3A86FE78D56}">
      <dsp:nvSpPr>
        <dsp:cNvPr id="0" name=""/>
        <dsp:cNvSpPr/>
      </dsp:nvSpPr>
      <dsp:spPr>
        <a:xfrm>
          <a:off x="0" y="640"/>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Let’s look at the Approaching bucket</a:t>
          </a:r>
        </a:p>
      </dsp:txBody>
      <dsp:txXfrm>
        <a:off x="0" y="640"/>
        <a:ext cx="5914209" cy="1049475"/>
      </dsp:txXfrm>
    </dsp:sp>
    <dsp:sp modelId="{2E23E1B0-FE17-4E82-BE23-FA4D5C18633B}">
      <dsp:nvSpPr>
        <dsp:cNvPr id="0" name=""/>
        <dsp:cNvSpPr/>
      </dsp:nvSpPr>
      <dsp:spPr>
        <a:xfrm>
          <a:off x="0" y="1050115"/>
          <a:ext cx="5914209" cy="0"/>
        </a:xfrm>
        <a:prstGeom prst="line">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631C8154-DDF1-4927-9A00-F23BF5C6D8D4}">
      <dsp:nvSpPr>
        <dsp:cNvPr id="0" name=""/>
        <dsp:cNvSpPr/>
      </dsp:nvSpPr>
      <dsp:spPr>
        <a:xfrm>
          <a:off x="0" y="1050115"/>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Are students stronger in Reading Information or Literature?</a:t>
          </a:r>
        </a:p>
      </dsp:txBody>
      <dsp:txXfrm>
        <a:off x="0" y="1050115"/>
        <a:ext cx="5914209" cy="1049475"/>
      </dsp:txXfrm>
    </dsp:sp>
    <dsp:sp modelId="{FD589956-1554-46A7-A625-A9B8077405F2}">
      <dsp:nvSpPr>
        <dsp:cNvPr id="0" name=""/>
        <dsp:cNvSpPr/>
      </dsp:nvSpPr>
      <dsp:spPr>
        <a:xfrm>
          <a:off x="0" y="2099590"/>
          <a:ext cx="5914209" cy="0"/>
        </a:xfrm>
        <a:prstGeom prst="line">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w="9525" cap="flat" cmpd="sng" algn="ctr">
          <a:solidFill>
            <a:schemeClr val="accent4">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10D3FEAE-9C9E-4A26-A681-3EA9461F6138}">
      <dsp:nvSpPr>
        <dsp:cNvPr id="0" name=""/>
        <dsp:cNvSpPr/>
      </dsp:nvSpPr>
      <dsp:spPr>
        <a:xfrm>
          <a:off x="0" y="2099590"/>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Key Ideas and Details?  Standards 1-3</a:t>
          </a:r>
        </a:p>
      </dsp:txBody>
      <dsp:txXfrm>
        <a:off x="0" y="2099590"/>
        <a:ext cx="5914209" cy="1049475"/>
      </dsp:txXfrm>
    </dsp:sp>
    <dsp:sp modelId="{EA5C1747-16F5-4C45-87E5-12BA664109B9}">
      <dsp:nvSpPr>
        <dsp:cNvPr id="0" name=""/>
        <dsp:cNvSpPr/>
      </dsp:nvSpPr>
      <dsp:spPr>
        <a:xfrm>
          <a:off x="0" y="3149066"/>
          <a:ext cx="5914209" cy="0"/>
        </a:xfrm>
        <a:prstGeom prst="line">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w="9525" cap="flat" cmpd="sng" algn="ctr">
          <a:solidFill>
            <a:schemeClr val="accent5">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1B7422DA-3945-403B-9C10-B22F7A22A90C}">
      <dsp:nvSpPr>
        <dsp:cNvPr id="0" name=""/>
        <dsp:cNvSpPr/>
      </dsp:nvSpPr>
      <dsp:spPr>
        <a:xfrm>
          <a:off x="0" y="3149066"/>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Craft and Structure? Standards 4-7</a:t>
          </a:r>
        </a:p>
      </dsp:txBody>
      <dsp:txXfrm>
        <a:off x="0" y="3149066"/>
        <a:ext cx="5914209" cy="1049475"/>
      </dsp:txXfrm>
    </dsp:sp>
    <dsp:sp modelId="{C6D4FCD9-A987-4CF4-82F2-10F844F4D28F}">
      <dsp:nvSpPr>
        <dsp:cNvPr id="0" name=""/>
        <dsp:cNvSpPr/>
      </dsp:nvSpPr>
      <dsp:spPr>
        <a:xfrm>
          <a:off x="0" y="4198541"/>
          <a:ext cx="5914209" cy="0"/>
        </a:xfrm>
        <a:prstGeom prst="line">
          <a:avLst/>
        </a:prstGeom>
        <a:blipFill rotWithShape="0">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w="9525" cap="flat" cmpd="sng" algn="ctr">
          <a:solidFill>
            <a:schemeClr val="accent6">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A98F2A0E-1E87-442D-9599-F7318FE5EFF6}">
      <dsp:nvSpPr>
        <dsp:cNvPr id="0" name=""/>
        <dsp:cNvSpPr/>
      </dsp:nvSpPr>
      <dsp:spPr>
        <a:xfrm>
          <a:off x="0" y="4198541"/>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a:t>Integration of Ideas? Standards 8 &amp; 9 - Benchmark data</a:t>
          </a:r>
        </a:p>
      </dsp:txBody>
      <dsp:txXfrm>
        <a:off x="0" y="4198541"/>
        <a:ext cx="5914209" cy="104947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1804"/>
          </a:xfrm>
          <a:prstGeom prst="rect">
            <a:avLst/>
          </a:prstGeom>
          <a:noFill/>
          <a:ln>
            <a:noFill/>
          </a:ln>
        </p:spPr>
        <p:txBody>
          <a:bodyPr spcFirstLastPara="1" wrap="square" lIns="92476" tIns="46226" rIns="92476" bIns="46226"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36768" y="0"/>
            <a:ext cx="3011699" cy="461804"/>
          </a:xfrm>
          <a:prstGeom prst="rect">
            <a:avLst/>
          </a:prstGeom>
          <a:noFill/>
          <a:ln>
            <a:noFill/>
          </a:ln>
        </p:spPr>
        <p:txBody>
          <a:bodyPr spcFirstLastPara="1" wrap="square" lIns="92476" tIns="46226" rIns="92476" bIns="46226"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8"/>
            <a:ext cx="3011699" cy="461804"/>
          </a:xfrm>
          <a:prstGeom prst="rect">
            <a:avLst/>
          </a:prstGeom>
          <a:noFill/>
          <a:ln>
            <a:noFill/>
          </a:ln>
        </p:spPr>
        <p:txBody>
          <a:bodyPr spcFirstLastPara="1" wrap="square" lIns="92476" tIns="46226" rIns="92476" bIns="46226"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36768" y="8772668"/>
            <a:ext cx="3011699" cy="461804"/>
          </a:xfrm>
          <a:prstGeom prst="rect">
            <a:avLst/>
          </a:prstGeom>
          <a:noFill/>
          <a:ln>
            <a:noFill/>
          </a:ln>
        </p:spPr>
        <p:txBody>
          <a:bodyPr spcFirstLastPara="1" wrap="square" lIns="92476" tIns="46226" rIns="92476" bIns="46226"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06287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QtDEMHMRd8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txBox="1">
            <a:spLocks noGrp="1"/>
          </p:cNvSpPr>
          <p:nvPr>
            <p:ph type="body" idx="1"/>
          </p:nvPr>
        </p:nvSpPr>
        <p:spPr>
          <a:xfrm>
            <a:off x="695008" y="4387136"/>
            <a:ext cx="5560060" cy="4156234"/>
          </a:xfrm>
          <a:prstGeom prst="rect">
            <a:avLst/>
          </a:prstGeom>
        </p:spPr>
        <p:txBody>
          <a:bodyPr spcFirstLastPara="1" wrap="square" lIns="92473" tIns="46225" rIns="92473" bIns="46225" anchor="t" anchorCtr="0">
            <a:noAutofit/>
          </a:bodyPr>
          <a:lstStyle/>
          <a:p>
            <a:endParaRPr dirty="0"/>
          </a:p>
        </p:txBody>
      </p:sp>
      <p:sp>
        <p:nvSpPr>
          <p:cNvPr id="198" name="Google Shape;198;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c51375f16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c51375f16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beginning this piece take the teachers through Acadience and show the teacher how to access score for the whole class and how to narrow the data to individual student data.  Show teachers how to look and interpret the scoring that was recorded.  Example class will be used.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3f1cdf7980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3f1cdf798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Hernandez</a:t>
            </a:r>
            <a:endParaRPr/>
          </a:p>
          <a:p>
            <a:pPr marL="0" lvl="0" indent="0" algn="l" rtl="0">
              <a:spcBef>
                <a:spcPts val="0"/>
              </a:spcBef>
              <a:spcAft>
                <a:spcPts val="0"/>
              </a:spcAft>
              <a:buNone/>
            </a:pPr>
            <a:r>
              <a:rPr lang="en"/>
              <a:t>Have teachers analyze and compare data from the beginning of the year and the middle of the year.   Look at the above benchmark data from the beginning of the school year.  What could have caused the decline?</a:t>
            </a:r>
            <a:endParaRPr/>
          </a:p>
          <a:p>
            <a:pPr marL="0" lvl="0" indent="0" algn="l" rtl="0">
              <a:spcBef>
                <a:spcPts val="0"/>
              </a:spcBef>
              <a:spcAft>
                <a:spcPts val="0"/>
              </a:spcAft>
              <a:buNone/>
            </a:pPr>
            <a:endParaRPr/>
          </a:p>
          <a:p>
            <a:pPr marL="0" lvl="0" indent="0" algn="l" rtl="0">
              <a:spcBef>
                <a:spcPts val="0"/>
              </a:spcBef>
              <a:spcAft>
                <a:spcPts val="0"/>
              </a:spcAft>
              <a:buNone/>
            </a:pPr>
            <a:r>
              <a:rPr lang="en"/>
              <a:t>I asked the questions above during the first round of data reviews.  In this round of data review we have stopped the decline focusing on tier 1 instruction. </a:t>
            </a:r>
            <a:endParaRPr/>
          </a:p>
          <a:p>
            <a:pPr marL="0" lvl="0" indent="0" algn="l" rtl="0">
              <a:spcBef>
                <a:spcPts val="0"/>
              </a:spcBef>
              <a:spcAft>
                <a:spcPts val="0"/>
              </a:spcAft>
              <a:buNone/>
            </a:pPr>
            <a:endParaRPr/>
          </a:p>
          <a:p>
            <a:pPr marL="0" lvl="0" indent="0" algn="l" rtl="0">
              <a:spcBef>
                <a:spcPts val="0"/>
              </a:spcBef>
              <a:spcAft>
                <a:spcPts val="0"/>
              </a:spcAft>
              <a:buNone/>
            </a:pPr>
            <a:r>
              <a:rPr lang="en" sz="950">
                <a:solidFill>
                  <a:schemeClr val="dk1"/>
                </a:solidFill>
                <a:highlight>
                  <a:srgbClr val="FFFFFF"/>
                </a:highlight>
                <a:latin typeface="Verdana"/>
                <a:ea typeface="Verdana"/>
                <a:cs typeface="Verdana"/>
                <a:sym typeface="Verdana"/>
              </a:rPr>
              <a:t>Children who have poorly developed phonemic awareness at the end of kindergarten are likely to become poor readers. Explicit instruction in sound identification, segmentation, and blending, when linked appropriately to sound-symbol association, reduces the risk of reading failure and accelerates early reading and spelling acquisition for all children.</a:t>
            </a:r>
            <a:endParaRPr/>
          </a:p>
          <a:p>
            <a:pPr marL="0" lvl="0" indent="0" algn="l" rtl="0">
              <a:spcBef>
                <a:spcPts val="0"/>
              </a:spcBef>
              <a:spcAft>
                <a:spcPts val="0"/>
              </a:spcAft>
              <a:buNone/>
            </a:pPr>
            <a:endParaRPr/>
          </a:p>
          <a:p>
            <a:pPr marL="0" lvl="0" indent="0" algn="l" rtl="0">
              <a:spcBef>
                <a:spcPts val="0"/>
              </a:spcBef>
              <a:spcAft>
                <a:spcPts val="0"/>
              </a:spcAft>
              <a:buNone/>
            </a:pPr>
            <a:r>
              <a:rPr lang="en"/>
              <a:t>Important Note: Cut points shifted from beginning of the year to mid year. Students were expected identify 10 first sounds in September to be considered on level, that shifted to 30 sounds at the mid-year assessment. Students won’t be assessed on the FSF directly in April, however, the nonsense word fluency assessment will allow the opportunity to determine student growth in this area.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3f1cdf798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3f1cdf798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Hernandez</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Have teachers analyze and compare data from the beginning of the year and the middle of the year.  What instructional strategies do you think can support students in making positive shifts in their skill acquisition?  Look at the above benchmark data from the beginning of the school year.  What could have caused the decline?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3f1cdf7980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3f1cdf7980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3f1cdf798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3f1cdf798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beginning this piece take the teachers through Acadience and show the teacher how to access score for the whole class and how to narrow the data to individual student data.  Show teachers how to look and interpret the scoring that was recorded.  Example class will be used.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3f1cdf7980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3f1cdf7980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Hernandez-</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39164fe52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39164fe52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District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39164fe52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39164fe5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 to EOY got to Growth Measure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3f1cdf79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3f1cdf79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3f1cdf798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3f1cdf798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txBox="1">
            <a:spLocks noGrp="1"/>
          </p:cNvSpPr>
          <p:nvPr>
            <p:ph type="body" idx="1"/>
          </p:nvPr>
        </p:nvSpPr>
        <p:spPr>
          <a:xfrm>
            <a:off x="695008" y="4387136"/>
            <a:ext cx="5560060" cy="4156234"/>
          </a:xfrm>
          <a:prstGeom prst="rect">
            <a:avLst/>
          </a:prstGeom>
        </p:spPr>
        <p:txBody>
          <a:bodyPr spcFirstLastPara="1" wrap="square" lIns="92473" tIns="46225" rIns="92473" bIns="46225" anchor="t" anchorCtr="0">
            <a:noAutofit/>
          </a:bodyPr>
          <a:lstStyle/>
          <a:p>
            <a:endParaRPr dirty="0"/>
          </a:p>
        </p:txBody>
      </p:sp>
      <p:sp>
        <p:nvSpPr>
          <p:cNvPr id="198" name="Google Shape;198;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2573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3f1cdf798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3f1cdf798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3f1cdf798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3f1cdf798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3f1cdf798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3f1cdf798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e334a2986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e334a2986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39164fe52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39164fe52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e334a29863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e334a29863_0_12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214/246 = 87% students submitted responses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e334a2986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e334a29863_0_13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e334a29863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e334a29863_0_14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214/246 = 87% students submitted responses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e334a2986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e334a29863_0_15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e334a29863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e334a29863_0_16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272/297= 92% students submitted responses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txBox="1">
            <a:spLocks noGrp="1"/>
          </p:cNvSpPr>
          <p:nvPr>
            <p:ph type="body" idx="1"/>
          </p:nvPr>
        </p:nvSpPr>
        <p:spPr>
          <a:xfrm>
            <a:off x="695008" y="4387136"/>
            <a:ext cx="5560060" cy="4156234"/>
          </a:xfrm>
          <a:prstGeom prst="rect">
            <a:avLst/>
          </a:prstGeom>
        </p:spPr>
        <p:txBody>
          <a:bodyPr spcFirstLastPara="1" wrap="square" lIns="92473" tIns="46225" rIns="92473" bIns="46225" anchor="t" anchorCtr="0">
            <a:noAutofit/>
          </a:bodyPr>
          <a:lstStyle/>
          <a:p>
            <a:endParaRPr dirty="0"/>
          </a:p>
        </p:txBody>
      </p:sp>
      <p:sp>
        <p:nvSpPr>
          <p:cNvPr id="198" name="Google Shape;198;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548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e334a29863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e334a29863_0_17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e334a29863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e334a29863_0_18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182/188+ 97% students submitted responses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e334a29863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e334a29863_0_19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04aaca548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04aaca548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c73569bb59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c73569bb59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Notes will be taken as the presenters are circulating and assisting teachers with analyzing their class data.</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04aaca548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04aaca548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 the plan for Below grade level performers in grades K-2.</a:t>
            </a:r>
            <a:endParaRPr/>
          </a:p>
          <a:p>
            <a:pPr marL="0" lvl="0" indent="0" algn="l" rtl="0">
              <a:spcBef>
                <a:spcPts val="0"/>
              </a:spcBef>
              <a:spcAft>
                <a:spcPts val="0"/>
              </a:spcAft>
              <a:buNone/>
            </a:pPr>
            <a:r>
              <a:rPr lang="en"/>
              <a:t>Invite schools to use Growth Measure to re-assess students in June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71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0011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74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3544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77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94395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9: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dirty="0"/>
          </a:p>
        </p:txBody>
      </p:sp>
      <p:sp>
        <p:nvSpPr>
          <p:cNvPr id="536" name="Google Shape;536;p4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dirty="0"/>
          </a:p>
        </p:txBody>
      </p:sp>
      <p:sp>
        <p:nvSpPr>
          <p:cNvPr id="198" name="Google Shape;198;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2210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7" name="Google Shape;587;p57:notes"/>
          <p:cNvSpPr txBox="1">
            <a:spLocks noGrp="1"/>
          </p:cNvSpPr>
          <p:nvPr>
            <p:ph type="body" idx="1"/>
          </p:nvPr>
        </p:nvSpPr>
        <p:spPr>
          <a:xfrm>
            <a:off x="695008" y="4387136"/>
            <a:ext cx="5560060" cy="4156234"/>
          </a:xfrm>
          <a:prstGeom prst="rect">
            <a:avLst/>
          </a:prstGeom>
          <a:noFill/>
          <a:ln>
            <a:noFill/>
          </a:ln>
        </p:spPr>
        <p:txBody>
          <a:bodyPr spcFirstLastPara="1" wrap="square" lIns="92451" tIns="46200" rIns="92451" bIns="46200" anchor="t" anchorCtr="0">
            <a:noAutofit/>
          </a:bodyPr>
          <a:lstStyle/>
          <a:p>
            <a:pPr marL="0" indent="0"/>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endParaRPr dirty="0">
              <a:solidFill>
                <a:schemeClr val="dk1"/>
              </a:solidFill>
              <a:latin typeface="Calibri"/>
              <a:ea typeface="Calibri"/>
              <a:cs typeface="Calibri"/>
              <a:sym typeface="Calibri"/>
            </a:endParaRPr>
          </a:p>
        </p:txBody>
      </p:sp>
      <p:sp>
        <p:nvSpPr>
          <p:cNvPr id="588" name="Google Shape;588;p57:notes"/>
          <p:cNvSpPr txBox="1">
            <a:spLocks noGrp="1"/>
          </p:cNvSpPr>
          <p:nvPr>
            <p:ph type="sldNum" idx="12"/>
          </p:nvPr>
        </p:nvSpPr>
        <p:spPr>
          <a:xfrm>
            <a:off x="3936770" y="8772668"/>
            <a:ext cx="3011699" cy="461804"/>
          </a:xfrm>
          <a:prstGeom prst="rect">
            <a:avLst/>
          </a:prstGeom>
          <a:noFill/>
          <a:ln>
            <a:noFill/>
          </a:ln>
        </p:spPr>
        <p:txBody>
          <a:bodyPr spcFirstLastPara="1" wrap="square" lIns="92451" tIns="46200" rIns="92451" bIns="46200" anchor="b" anchorCtr="0">
            <a:noAutofit/>
          </a:bodyPr>
          <a:lstStyle/>
          <a:p>
            <a:pPr algn="r"/>
            <a:fld id="{00000000-1234-1234-1234-123412341234}" type="slidenum">
              <a:rPr lang="en-US">
                <a:solidFill>
                  <a:schemeClr val="dk1"/>
                </a:solidFill>
              </a:rPr>
              <a:pPr algn="r"/>
              <a:t>79</a:t>
            </a:fld>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dirty="0"/>
          </a:p>
        </p:txBody>
      </p:sp>
      <p:sp>
        <p:nvSpPr>
          <p:cNvPr id="198" name="Google Shape;198;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221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1807c19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1807c19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dirty="0"/>
          </a:p>
        </p:txBody>
      </p:sp>
      <p:sp>
        <p:nvSpPr>
          <p:cNvPr id="198" name="Google Shape;198;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4984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dirty="0"/>
          </a:p>
        </p:txBody>
      </p:sp>
      <p:sp>
        <p:nvSpPr>
          <p:cNvPr id="198" name="Google Shape;198;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3160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8e02888a0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8e02888a0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basic skills in word recognition rely on mastery of the three threads of Scarboroughs Reading Rope: phonological awareness, knowledge of phoneme-grapheme correspondences for decoding, and acquisition of an automatically recognized sight vocabulary. At the K-2 level these are the threads that should be receiving the strongest support in scientific studies of reading instruction.” (LETRS pg. 323 Unit 1)</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https://youtu.be/JR7GbAHntQ4</a:t>
            </a:r>
            <a:r>
              <a:rPr lang="en"/>
              <a:t> is an Infographic Model that enhances our understanding of the subskills involved and that students need to gain mastery in to become proficient or skilled readers.  Each of these subskills demand attention.  Reading for many students is hard work, we all know that, but with continual specific literacy activities, we can actually overtime make changes to our students brains as reading skills develop. Hence building and strengthening those neuropathways.  </a:t>
            </a:r>
            <a:endParaRPr/>
          </a:p>
          <a:p>
            <a:pPr marL="0" lvl="0" indent="0" algn="l" rtl="0">
              <a:spcBef>
                <a:spcPts val="0"/>
              </a:spcBef>
              <a:spcAft>
                <a:spcPts val="0"/>
              </a:spcAft>
              <a:buNone/>
            </a:pPr>
            <a:endParaRPr/>
          </a:p>
          <a:p>
            <a:pPr marL="0" lvl="0" indent="0" algn="l" rtl="0">
              <a:spcBef>
                <a:spcPts val="0"/>
              </a:spcBef>
              <a:spcAft>
                <a:spcPts val="0"/>
              </a:spcAft>
              <a:buNone/>
            </a:pPr>
            <a:r>
              <a:rPr lang="en"/>
              <a:t>The Reading Rope also addresses the 4 part processing model.  For the </a:t>
            </a:r>
            <a:r>
              <a:rPr lang="en" b="1"/>
              <a:t>Word Recognition Domain</a:t>
            </a:r>
            <a:r>
              <a:rPr lang="en"/>
              <a:t> the processors responsible are the </a:t>
            </a:r>
            <a:r>
              <a:rPr lang="en" i="1"/>
              <a:t>phonological and orthographic processors</a:t>
            </a:r>
            <a:r>
              <a:rPr lang="en"/>
              <a:t>.  For the </a:t>
            </a:r>
            <a:r>
              <a:rPr lang="en" b="1"/>
              <a:t>Langauge Comprehension Domain </a:t>
            </a:r>
            <a:r>
              <a:rPr lang="en"/>
              <a:t>the processors responsible are the </a:t>
            </a:r>
            <a:r>
              <a:rPr lang="en" i="1"/>
              <a:t>meaning and context processors.  </a:t>
            </a:r>
            <a:endParaRPr i="1"/>
          </a:p>
          <a:p>
            <a:pPr marL="0" lvl="0" indent="0" algn="l" rtl="0">
              <a:spcBef>
                <a:spcPts val="0"/>
              </a:spcBef>
              <a:spcAft>
                <a:spcPts val="0"/>
              </a:spcAft>
              <a:buNone/>
            </a:pPr>
            <a:r>
              <a:rPr lang="en"/>
              <a:t>Within these two major domains, there are these additional specific subskills or strands that students need to gain mastery of in order to become a proficient reader.  When all of these strands are working well altogether we say a reader is a skilled reader.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389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53611343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2376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55668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60867047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66430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237375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9643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4782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68"/>
        <p:cNvGrpSpPr/>
        <p:nvPr/>
      </p:nvGrpSpPr>
      <p:grpSpPr>
        <a:xfrm>
          <a:off x="0" y="0"/>
          <a:ext cx="0" cy="0"/>
          <a:chOff x="0" y="0"/>
          <a:chExt cx="0" cy="0"/>
        </a:xfrm>
      </p:grpSpPr>
    </p:spTree>
    <p:extLst>
      <p:ext uri="{BB962C8B-B14F-4D97-AF65-F5344CB8AC3E}">
        <p14:creationId xmlns:p14="http://schemas.microsoft.com/office/powerpoint/2010/main" val="189183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6849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038404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415600" y="1688233"/>
            <a:ext cx="5333200" cy="44036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33" name="Google Shape;33;p5"/>
          <p:cNvSpPr txBox="1">
            <a:spLocks noGrp="1"/>
          </p:cNvSpPr>
          <p:nvPr>
            <p:ph type="body" idx="2"/>
          </p:nvPr>
        </p:nvSpPr>
        <p:spPr>
          <a:xfrm>
            <a:off x="6443200" y="1688233"/>
            <a:ext cx="5333200" cy="44036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34" name="Google Shape;3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0886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220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6236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5374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621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9467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7117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990941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22476422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png"/><Relationship Id="rId7" Type="http://schemas.openxmlformats.org/officeDocument/2006/relationships/diagramLayout" Target="../diagrams/layout3.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Data" Target="../diagrams/data3.xml"/><Relationship Id="rId5" Type="http://schemas.openxmlformats.org/officeDocument/2006/relationships/image" Target="../media/image14.png"/><Relationship Id="rId10" Type="http://schemas.microsoft.com/office/2007/relationships/diagramDrawing" Target="../diagrams/drawing3.xml"/><Relationship Id="rId4" Type="http://schemas.openxmlformats.org/officeDocument/2006/relationships/image" Target="../media/image4.png"/><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jpeg"/><Relationship Id="rId7" Type="http://schemas.openxmlformats.org/officeDocument/2006/relationships/diagramLayout" Target="../diagrams/layout4.xml"/><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diagramData" Target="../diagrams/data4.xml"/><Relationship Id="rId5" Type="http://schemas.openxmlformats.org/officeDocument/2006/relationships/image" Target="../media/image4.png"/><Relationship Id="rId10" Type="http://schemas.microsoft.com/office/2007/relationships/diagramDrawing" Target="../diagrams/drawing4.xml"/><Relationship Id="rId4" Type="http://schemas.openxmlformats.org/officeDocument/2006/relationships/image" Target="../media/image3.png"/><Relationship Id="rId9" Type="http://schemas.openxmlformats.org/officeDocument/2006/relationships/diagramColors" Target="../diagrams/colors4.xml"/></Relationships>
</file>

<file path=ppt/slides/_rels/slide5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2.png"/><Relationship Id="rId7" Type="http://schemas.openxmlformats.org/officeDocument/2006/relationships/diagramColors" Target="../diagrams/colors5.xm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5.png"/><Relationship Id="rId7" Type="http://schemas.openxmlformats.org/officeDocument/2006/relationships/diagramColors" Target="../diagrams/colors6.xm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7.png"/><Relationship Id="rId7" Type="http://schemas.openxmlformats.org/officeDocument/2006/relationships/diagramColors" Target="../diagrams/colors7.xml"/><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3.png"/><Relationship Id="rId7" Type="http://schemas.openxmlformats.org/officeDocument/2006/relationships/diagramLayout" Target="../diagrams/layout8.xml"/><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diagramData" Target="../diagrams/data8.xml"/><Relationship Id="rId5" Type="http://schemas.openxmlformats.org/officeDocument/2006/relationships/image" Target="../media/image14.png"/><Relationship Id="rId10" Type="http://schemas.microsoft.com/office/2007/relationships/diagramDrawing" Target="../diagrams/drawing8.xml"/><Relationship Id="rId4" Type="http://schemas.openxmlformats.org/officeDocument/2006/relationships/image" Target="../media/image4.png"/><Relationship Id="rId9" Type="http://schemas.openxmlformats.org/officeDocument/2006/relationships/diagramColors" Target="../diagrams/colors8.xml"/></Relationships>
</file>

<file path=ppt/slides/_rels/slide68.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3.png"/><Relationship Id="rId7" Type="http://schemas.openxmlformats.org/officeDocument/2006/relationships/diagramLayout" Target="../diagrams/layout9.xml"/><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diagramData" Target="../diagrams/data9.xml"/><Relationship Id="rId5" Type="http://schemas.openxmlformats.org/officeDocument/2006/relationships/image" Target="../media/image14.png"/><Relationship Id="rId10" Type="http://schemas.microsoft.com/office/2007/relationships/diagramDrawing" Target="../diagrams/drawing9.xml"/><Relationship Id="rId4" Type="http://schemas.openxmlformats.org/officeDocument/2006/relationships/image" Target="../media/image4.png"/><Relationship Id="rId9" Type="http://schemas.openxmlformats.org/officeDocument/2006/relationships/diagramColors" Target="../diagrams/colors9.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9.xml"/><Relationship Id="rId5" Type="http://schemas.openxmlformats.org/officeDocument/2006/relationships/image" Target="../media/image40.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image" Target="../media/image51.jpg"/><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1314616" y="2117035"/>
            <a:ext cx="9789584" cy="226612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3F3F3F"/>
              </a:buClr>
              <a:buSzPts val="5400"/>
              <a:buFont typeface="Lustria"/>
              <a:buNone/>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4000" dirty="0">
                <a:latin typeface="Times New Roman" panose="02020603050405020304" pitchFamily="18" charset="0"/>
                <a:cs typeface="Times New Roman" panose="02020603050405020304" pitchFamily="18" charset="0"/>
              </a:rPr>
              <a:t>Superintendent’s Report</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Orange Public Schools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“Good to Great” </a:t>
            </a:r>
            <a:r>
              <a:rPr lang="en-US" b="1" dirty="0"/>
              <a:t/>
            </a:r>
            <a:br>
              <a:rPr lang="en-US" b="1" dirty="0"/>
            </a:br>
            <a:endParaRPr dirty="0"/>
          </a:p>
        </p:txBody>
      </p:sp>
      <p:sp>
        <p:nvSpPr>
          <p:cNvPr id="201" name="Google Shape;201;p1"/>
          <p:cNvSpPr txBox="1">
            <a:spLocks noGrp="1"/>
          </p:cNvSpPr>
          <p:nvPr>
            <p:ph type="subTitle" idx="1"/>
          </p:nvPr>
        </p:nvSpPr>
        <p:spPr>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90000"/>
              </a:lnSpc>
              <a:spcBef>
                <a:spcPts val="0"/>
              </a:spcBef>
              <a:spcAft>
                <a:spcPts val="0"/>
              </a:spcAft>
              <a:buClr>
                <a:srgbClr val="3F3F3F"/>
              </a:buClr>
              <a:buSzPts val="2000"/>
              <a:buFont typeface="Arial"/>
              <a:buNone/>
            </a:pPr>
            <a:endParaRPr dirty="0"/>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Gerald Fitzhugh, II, Ed.D.</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Superintendent of Schools</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 The Teaching Superintendent” </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June 14, 2023</a:t>
            </a:r>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Focus Core Area Numbers 1- 4 </a:t>
            </a:r>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District Goal Number 1-4 and All Sub Sections</a:t>
            </a:r>
          </a:p>
          <a:p>
            <a:pPr marL="0" lvl="0" indent="0" algn="ctr" rtl="0">
              <a:lnSpc>
                <a:spcPct val="90000"/>
              </a:lnSpc>
              <a:spcBef>
                <a:spcPts val="300"/>
              </a:spcBef>
              <a:spcAft>
                <a:spcPts val="0"/>
              </a:spcAft>
              <a:buClr>
                <a:srgbClr val="3F3F3F"/>
              </a:buClr>
              <a:buSzPts val="2000"/>
              <a:buFont typeface="Arial"/>
              <a:buNone/>
            </a:pPr>
            <a:endParaRPr dirty="0">
              <a:latin typeface="Times New Roman" panose="02020603050405020304" pitchFamily="18" charset="0"/>
              <a:cs typeface="Times New Roman" panose="02020603050405020304" pitchFamily="18" charset="0"/>
            </a:endParaRPr>
          </a:p>
        </p:txBody>
      </p:sp>
      <p:pic>
        <p:nvPicPr>
          <p:cNvPr id="202" name="Google Shape;202;p1"/>
          <p:cNvPicPr preferRelativeResize="0"/>
          <p:nvPr/>
        </p:nvPicPr>
        <p:blipFill rotWithShape="1">
          <a:blip r:embed="rId3">
            <a:alphaModFix/>
          </a:blip>
          <a:srcRect l="347" r="2056" b="2"/>
          <a:stretch/>
        </p:blipFill>
        <p:spPr>
          <a:xfrm>
            <a:off x="258970" y="4744914"/>
            <a:ext cx="1744537" cy="1839725"/>
          </a:xfrm>
          <a:prstGeom prst="rect">
            <a:avLst/>
          </a:prstGeom>
          <a:noFill/>
          <a:ln>
            <a:noFill/>
          </a:ln>
        </p:spPr>
      </p:pic>
    </p:spTree>
    <p:extLst>
      <p:ext uri="{BB962C8B-B14F-4D97-AF65-F5344CB8AC3E}">
        <p14:creationId xmlns:p14="http://schemas.microsoft.com/office/powerpoint/2010/main" val="4267794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1201207" y="1162878"/>
            <a:ext cx="9789584" cy="226612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3F3F3F"/>
              </a:buClr>
              <a:buSzPts val="5400"/>
              <a:buFont typeface="Lustria"/>
              <a:buNone/>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2700" dirty="0"/>
              <a:t>NJDOE Equivalency (Instruction and Programs)</a:t>
            </a:r>
            <a:br>
              <a:rPr lang="en-US" sz="2700" dirty="0"/>
            </a:br>
            <a:r>
              <a:rPr lang="en-US" sz="2700" dirty="0"/>
              <a:t>Gerald Fitzhugh, II, Ed.D., &amp; Tina Powell, </a:t>
            </a:r>
            <a:r>
              <a:rPr lang="en-US" sz="2700" dirty="0" err="1"/>
              <a:t>Ed</a:t>
            </a:r>
            <a:r>
              <a:rPr lang="en-US" sz="2700" err="1"/>
              <a:t>.</a:t>
            </a:r>
            <a:r>
              <a:rPr lang="en-US" sz="2700"/>
              <a:t>D.</a:t>
            </a:r>
            <a:r>
              <a:rPr lang="en-US" sz="3200" dirty="0"/>
              <a:t/>
            </a:r>
            <a:br>
              <a:rPr lang="en-US" sz="3200" dirty="0"/>
            </a:br>
            <a:endParaRPr sz="3200" dirty="0"/>
          </a:p>
        </p:txBody>
      </p:sp>
      <p:sp>
        <p:nvSpPr>
          <p:cNvPr id="201" name="Google Shape;201;p1"/>
          <p:cNvSpPr txBox="1">
            <a:spLocks noGrp="1"/>
          </p:cNvSpPr>
          <p:nvPr>
            <p:ph type="subTitle" idx="1"/>
          </p:nvPr>
        </p:nvSpPr>
        <p:spPr>
          <a:xfrm>
            <a:off x="2512318" y="3652331"/>
            <a:ext cx="6815669" cy="132080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300"/>
              </a:spcBef>
              <a:spcAft>
                <a:spcPts val="0"/>
              </a:spcAft>
              <a:buClr>
                <a:srgbClr val="3F3F3F"/>
              </a:buClr>
              <a:buSzPts val="2000"/>
              <a:buFont typeface="Arial"/>
              <a:buNone/>
            </a:pPr>
            <a:r>
              <a:rPr lang="en-US" sz="1800" b="1" dirty="0">
                <a:effectLst/>
                <a:latin typeface="Times New Roman" panose="02020603050405020304" pitchFamily="18" charset="0"/>
                <a:ea typeface="Times New Roman" panose="02020603050405020304" pitchFamily="18" charset="0"/>
              </a:rPr>
              <a:t>District Goal 1/Core Focus Area 4 </a:t>
            </a:r>
            <a:r>
              <a:rPr lang="en-US" sz="1800" i="1" dirty="0">
                <a:effectLst/>
                <a:latin typeface="Times New Roman" panose="02020603050405020304" pitchFamily="18" charset="0"/>
                <a:ea typeface="Times New Roman" panose="02020603050405020304" pitchFamily="18" charset="0"/>
              </a:rPr>
              <a:t>(Advance the use and management of a multi-faceted district-wide assessment system that is aligned to curricula, integrates multiple measures, and allows accessibility and modifications, and that acts as a continuous thread of instructional practice)</a:t>
            </a:r>
            <a:endParaRPr dirty="0"/>
          </a:p>
        </p:txBody>
      </p:sp>
      <p:pic>
        <p:nvPicPr>
          <p:cNvPr id="202" name="Google Shape;202;p1"/>
          <p:cNvPicPr preferRelativeResize="0"/>
          <p:nvPr/>
        </p:nvPicPr>
        <p:blipFill rotWithShape="1">
          <a:blip r:embed="rId3">
            <a:alphaModFix/>
          </a:blip>
          <a:srcRect l="347" r="2056" b="2"/>
          <a:stretch/>
        </p:blipFill>
        <p:spPr>
          <a:xfrm>
            <a:off x="103978" y="4879348"/>
            <a:ext cx="1744537" cy="1839725"/>
          </a:xfrm>
          <a:prstGeom prst="rect">
            <a:avLst/>
          </a:prstGeom>
          <a:noFill/>
          <a:ln>
            <a:noFill/>
          </a:ln>
        </p:spPr>
      </p:pic>
    </p:spTree>
    <p:extLst>
      <p:ext uri="{BB962C8B-B14F-4D97-AF65-F5344CB8AC3E}">
        <p14:creationId xmlns:p14="http://schemas.microsoft.com/office/powerpoint/2010/main" val="1115645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BB00-C37B-4A08-A358-A70CAA29AAA4}"/>
              </a:ext>
            </a:extLst>
          </p:cNvPr>
          <p:cNvSpPr>
            <a:spLocks noGrp="1"/>
          </p:cNvSpPr>
          <p:nvPr>
            <p:ph type="title"/>
          </p:nvPr>
        </p:nvSpPr>
        <p:spPr>
          <a:xfrm>
            <a:off x="1295402" y="982132"/>
            <a:ext cx="9601196" cy="1303867"/>
          </a:xfrm>
        </p:spPr>
        <p:txBody>
          <a:bodyPr>
            <a:normAutofit fontScale="90000"/>
          </a:bodyPr>
          <a:lstStyle/>
          <a:p>
            <a:pPr>
              <a:lnSpc>
                <a:spcPct val="90000"/>
              </a:lnSpc>
            </a:pPr>
            <a:r>
              <a:rPr lang="en-US" b="1" dirty="0">
                <a:latin typeface="Times New Roman" panose="02020603050405020304" pitchFamily="18" charset="0"/>
              </a:rPr>
              <a:t>Why the Equivalency in Instruction and Programs? Accountability Overview and Federal Waivers</a:t>
            </a:r>
            <a:endParaRPr lang="en-US" dirty="0"/>
          </a:p>
        </p:txBody>
      </p:sp>
      <p:sp>
        <p:nvSpPr>
          <p:cNvPr id="3" name="Content Placeholder 2">
            <a:extLst>
              <a:ext uri="{FF2B5EF4-FFF2-40B4-BE49-F238E27FC236}">
                <a16:creationId xmlns:a16="http://schemas.microsoft.com/office/drawing/2014/main" id="{E7B405DB-3D94-41AC-BA76-601CCD539940}"/>
              </a:ext>
            </a:extLst>
          </p:cNvPr>
          <p:cNvSpPr>
            <a:spLocks noGrp="1"/>
          </p:cNvSpPr>
          <p:nvPr>
            <p:ph idx="1"/>
          </p:nvPr>
        </p:nvSpPr>
        <p:spPr>
          <a:xfrm>
            <a:off x="1295401" y="2556932"/>
            <a:ext cx="9601196" cy="3318936"/>
          </a:xfrm>
        </p:spPr>
        <p:txBody>
          <a:bodyPr>
            <a:normAutofit lnSpcReduction="10000"/>
          </a:bodyPr>
          <a:lstStyle/>
          <a:p>
            <a:pPr marL="0" marR="0" indent="0">
              <a:lnSpc>
                <a:spcPct val="90000"/>
              </a:lnSpc>
              <a:spcBef>
                <a:spcPts val="0"/>
              </a:spcBef>
              <a:spcAft>
                <a:spcPts val="20"/>
              </a:spcAft>
              <a:buNone/>
            </a:pPr>
            <a:endParaRPr lang="en-US" sz="1500" b="1" u="sng" dirty="0">
              <a:effectLst/>
              <a:latin typeface="Times New Roman" panose="02020603050405020304" pitchFamily="18" charset="0"/>
              <a:ea typeface="Times New Roman" panose="02020603050405020304" pitchFamily="18" charset="0"/>
            </a:endParaRPr>
          </a:p>
          <a:p>
            <a:pPr marR="0">
              <a:lnSpc>
                <a:spcPct val="90000"/>
              </a:lnSpc>
              <a:spcBef>
                <a:spcPts val="0"/>
              </a:spcBef>
              <a:spcAft>
                <a:spcPts val="20"/>
              </a:spcAft>
              <a:buFont typeface="Wingdings" panose="05000000000000000000" pitchFamily="2" charset="2"/>
              <a:buChar char="ü"/>
            </a:pPr>
            <a:r>
              <a:rPr lang="en-US" sz="1800" dirty="0">
                <a:latin typeface="Times New Roman" panose="02020603050405020304" pitchFamily="18" charset="0"/>
                <a:ea typeface="Times New Roman" panose="02020603050405020304" pitchFamily="18" charset="0"/>
              </a:rPr>
              <a:t>School accountability under the Every Student Succeeds Act (ESSA) is just one of the New Jersey Accountability Measures in order to improve student access to high quality education programs.  </a:t>
            </a:r>
          </a:p>
          <a:p>
            <a:pPr marR="0">
              <a:lnSpc>
                <a:spcPct val="90000"/>
              </a:lnSpc>
              <a:spcBef>
                <a:spcPts val="0"/>
              </a:spcBef>
              <a:spcAft>
                <a:spcPts val="20"/>
              </a:spcAft>
              <a:buFont typeface="Wingdings" panose="05000000000000000000" pitchFamily="2" charset="2"/>
              <a:buChar char="ü"/>
            </a:pPr>
            <a:r>
              <a:rPr lang="en-US" sz="1800" dirty="0">
                <a:latin typeface="Times New Roman" panose="02020603050405020304" pitchFamily="18" charset="0"/>
                <a:ea typeface="Times New Roman" panose="02020603050405020304" pitchFamily="18" charset="0"/>
              </a:rPr>
              <a:t>Cohort 1 School District that are mandated to go through NJQSAC have the opportunity to utilize the waiver.  </a:t>
            </a:r>
          </a:p>
          <a:p>
            <a:pPr marR="0">
              <a:lnSpc>
                <a:spcPct val="90000"/>
              </a:lnSpc>
              <a:spcBef>
                <a:spcPts val="0"/>
              </a:spcBef>
              <a:spcAft>
                <a:spcPts val="20"/>
              </a:spcAft>
              <a:buFont typeface="Wingdings" panose="05000000000000000000" pitchFamily="2" charset="2"/>
              <a:buChar char="ü"/>
            </a:pPr>
            <a:r>
              <a:rPr lang="en-US" sz="1800" dirty="0">
                <a:effectLst/>
                <a:latin typeface="Times New Roman" panose="02020603050405020304" pitchFamily="18" charset="0"/>
                <a:ea typeface="Times New Roman" panose="02020603050405020304" pitchFamily="18" charset="0"/>
              </a:rPr>
              <a:t>It is important to note:  New Jersey received such waivers from the United States Department of Education in both March 2020 as well as March 2021.  To add, under these waivers, the New Jersey Department of Education did not calculate indicator scores or summative scores, measure progress toward long term goals, or identify or exit schools for support or improvement for the 2019-2020 and 2020-2021 school years.  </a:t>
            </a:r>
          </a:p>
          <a:p>
            <a:pPr marR="0">
              <a:lnSpc>
                <a:spcPct val="90000"/>
              </a:lnSpc>
              <a:spcBef>
                <a:spcPts val="0"/>
              </a:spcBef>
              <a:spcAft>
                <a:spcPts val="20"/>
              </a:spcAft>
              <a:buFont typeface="Wingdings" panose="05000000000000000000" pitchFamily="2" charset="2"/>
              <a:buChar char="ü"/>
            </a:pPr>
            <a:r>
              <a:rPr lang="en-US" sz="1800" dirty="0">
                <a:latin typeface="Times New Roman" panose="02020603050405020304" pitchFamily="18" charset="0"/>
                <a:ea typeface="Times New Roman" panose="02020603050405020304" pitchFamily="18" charset="0"/>
              </a:rPr>
              <a:t>Moving in 2021, under the March 2021waiver, states were required to resume identifying schools for support and improvement in the fall of 2022 based on 2021-2022 test data. </a:t>
            </a:r>
          </a:p>
          <a:p>
            <a:pPr marR="0">
              <a:lnSpc>
                <a:spcPct val="90000"/>
              </a:lnSpc>
              <a:spcBef>
                <a:spcPts val="0"/>
              </a:spcBef>
              <a:spcAft>
                <a:spcPts val="20"/>
              </a:spcAft>
              <a:buFont typeface="Wingdings" panose="05000000000000000000" pitchFamily="2" charset="2"/>
              <a:buChar char="ü"/>
            </a:pPr>
            <a:r>
              <a:rPr lang="en-US" sz="1800" dirty="0">
                <a:effectLst/>
                <a:latin typeface="Times New Roman" panose="02020603050405020304" pitchFamily="18" charset="0"/>
                <a:ea typeface="Times New Roman" panose="02020603050405020304" pitchFamily="18" charset="0"/>
              </a:rPr>
              <a:t>Reminder:  N</a:t>
            </a:r>
            <a:r>
              <a:rPr lang="en-US" sz="1800" dirty="0">
                <a:latin typeface="Times New Roman" panose="02020603050405020304" pitchFamily="18" charset="0"/>
                <a:ea typeface="Times New Roman" panose="02020603050405020304" pitchFamily="18" charset="0"/>
              </a:rPr>
              <a:t>ew Jersey did not conduct the NJSLA since the Spring of 2019 until this past Spring (2022).  </a:t>
            </a:r>
          </a:p>
          <a:p>
            <a:pPr marR="0">
              <a:lnSpc>
                <a:spcPct val="90000"/>
              </a:lnSpc>
              <a:spcBef>
                <a:spcPts val="0"/>
              </a:spcBef>
              <a:spcAft>
                <a:spcPts val="20"/>
              </a:spcAft>
              <a:buFont typeface="Wingdings" panose="05000000000000000000" pitchFamily="2" charset="2"/>
              <a:buChar char="ü"/>
            </a:pPr>
            <a:endParaRPr lang="en-US" sz="1800" dirty="0">
              <a:effectLst/>
              <a:latin typeface="Times New Roman" panose="02020603050405020304" pitchFamily="18" charset="0"/>
              <a:ea typeface="Times New Roman" panose="02020603050405020304" pitchFamily="18" charset="0"/>
            </a:endParaRPr>
          </a:p>
          <a:p>
            <a:pPr marL="171450" marR="0" indent="0">
              <a:lnSpc>
                <a:spcPct val="90000"/>
              </a:lnSpc>
              <a:spcBef>
                <a:spcPts val="0"/>
              </a:spcBef>
              <a:spcAft>
                <a:spcPts val="0"/>
              </a:spcAft>
              <a:buNone/>
            </a:pPr>
            <a:endParaRPr lang="en-US" sz="1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206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BB00-C37B-4A08-A358-A70CAA29AAA4}"/>
              </a:ext>
            </a:extLst>
          </p:cNvPr>
          <p:cNvSpPr>
            <a:spLocks noGrp="1"/>
          </p:cNvSpPr>
          <p:nvPr>
            <p:ph type="title"/>
          </p:nvPr>
        </p:nvSpPr>
        <p:spPr>
          <a:xfrm>
            <a:off x="1295402" y="982132"/>
            <a:ext cx="9601196" cy="1303867"/>
          </a:xfrm>
        </p:spPr>
        <p:txBody>
          <a:bodyPr>
            <a:noAutofit/>
          </a:bodyPr>
          <a:lstStyle/>
          <a:p>
            <a:pPr>
              <a:lnSpc>
                <a:spcPct val="90000"/>
              </a:lnSpc>
            </a:pPr>
            <a:r>
              <a:rPr lang="en-US" sz="3500" b="1" dirty="0">
                <a:latin typeface="Times New Roman" panose="02020603050405020304" pitchFamily="18" charset="0"/>
              </a:rPr>
              <a:t>Why the Equivalency in Instruction and Programs? Accountability Overview and Federal Waivers</a:t>
            </a:r>
            <a:endParaRPr lang="en-US" sz="3500" dirty="0"/>
          </a:p>
        </p:txBody>
      </p:sp>
      <p:sp>
        <p:nvSpPr>
          <p:cNvPr id="3" name="Content Placeholder 2">
            <a:extLst>
              <a:ext uri="{FF2B5EF4-FFF2-40B4-BE49-F238E27FC236}">
                <a16:creationId xmlns:a16="http://schemas.microsoft.com/office/drawing/2014/main" id="{E7B405DB-3D94-41AC-BA76-601CCD539940}"/>
              </a:ext>
            </a:extLst>
          </p:cNvPr>
          <p:cNvSpPr>
            <a:spLocks noGrp="1"/>
          </p:cNvSpPr>
          <p:nvPr>
            <p:ph idx="1"/>
          </p:nvPr>
        </p:nvSpPr>
        <p:spPr>
          <a:xfrm>
            <a:off x="1295401" y="2556932"/>
            <a:ext cx="9601196" cy="3318936"/>
          </a:xfrm>
        </p:spPr>
        <p:txBody>
          <a:bodyPr>
            <a:normAutofit/>
          </a:bodyPr>
          <a:lstStyle/>
          <a:p>
            <a:pPr marL="0" marR="0" indent="0">
              <a:lnSpc>
                <a:spcPct val="90000"/>
              </a:lnSpc>
              <a:spcBef>
                <a:spcPts val="0"/>
              </a:spcBef>
              <a:spcAft>
                <a:spcPts val="20"/>
              </a:spcAft>
              <a:buNone/>
            </a:pPr>
            <a:endParaRPr lang="en-US" sz="1500" b="1" u="sng" dirty="0">
              <a:effectLst/>
              <a:latin typeface="Times New Roman" panose="02020603050405020304" pitchFamily="18" charset="0"/>
              <a:ea typeface="Times New Roman" panose="02020603050405020304" pitchFamily="18" charset="0"/>
            </a:endParaRPr>
          </a:p>
          <a:p>
            <a:pPr marR="0">
              <a:lnSpc>
                <a:spcPct val="90000"/>
              </a:lnSpc>
              <a:spcBef>
                <a:spcPts val="0"/>
              </a:spcBef>
              <a:spcAft>
                <a:spcPts val="20"/>
              </a:spcAft>
              <a:buFont typeface="Wingdings" panose="05000000000000000000" pitchFamily="2" charset="2"/>
              <a:buChar char="ü"/>
            </a:pPr>
            <a:r>
              <a:rPr lang="en-US" sz="1800" dirty="0">
                <a:latin typeface="Times New Roman" panose="02020603050405020304" pitchFamily="18" charset="0"/>
                <a:ea typeface="Times New Roman" panose="02020603050405020304" pitchFamily="18" charset="0"/>
              </a:rPr>
              <a:t>Student Growth Percentiles (</a:t>
            </a:r>
            <a:r>
              <a:rPr lang="en-US" sz="1800" dirty="0" err="1">
                <a:latin typeface="Times New Roman" panose="02020603050405020304" pitchFamily="18" charset="0"/>
                <a:ea typeface="Times New Roman" panose="02020603050405020304" pitchFamily="18" charset="0"/>
              </a:rPr>
              <a:t>mSGP’s</a:t>
            </a:r>
            <a:r>
              <a:rPr lang="en-US" sz="1800" dirty="0">
                <a:latin typeface="Times New Roman" panose="02020603050405020304" pitchFamily="18" charset="0"/>
                <a:ea typeface="Times New Roman" panose="02020603050405020304" pitchFamily="18" charset="0"/>
              </a:rPr>
              <a:t>) have not been calculated since SY 2018-2019 due to the cancellation of statewide assessments for the following years:  2019-2020 and 2020-2021.  </a:t>
            </a:r>
          </a:p>
          <a:p>
            <a:pPr marR="0">
              <a:lnSpc>
                <a:spcPct val="90000"/>
              </a:lnSpc>
              <a:spcBef>
                <a:spcPts val="0"/>
              </a:spcBef>
              <a:spcAft>
                <a:spcPts val="20"/>
              </a:spcAft>
              <a:buFont typeface="Wingdings" panose="05000000000000000000" pitchFamily="2" charset="2"/>
              <a:buChar char="ü"/>
            </a:pPr>
            <a:r>
              <a:rPr lang="en-US" sz="1800" dirty="0">
                <a:latin typeface="Times New Roman" panose="02020603050405020304" pitchFamily="18" charset="0"/>
                <a:ea typeface="Times New Roman" panose="02020603050405020304" pitchFamily="18" charset="0"/>
              </a:rPr>
              <a:t>The equivalency will be used as a substitute in the area of Instruction and Program as part of the NJQSAC evaluation which utilized data from the NJSLA from 2018-2019 SY (prior to the pandemic).  Why?  The data from that time period are not reflective of current population and growth.  </a:t>
            </a:r>
          </a:p>
          <a:p>
            <a:pPr marR="0">
              <a:lnSpc>
                <a:spcPct val="90000"/>
              </a:lnSpc>
              <a:spcBef>
                <a:spcPts val="0"/>
              </a:spcBef>
              <a:spcAft>
                <a:spcPts val="20"/>
              </a:spcAft>
              <a:buFont typeface="Wingdings" panose="05000000000000000000" pitchFamily="2" charset="2"/>
              <a:buChar char="ü"/>
            </a:pPr>
            <a:r>
              <a:rPr lang="en-US" sz="1800" dirty="0">
                <a:latin typeface="Times New Roman" panose="02020603050405020304" pitchFamily="18" charset="0"/>
                <a:ea typeface="Times New Roman" panose="02020603050405020304" pitchFamily="18" charset="0"/>
              </a:rPr>
              <a:t>Growth should be measured using 2020-2021 and 2021-2022 measures due to the absence of state and federally mandated </a:t>
            </a:r>
            <a:r>
              <a:rPr lang="en-US" sz="1800" dirty="0" err="1">
                <a:latin typeface="Times New Roman" panose="02020603050405020304" pitchFamily="18" charset="0"/>
                <a:ea typeface="Times New Roman" panose="02020603050405020304" pitchFamily="18" charset="0"/>
              </a:rPr>
              <a:t>mSGP</a:t>
            </a:r>
            <a:r>
              <a:rPr lang="en-US" sz="1800" dirty="0">
                <a:latin typeface="Times New Roman" panose="02020603050405020304" pitchFamily="18" charset="0"/>
                <a:ea typeface="Times New Roman" panose="02020603050405020304" pitchFamily="18" charset="0"/>
              </a:rPr>
              <a:t> in 2021 and 2022.  The district will utilize ELA:  Insight at the secondary level and SRI assessment at the 3-7  and in the area of mathematics, </a:t>
            </a:r>
            <a:r>
              <a:rPr lang="en-US" sz="1800" dirty="0" err="1">
                <a:latin typeface="Times New Roman" panose="02020603050405020304" pitchFamily="18" charset="0"/>
                <a:ea typeface="Times New Roman" panose="02020603050405020304" pitchFamily="18" charset="0"/>
              </a:rPr>
              <a:t>Iready</a:t>
            </a:r>
            <a:r>
              <a:rPr lang="en-US" sz="1800" dirty="0">
                <a:latin typeface="Times New Roman" panose="02020603050405020304" pitchFamily="18" charset="0"/>
                <a:ea typeface="Times New Roman" panose="02020603050405020304" pitchFamily="18" charset="0"/>
              </a:rPr>
              <a:t> Grades 3-8 and the NWEA </a:t>
            </a:r>
            <a:r>
              <a:rPr lang="en-US" sz="1800">
                <a:latin typeface="Times New Roman" panose="02020603050405020304" pitchFamily="18" charset="0"/>
                <a:ea typeface="Times New Roman" panose="02020603050405020304" pitchFamily="18" charset="0"/>
              </a:rPr>
              <a:t>Assessment Grades 9-12 from </a:t>
            </a:r>
            <a:r>
              <a:rPr lang="en-US" sz="1800" dirty="0">
                <a:latin typeface="Times New Roman" panose="02020603050405020304" pitchFamily="18" charset="0"/>
                <a:ea typeface="Times New Roman" panose="02020603050405020304" pitchFamily="18" charset="0"/>
              </a:rPr>
              <a:t>2020-2021 and 2021-2022 to determine the growth of our students.  This is our belief in the best interest of our dedicated staff and students.  </a:t>
            </a:r>
          </a:p>
          <a:p>
            <a:pPr marR="0">
              <a:lnSpc>
                <a:spcPct val="90000"/>
              </a:lnSpc>
              <a:spcBef>
                <a:spcPts val="0"/>
              </a:spcBef>
              <a:spcAft>
                <a:spcPts val="20"/>
              </a:spcAft>
              <a:buFont typeface="Wingdings" panose="05000000000000000000" pitchFamily="2" charset="2"/>
              <a:buChar char="ü"/>
            </a:pPr>
            <a:endParaRPr lang="en-US" sz="1800" dirty="0">
              <a:latin typeface="Times New Roman" panose="02020603050405020304" pitchFamily="18" charset="0"/>
              <a:ea typeface="Times New Roman" panose="02020603050405020304" pitchFamily="18" charset="0"/>
            </a:endParaRPr>
          </a:p>
          <a:p>
            <a:pPr marR="0">
              <a:lnSpc>
                <a:spcPct val="90000"/>
              </a:lnSpc>
              <a:spcBef>
                <a:spcPts val="0"/>
              </a:spcBef>
              <a:spcAft>
                <a:spcPts val="20"/>
              </a:spcAft>
              <a:buFont typeface="Wingdings" panose="05000000000000000000" pitchFamily="2" charset="2"/>
              <a:buChar char="ü"/>
            </a:pPr>
            <a:endParaRPr lang="en-US" sz="1800" dirty="0">
              <a:effectLst/>
              <a:latin typeface="Times New Roman" panose="02020603050405020304" pitchFamily="18" charset="0"/>
              <a:ea typeface="Times New Roman" panose="02020603050405020304" pitchFamily="18" charset="0"/>
            </a:endParaRPr>
          </a:p>
          <a:p>
            <a:pPr marL="171450" marR="0" indent="0">
              <a:lnSpc>
                <a:spcPct val="90000"/>
              </a:lnSpc>
              <a:spcBef>
                <a:spcPts val="0"/>
              </a:spcBef>
              <a:spcAft>
                <a:spcPts val="0"/>
              </a:spcAft>
              <a:buNone/>
            </a:pPr>
            <a:endParaRPr lang="en-US" sz="1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88399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817418"/>
            <a:ext cx="9691255" cy="5058450"/>
          </a:xfrm>
          <a:solidFill>
            <a:schemeClr val="bg1"/>
          </a:solidFill>
        </p:spPr>
        <p:txBody>
          <a:bodyPr>
            <a:normAutofit fontScale="70000" lnSpcReduction="20000"/>
          </a:bodyPr>
          <a:lstStyle/>
          <a:p>
            <a:pPr marL="0" indent="0">
              <a:buNone/>
            </a:pPr>
            <a:r>
              <a:rPr lang="en-US" b="1" dirty="0"/>
              <a:t>METHODOLOGY (2020- 2021 &amp; 2021 -2022 Data)</a:t>
            </a:r>
          </a:p>
          <a:p>
            <a:pPr marL="0" indent="0">
              <a:buNone/>
            </a:pPr>
            <a:endParaRPr lang="en-US" dirty="0"/>
          </a:p>
          <a:p>
            <a:pPr marL="0" indent="0">
              <a:buNone/>
            </a:pPr>
            <a:r>
              <a:rPr lang="en-US" dirty="0"/>
              <a:t>The COVID-19 pandemic created a number of challenges that interrupted our typical instructional programs (school closures due to outbreaks, etc.) </a:t>
            </a:r>
          </a:p>
          <a:p>
            <a:pPr marL="0" indent="0">
              <a:buNone/>
            </a:pPr>
            <a:endParaRPr lang="en-US" dirty="0"/>
          </a:p>
          <a:p>
            <a:pPr marL="0" indent="0">
              <a:buNone/>
            </a:pPr>
            <a:r>
              <a:rPr lang="en-US" dirty="0"/>
              <a:t>The district issues  online diagnostic assessments each year in Mathematics and ELA to all K – 12 students. These assessments provide the district with metrics for getting individualized student growth goals and for identifying the needs for targeted supports. The district also contracts with a 3rd party data and research company to aid in the overall analysis of district diagnostic data.</a:t>
            </a:r>
          </a:p>
          <a:p>
            <a:pPr marL="0" indent="0">
              <a:buNone/>
            </a:pPr>
            <a:endParaRPr lang="en-US" dirty="0"/>
          </a:p>
          <a:p>
            <a:pPr marL="0" indent="0">
              <a:buNone/>
            </a:pPr>
            <a:r>
              <a:rPr lang="en-US" dirty="0"/>
              <a:t>In Mathematics Grades 3 - 8, </a:t>
            </a:r>
            <a:r>
              <a:rPr lang="en-US" dirty="0" err="1"/>
              <a:t>iReady's</a:t>
            </a:r>
            <a:r>
              <a:rPr lang="en-US" dirty="0"/>
              <a:t> Diagnostic Assessment is used to measure student progress/growth using </a:t>
            </a:r>
            <a:r>
              <a:rPr lang="en-US" dirty="0" err="1"/>
              <a:t>iReady's</a:t>
            </a:r>
            <a:r>
              <a:rPr lang="en-US" dirty="0"/>
              <a:t> performance measure.  In Algebra I, Algebra II, and Geometry, the NWEA MAP Assessment is used to measure student progress/growth using a RIT score.  Both diagnostic assessments are norm-referenced, standardized achievement tests reporting student growth over time.</a:t>
            </a:r>
          </a:p>
          <a:p>
            <a:pPr marL="0" indent="0">
              <a:buNone/>
            </a:pPr>
            <a:endParaRPr lang="en-US" dirty="0"/>
          </a:p>
          <a:p>
            <a:pPr marL="0" indent="0">
              <a:buNone/>
            </a:pPr>
            <a:r>
              <a:rPr lang="en-US" dirty="0"/>
              <a:t>In ELA Grades 3 - 8, Growth Measure is used to measure student progress/growth; reporting in Lexile levels.  In Grades 9 - 10, Insight is used to measure student progress/growth; reporting in Lexile levels.  The scores reflect scale scores.</a:t>
            </a:r>
          </a:p>
        </p:txBody>
      </p:sp>
    </p:spTree>
    <p:extLst>
      <p:ext uri="{BB962C8B-B14F-4D97-AF65-F5344CB8AC3E}">
        <p14:creationId xmlns:p14="http://schemas.microsoft.com/office/powerpoint/2010/main" val="1601923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169" t="20725" r="11009" b="54986"/>
          <a:stretch/>
        </p:blipFill>
        <p:spPr>
          <a:xfrm>
            <a:off x="754476" y="1808019"/>
            <a:ext cx="10620105" cy="2777836"/>
          </a:xfrm>
          <a:prstGeom prst="rect">
            <a:avLst/>
          </a:prstGeom>
        </p:spPr>
      </p:pic>
    </p:spTree>
    <p:extLst>
      <p:ext uri="{BB962C8B-B14F-4D97-AF65-F5344CB8AC3E}">
        <p14:creationId xmlns:p14="http://schemas.microsoft.com/office/powerpoint/2010/main" val="3149877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1384" y="1032931"/>
            <a:ext cx="10383980" cy="4564305"/>
          </a:xfrm>
          <a:solidFill>
            <a:schemeClr val="bg1"/>
          </a:solidFill>
        </p:spPr>
        <p:txBody>
          <a:bodyPr>
            <a:noAutofit/>
          </a:bodyPr>
          <a:lstStyle/>
          <a:p>
            <a:pPr marL="0" indent="0">
              <a:buNone/>
            </a:pPr>
            <a:r>
              <a:rPr lang="en-US" sz="1600" b="1" dirty="0">
                <a:solidFill>
                  <a:schemeClr val="dk1"/>
                </a:solidFill>
              </a:rPr>
              <a:t>METHODOLOGY (2019-2020 and 2020-2021)</a:t>
            </a:r>
          </a:p>
          <a:p>
            <a:endParaRPr lang="en-US" sz="1600" dirty="0">
              <a:solidFill>
                <a:schemeClr val="dk1"/>
              </a:solidFill>
            </a:endParaRPr>
          </a:p>
          <a:p>
            <a:r>
              <a:rPr lang="en-US" sz="1600" dirty="0">
                <a:solidFill>
                  <a:schemeClr val="dk1"/>
                </a:solidFill>
              </a:rPr>
              <a:t>The COVID-19 pandemic created a number of challenges that interrupted our typical instructional programs (school closures due to outbreaks, etc.) </a:t>
            </a:r>
          </a:p>
          <a:p>
            <a:r>
              <a:rPr lang="en-US" sz="1600" dirty="0">
                <a:solidFill>
                  <a:schemeClr val="dk1"/>
                </a:solidFill>
              </a:rPr>
              <a:t>The district issues 3 online diagnostic assessments each year in Mathematics and ELA to all K – 12 students. These assessments provide the district with metrics that help us set individualized student growth goals and identify targeted supports. The district contracts with a 3</a:t>
            </a:r>
            <a:r>
              <a:rPr lang="en-US" sz="1600" baseline="30000" dirty="0">
                <a:solidFill>
                  <a:schemeClr val="dk1"/>
                </a:solidFill>
              </a:rPr>
              <a:t>rd</a:t>
            </a:r>
            <a:r>
              <a:rPr lang="en-US" sz="1600" dirty="0">
                <a:solidFill>
                  <a:schemeClr val="dk1"/>
                </a:solidFill>
              </a:rPr>
              <a:t> party data and research company to aid in the overall analysis of district diagnostic and interim data.</a:t>
            </a:r>
          </a:p>
          <a:p>
            <a:r>
              <a:rPr lang="en-US" sz="1600" dirty="0">
                <a:solidFill>
                  <a:schemeClr val="dk1"/>
                </a:solidFill>
              </a:rPr>
              <a:t>After making the necessary participation rate adjustments, we calculated the number of points earned by calculating the district’s NJQSAC Proficiency Rate by combining 50% of the NJQSAC Proficiency Rate derived from the District's proficiency rate for "all" students and 50% of the NJQSAC Proficiency Rate derived from the average Student Group rate; then finally multiplying by 7.5, the district’s possible point total for Mathematics &amp; ELA. The final score was derived from averaging the 2019-2020 and 2020-2021 final point calculations.</a:t>
            </a:r>
          </a:p>
          <a:p>
            <a:endParaRPr lang="en-US" sz="1600" dirty="0">
              <a:solidFill>
                <a:schemeClr val="dk1"/>
              </a:solidFill>
            </a:endParaRPr>
          </a:p>
          <a:p>
            <a:endParaRPr lang="en-US" sz="1600" dirty="0"/>
          </a:p>
        </p:txBody>
      </p:sp>
    </p:spTree>
    <p:extLst>
      <p:ext uri="{BB962C8B-B14F-4D97-AF65-F5344CB8AC3E}">
        <p14:creationId xmlns:p14="http://schemas.microsoft.com/office/powerpoint/2010/main" val="29048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574" t="20496" r="43889" b="42556"/>
          <a:stretch/>
        </p:blipFill>
        <p:spPr>
          <a:xfrm>
            <a:off x="1288472" y="1136073"/>
            <a:ext cx="4968750" cy="3761509"/>
          </a:xfrm>
          <a:prstGeom prst="rect">
            <a:avLst/>
          </a:prstGeom>
        </p:spPr>
      </p:pic>
      <p:pic>
        <p:nvPicPr>
          <p:cNvPr id="5" name="Picture 4"/>
          <p:cNvPicPr>
            <a:picLocks noChangeAspect="1"/>
          </p:cNvPicPr>
          <p:nvPr/>
        </p:nvPicPr>
        <p:blipFill rotWithShape="1">
          <a:blip r:embed="rId3"/>
          <a:srcRect l="23768" t="20228" r="43842" b="58036"/>
          <a:stretch/>
        </p:blipFill>
        <p:spPr>
          <a:xfrm>
            <a:off x="6257222" y="2632365"/>
            <a:ext cx="5001496" cy="2265218"/>
          </a:xfrm>
          <a:prstGeom prst="rect">
            <a:avLst/>
          </a:prstGeom>
        </p:spPr>
      </p:pic>
    </p:spTree>
    <p:extLst>
      <p:ext uri="{BB962C8B-B14F-4D97-AF65-F5344CB8AC3E}">
        <p14:creationId xmlns:p14="http://schemas.microsoft.com/office/powerpoint/2010/main" val="4288779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1314616" y="2117035"/>
            <a:ext cx="9789584" cy="226612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3F3F3F"/>
              </a:buClr>
              <a:buSzPts val="5400"/>
              <a:buFont typeface="Lustria"/>
              <a:buNone/>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3000" dirty="0">
                <a:latin typeface="Times New Roman" panose="02020603050405020304" pitchFamily="18" charset="0"/>
                <a:cs typeface="Times New Roman" panose="02020603050405020304" pitchFamily="18" charset="0"/>
              </a:rPr>
              <a:t>District Goals for SY 23-24</a:t>
            </a:r>
            <a:r>
              <a:rPr lang="en-US" b="1" dirty="0"/>
              <a:t/>
            </a:r>
            <a:br>
              <a:rPr lang="en-US" b="1" dirty="0"/>
            </a:br>
            <a:endParaRPr dirty="0"/>
          </a:p>
        </p:txBody>
      </p:sp>
      <p:sp>
        <p:nvSpPr>
          <p:cNvPr id="201" name="Google Shape;201;p1"/>
          <p:cNvSpPr txBox="1">
            <a:spLocks noGrp="1"/>
          </p:cNvSpPr>
          <p:nvPr>
            <p:ph type="subTitle" idx="1"/>
          </p:nvPr>
        </p:nvSpPr>
        <p:spPr>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Gerald Fitzhugh, II, Ed.D.</a:t>
            </a:r>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Superintendent of Schools</a:t>
            </a:r>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 The Teaching Superintendent” </a:t>
            </a:r>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June 14, 2023</a:t>
            </a:r>
          </a:p>
          <a:p>
            <a:pPr marL="0" lvl="0" indent="0" algn="ctr" rtl="0">
              <a:lnSpc>
                <a:spcPct val="90000"/>
              </a:lnSpc>
              <a:spcBef>
                <a:spcPts val="0"/>
              </a:spcBef>
              <a:spcAft>
                <a:spcPts val="0"/>
              </a:spcAft>
              <a:buClr>
                <a:srgbClr val="3F3F3F"/>
              </a:buClr>
              <a:buSzPts val="2000"/>
              <a:buFont typeface="Arial"/>
              <a:buNone/>
            </a:pPr>
            <a:endParaRPr dirty="0"/>
          </a:p>
        </p:txBody>
      </p:sp>
      <p:pic>
        <p:nvPicPr>
          <p:cNvPr id="202" name="Google Shape;202;p1"/>
          <p:cNvPicPr preferRelativeResize="0"/>
          <p:nvPr/>
        </p:nvPicPr>
        <p:blipFill rotWithShape="1">
          <a:blip r:embed="rId3">
            <a:alphaModFix/>
          </a:blip>
          <a:srcRect l="347" r="2056" b="2"/>
          <a:stretch/>
        </p:blipFill>
        <p:spPr>
          <a:xfrm>
            <a:off x="2425148" y="3578086"/>
            <a:ext cx="1744537" cy="1839725"/>
          </a:xfrm>
          <a:prstGeom prst="rect">
            <a:avLst/>
          </a:prstGeom>
          <a:noFill/>
          <a:ln>
            <a:noFill/>
          </a:ln>
        </p:spPr>
      </p:pic>
    </p:spTree>
    <p:extLst>
      <p:ext uri="{BB962C8B-B14F-4D97-AF65-F5344CB8AC3E}">
        <p14:creationId xmlns:p14="http://schemas.microsoft.com/office/powerpoint/2010/main" val="4165044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D0BB9E2-2C6D-4FE7-81CB-7192F19F7D3F}"/>
              </a:ext>
            </a:extLst>
          </p:cNvPr>
          <p:cNvSpPr>
            <a:spLocks noGrp="1"/>
          </p:cNvSpPr>
          <p:nvPr>
            <p:ph type="title"/>
          </p:nvPr>
        </p:nvSpPr>
        <p:spPr>
          <a:xfrm>
            <a:off x="952108" y="954756"/>
            <a:ext cx="2730414" cy="4946003"/>
          </a:xfrm>
        </p:spPr>
        <p:txBody>
          <a:bodyPr>
            <a:normAutofit/>
          </a:bodyPr>
          <a:lstStyle/>
          <a:p>
            <a:r>
              <a:rPr lang="en-US" sz="4100" b="1">
                <a:solidFill>
                  <a:srgbClr val="FFFFFF"/>
                </a:solidFill>
                <a:effectLst/>
                <a:latin typeface="Times New Roman" panose="02020603050405020304" pitchFamily="18" charset="0"/>
                <a:ea typeface="Times New Roman" panose="02020603050405020304" pitchFamily="18" charset="0"/>
              </a:rPr>
              <a:t>District Goal #1:  21</a:t>
            </a:r>
            <a:r>
              <a:rPr lang="en-US" sz="4100" b="1" baseline="30000">
                <a:solidFill>
                  <a:srgbClr val="FFFFFF"/>
                </a:solidFill>
                <a:effectLst/>
                <a:latin typeface="Times New Roman" panose="02020603050405020304" pitchFamily="18" charset="0"/>
                <a:ea typeface="Times New Roman" panose="02020603050405020304" pitchFamily="18" charset="0"/>
              </a:rPr>
              <a:t>st</a:t>
            </a:r>
            <a:r>
              <a:rPr lang="en-US" sz="4100" b="1">
                <a:solidFill>
                  <a:srgbClr val="FFFFFF"/>
                </a:solidFill>
                <a:effectLst/>
                <a:latin typeface="Times New Roman" panose="02020603050405020304" pitchFamily="18" charset="0"/>
                <a:ea typeface="Times New Roman" panose="02020603050405020304" pitchFamily="18" charset="0"/>
              </a:rPr>
              <a:t> Century Integration </a:t>
            </a:r>
            <a:r>
              <a:rPr lang="en-US" sz="4100">
                <a:solidFill>
                  <a:srgbClr val="FFFFFF"/>
                </a:solidFill>
                <a:effectLst/>
                <a:latin typeface="Times New Roman" panose="02020603050405020304" pitchFamily="18" charset="0"/>
                <a:ea typeface="Times New Roman" panose="02020603050405020304" pitchFamily="18" charset="0"/>
              </a:rPr>
              <a:t/>
            </a:r>
            <a:br>
              <a:rPr lang="en-US" sz="4100">
                <a:solidFill>
                  <a:srgbClr val="FFFFFF"/>
                </a:solidFill>
                <a:effectLst/>
                <a:latin typeface="Times New Roman" panose="02020603050405020304" pitchFamily="18" charset="0"/>
                <a:ea typeface="Times New Roman" panose="02020603050405020304" pitchFamily="18" charset="0"/>
              </a:rPr>
            </a:br>
            <a:endParaRPr lang="en-US" sz="4100">
              <a:solidFill>
                <a:srgbClr val="FFFFFF"/>
              </a:solidFill>
            </a:endParaRP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D8632F-96A9-467D-9F8D-77963DA54F7D}"/>
              </a:ext>
            </a:extLst>
          </p:cNvPr>
          <p:cNvSpPr>
            <a:spLocks noGrp="1"/>
          </p:cNvSpPr>
          <p:nvPr>
            <p:ph idx="1"/>
          </p:nvPr>
        </p:nvSpPr>
        <p:spPr>
          <a:xfrm>
            <a:off x="5140934" y="469900"/>
            <a:ext cx="5953630" cy="5405968"/>
          </a:xfrm>
        </p:spPr>
        <p:txBody>
          <a:bodyPr anchor="ctr">
            <a:normAutofit/>
          </a:bodyPr>
          <a:lstStyle/>
          <a:p>
            <a:pPr marL="0" marR="0" indent="0">
              <a:lnSpc>
                <a:spcPct val="90000"/>
              </a:lnSpc>
              <a:spcBef>
                <a:spcPts val="0"/>
              </a:spcBef>
              <a:spcAft>
                <a:spcPts val="20"/>
              </a:spcAft>
              <a:buNone/>
            </a:pPr>
            <a:r>
              <a:rPr lang="en-US" sz="1300" b="1" u="sng" dirty="0">
                <a:effectLst/>
                <a:latin typeface="Times New Roman" panose="02020603050405020304" pitchFamily="18" charset="0"/>
                <a:ea typeface="Times New Roman" panose="02020603050405020304" pitchFamily="18" charset="0"/>
              </a:rPr>
              <a:t>Overarching Overview of the Goal</a:t>
            </a:r>
          </a:p>
          <a:p>
            <a:pPr marL="0" marR="0" indent="0">
              <a:lnSpc>
                <a:spcPct val="90000"/>
              </a:lnSpc>
              <a:spcBef>
                <a:spcPts val="0"/>
              </a:spcBef>
              <a:spcAft>
                <a:spcPts val="20"/>
              </a:spcAft>
              <a:buNone/>
            </a:pPr>
            <a:r>
              <a:rPr lang="en-US" sz="1300" b="1" dirty="0">
                <a:effectLst/>
                <a:latin typeface="Times New Roman" panose="02020603050405020304" pitchFamily="18" charset="0"/>
                <a:ea typeface="Times New Roman" panose="02020603050405020304" pitchFamily="18" charset="0"/>
              </a:rPr>
              <a:t>Goal #1:  21</a:t>
            </a:r>
            <a:r>
              <a:rPr lang="en-US" sz="1300" b="1" baseline="30000" dirty="0">
                <a:effectLst/>
                <a:latin typeface="Times New Roman" panose="02020603050405020304" pitchFamily="18" charset="0"/>
                <a:ea typeface="Times New Roman" panose="02020603050405020304" pitchFamily="18" charset="0"/>
              </a:rPr>
              <a:t>st</a:t>
            </a:r>
            <a:r>
              <a:rPr lang="en-US" sz="1300" b="1" dirty="0">
                <a:effectLst/>
                <a:latin typeface="Times New Roman" panose="02020603050405020304" pitchFamily="18" charset="0"/>
                <a:ea typeface="Times New Roman" panose="02020603050405020304" pitchFamily="18" charset="0"/>
              </a:rPr>
              <a:t> Century Integration </a:t>
            </a:r>
            <a:r>
              <a:rPr lang="en-US" sz="1300" b="0" dirty="0">
                <a:effectLst/>
                <a:latin typeface="Times New Roman" panose="02020603050405020304" pitchFamily="18" charset="0"/>
                <a:ea typeface="Times New Roman" panose="02020603050405020304" pitchFamily="18" charset="0"/>
              </a:rPr>
              <a:t> </a:t>
            </a:r>
            <a:endParaRPr lang="en-US" sz="1300" b="1" dirty="0">
              <a:effectLst/>
              <a:latin typeface="Times New Roman" panose="02020603050405020304" pitchFamily="18" charset="0"/>
              <a:ea typeface="Times New Roman" panose="02020603050405020304" pitchFamily="18" charset="0"/>
            </a:endParaRPr>
          </a:p>
          <a:p>
            <a:pPr marL="571500" marR="529590" indent="0">
              <a:lnSpc>
                <a:spcPct val="90000"/>
              </a:lnSpc>
              <a:spcBef>
                <a:spcPts val="0"/>
              </a:spcBef>
              <a:spcAft>
                <a:spcPts val="5"/>
              </a:spcAft>
              <a:buNone/>
            </a:pPr>
            <a:r>
              <a:rPr lang="en-US" sz="1300" dirty="0">
                <a:effectLst/>
                <a:latin typeface="Times New Roman" panose="02020603050405020304" pitchFamily="18" charset="0"/>
                <a:ea typeface="Times New Roman" panose="02020603050405020304" pitchFamily="18" charset="0"/>
              </a:rPr>
              <a:t>The Orange Public Schools will continue to invest in its teachers. The district values and promotes a culture of excellence in teaching and learning through increased and improved opportunities for quality, sustained professional development that address district needs and individual school needs as outlined by data points.  The emphasis has been on best practices in teaching and learning.  As a result of the pandemic and performance on assessments, a continued understanding of providing targeted and intentional delivery of instruction is paramount district-wide while keeping in mind how to integrate technology to strengthen but not decline instructional practices. </a:t>
            </a:r>
          </a:p>
          <a:p>
            <a:pPr marL="0" marR="0" indent="0">
              <a:lnSpc>
                <a:spcPct val="90000"/>
              </a:lnSpc>
              <a:spcBef>
                <a:spcPts val="0"/>
              </a:spcBef>
              <a:spcAft>
                <a:spcPts val="135"/>
              </a:spcAft>
              <a:buNone/>
            </a:pPr>
            <a:endParaRPr lang="en-US" sz="1300" dirty="0">
              <a:effectLst/>
              <a:latin typeface="Times New Roman" panose="02020603050405020304" pitchFamily="18" charset="0"/>
              <a:ea typeface="Times New Roman" panose="02020603050405020304" pitchFamily="18" charset="0"/>
            </a:endParaRPr>
          </a:p>
          <a:p>
            <a:pPr marL="219075" marR="0" indent="0">
              <a:lnSpc>
                <a:spcPct val="90000"/>
              </a:lnSpc>
              <a:spcBef>
                <a:spcPts val="0"/>
              </a:spcBef>
              <a:spcAft>
                <a:spcPts val="20"/>
              </a:spcAft>
              <a:buNone/>
            </a:pPr>
            <a:r>
              <a:rPr lang="en-US" sz="1300" b="1" dirty="0">
                <a:effectLst/>
                <a:latin typeface="Times New Roman" panose="02020603050405020304" pitchFamily="18" charset="0"/>
                <a:ea typeface="Times New Roman" panose="02020603050405020304" pitchFamily="18" charset="0"/>
              </a:rPr>
              <a:t>1)</a:t>
            </a:r>
            <a:r>
              <a:rPr lang="en-US" sz="1300" b="1" dirty="0">
                <a:effectLst/>
                <a:latin typeface="Arial" panose="020B0604020202020204" pitchFamily="34" charset="0"/>
                <a:ea typeface="Arial" panose="020B0604020202020204" pitchFamily="34" charset="0"/>
              </a:rPr>
              <a:t> </a:t>
            </a:r>
            <a:r>
              <a:rPr lang="en-US" sz="1300" b="1" dirty="0">
                <a:effectLst/>
                <a:latin typeface="Times New Roman" panose="02020603050405020304" pitchFamily="18" charset="0"/>
                <a:ea typeface="Times New Roman" panose="02020603050405020304" pitchFamily="18" charset="0"/>
              </a:rPr>
              <a:t>Increase in the number of job-embedded professional learning opportunities that incorporate the expertise of building principals planning alongside district administration by 70% from SY 22-23 </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300" u="none" strike="noStrike" dirty="0">
                <a:effectLst/>
                <a:uFill>
                  <a:solidFill>
                    <a:srgbClr val="000000"/>
                  </a:solidFill>
                </a:uFill>
                <a:latin typeface="Times New Roman" panose="02020603050405020304" pitchFamily="18" charset="0"/>
                <a:ea typeface="Times New Roman" panose="02020603050405020304" pitchFamily="18" charset="0"/>
              </a:rPr>
              <a:t>Administrative Meetings will continue to be instructionally-focused learning sessions for principals and district administrators.  Ultimately, all training sessions will be germane to data points resulting from walk-through trend analyses.  </a:t>
            </a:r>
          </a:p>
          <a:p>
            <a:pPr marL="0" marR="0" lvl="0" indent="0" fontAlgn="base">
              <a:lnSpc>
                <a:spcPct val="90000"/>
              </a:lnSpc>
              <a:spcBef>
                <a:spcPts val="0"/>
              </a:spcBef>
              <a:spcAft>
                <a:spcPts val="40"/>
              </a:spcAft>
              <a:buClr>
                <a:srgbClr val="000000"/>
              </a:buClr>
              <a:buSzPts val="1200"/>
              <a:buNone/>
            </a:pPr>
            <a:endParaRPr lang="en-US" sz="1300" dirty="0">
              <a:effectLst/>
              <a:latin typeface="Times New Roman" panose="02020603050405020304" pitchFamily="18" charset="0"/>
              <a:ea typeface="Times New Roman" panose="02020603050405020304" pitchFamily="18" charset="0"/>
            </a:endParaRPr>
          </a:p>
          <a:p>
            <a:pPr marL="342900" marR="0" lvl="0" indent="-342900" fontAlgn="base">
              <a:lnSpc>
                <a:spcPct val="90000"/>
              </a:lnSpc>
              <a:spcBef>
                <a:spcPts val="0"/>
              </a:spcBef>
              <a:spcAft>
                <a:spcPts val="175"/>
              </a:spcAft>
              <a:buClr>
                <a:srgbClr val="000000"/>
              </a:buClr>
              <a:buSzPts val="1200"/>
              <a:buFont typeface="Courier New" panose="02070309020205020404" pitchFamily="49" charset="0"/>
              <a:buChar char="o"/>
            </a:pPr>
            <a:r>
              <a:rPr lang="en-US" sz="1300" u="none" strike="noStrike" dirty="0">
                <a:effectLst/>
                <a:uFill>
                  <a:solidFill>
                    <a:srgbClr val="000000"/>
                  </a:solidFill>
                </a:uFill>
                <a:latin typeface="Times New Roman" panose="02020603050405020304" pitchFamily="18" charset="0"/>
                <a:ea typeface="Times New Roman" panose="02020603050405020304" pitchFamily="18" charset="0"/>
              </a:rPr>
              <a:t>Administrative meetings will continue to have instructionally focused agendas with accompanying sign in sheets.  Meetings will take place for horizontal and vertical articulation supports to build content knowledge and pedagogy if applicable and integration of technology to enhance the current curricula</a:t>
            </a:r>
          </a:p>
          <a:p>
            <a:pPr>
              <a:lnSpc>
                <a:spcPct val="90000"/>
              </a:lnSpc>
            </a:pPr>
            <a:endParaRPr lang="en-US" sz="1300" dirty="0"/>
          </a:p>
        </p:txBody>
      </p:sp>
    </p:spTree>
    <p:extLst>
      <p:ext uri="{BB962C8B-B14F-4D97-AF65-F5344CB8AC3E}">
        <p14:creationId xmlns:p14="http://schemas.microsoft.com/office/powerpoint/2010/main" val="2896975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CEAD42E-3C21-4477-8F06-97293DE6563A}"/>
              </a:ext>
            </a:extLst>
          </p:cNvPr>
          <p:cNvSpPr>
            <a:spLocks noGrp="1"/>
          </p:cNvSpPr>
          <p:nvPr>
            <p:ph type="title"/>
          </p:nvPr>
        </p:nvSpPr>
        <p:spPr>
          <a:xfrm>
            <a:off x="952108" y="954756"/>
            <a:ext cx="2730414" cy="4946003"/>
          </a:xfrm>
        </p:spPr>
        <p:txBody>
          <a:bodyPr>
            <a:normAutofit/>
          </a:bodyPr>
          <a:lstStyle/>
          <a:p>
            <a:r>
              <a:rPr lang="en-US" sz="4100" b="1">
                <a:solidFill>
                  <a:srgbClr val="FFFFFF"/>
                </a:solidFill>
                <a:effectLst/>
                <a:latin typeface="Times New Roman" panose="02020603050405020304" pitchFamily="18" charset="0"/>
                <a:ea typeface="Times New Roman" panose="02020603050405020304" pitchFamily="18" charset="0"/>
              </a:rPr>
              <a:t>District Goal #1:  21</a:t>
            </a:r>
            <a:r>
              <a:rPr lang="en-US" sz="4100" b="1" baseline="30000">
                <a:solidFill>
                  <a:srgbClr val="FFFFFF"/>
                </a:solidFill>
                <a:effectLst/>
                <a:latin typeface="Times New Roman" panose="02020603050405020304" pitchFamily="18" charset="0"/>
                <a:ea typeface="Times New Roman" panose="02020603050405020304" pitchFamily="18" charset="0"/>
              </a:rPr>
              <a:t>st</a:t>
            </a:r>
            <a:r>
              <a:rPr lang="en-US" sz="4100" b="1">
                <a:solidFill>
                  <a:srgbClr val="FFFFFF"/>
                </a:solidFill>
                <a:effectLst/>
                <a:latin typeface="Times New Roman" panose="02020603050405020304" pitchFamily="18" charset="0"/>
                <a:ea typeface="Times New Roman" panose="02020603050405020304" pitchFamily="18" charset="0"/>
              </a:rPr>
              <a:t> Century Integration</a:t>
            </a:r>
            <a:endParaRPr lang="en-US" sz="4100">
              <a:solidFill>
                <a:srgbClr val="FFFFFF"/>
              </a:solidFill>
            </a:endParaRP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7FEF6E-E4BC-41BA-BDD5-B4C0C8EA245D}"/>
              </a:ext>
            </a:extLst>
          </p:cNvPr>
          <p:cNvSpPr>
            <a:spLocks noGrp="1"/>
          </p:cNvSpPr>
          <p:nvPr>
            <p:ph idx="1"/>
          </p:nvPr>
        </p:nvSpPr>
        <p:spPr>
          <a:xfrm>
            <a:off x="5140934" y="469900"/>
            <a:ext cx="5953630" cy="5405968"/>
          </a:xfrm>
        </p:spPr>
        <p:txBody>
          <a:bodyPr anchor="ctr">
            <a:normAutofit/>
          </a:bodyPr>
          <a:lstStyle/>
          <a:p>
            <a:pPr marL="0" marR="0" indent="0">
              <a:lnSpc>
                <a:spcPct val="90000"/>
              </a:lnSpc>
              <a:spcBef>
                <a:spcPts val="0"/>
              </a:spcBef>
              <a:spcAft>
                <a:spcPts val="0"/>
              </a:spcAft>
              <a:buNone/>
            </a:pPr>
            <a:r>
              <a:rPr lang="en-US" sz="1500" b="1" u="sng">
                <a:effectLst/>
                <a:latin typeface="Times New Roman" panose="02020603050405020304" pitchFamily="18" charset="0"/>
                <a:ea typeface="Times New Roman" panose="02020603050405020304" pitchFamily="18" charset="0"/>
              </a:rPr>
              <a:t>Overarching Overview of the Goal</a:t>
            </a:r>
          </a:p>
          <a:p>
            <a:pPr marL="342900" marR="0" lvl="0" indent="-342900" fontAlgn="base">
              <a:lnSpc>
                <a:spcPct val="90000"/>
              </a:lnSpc>
              <a:spcBef>
                <a:spcPts val="0"/>
              </a:spcBef>
              <a:spcAft>
                <a:spcPts val="5"/>
              </a:spcAft>
              <a:buClr>
                <a:srgbClr val="000000"/>
              </a:buClr>
              <a:buSzPts val="1200"/>
              <a:buFont typeface="+mj-lt"/>
              <a:buAutoNum type="arabicParenR" startAt="2"/>
            </a:pPr>
            <a:r>
              <a:rPr lang="en-US" sz="1500" b="1" u="none" strike="noStrike">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By May 2024, 60% of students in each preparedness group will meet or exceed their assigned end of year growth target in mathematics. </a:t>
            </a:r>
            <a:endParaRPr lang="en-US" sz="1500" u="none" strike="noStrike">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5"/>
              </a:spcAft>
              <a:buFont typeface="Courier New" panose="02070309020205020404" pitchFamily="49" charset="0"/>
              <a:buChar char="o"/>
            </a:pPr>
            <a:r>
              <a:rPr lang="en-US" sz="1500">
                <a:effectLst/>
                <a:latin typeface="Times New Roman" panose="02020603050405020304" pitchFamily="18" charset="0"/>
                <a:ea typeface="Times New Roman" panose="02020603050405020304" pitchFamily="18" charset="0"/>
              </a:rPr>
              <a:t>The assessments that will be used to measure progress towards the assigned growth targets include the </a:t>
            </a:r>
            <a:r>
              <a:rPr lang="en-US" sz="1500" err="1">
                <a:effectLst/>
                <a:latin typeface="Times New Roman" panose="02020603050405020304" pitchFamily="18" charset="0"/>
                <a:ea typeface="Times New Roman" panose="02020603050405020304" pitchFamily="18" charset="0"/>
              </a:rPr>
              <a:t>iReady</a:t>
            </a:r>
            <a:r>
              <a:rPr lang="en-US" sz="1500">
                <a:effectLst/>
                <a:latin typeface="Times New Roman" panose="02020603050405020304" pitchFamily="18" charset="0"/>
                <a:ea typeface="Times New Roman" panose="02020603050405020304" pitchFamily="18" charset="0"/>
              </a:rPr>
              <a:t> Diagnostic. NWEA MAP, District Benchmark Assessments, and select Performance Tasks in the area of Mathematics.</a:t>
            </a:r>
          </a:p>
          <a:p>
            <a:pPr marL="342900" marR="0" lvl="0" indent="-342900">
              <a:lnSpc>
                <a:spcPct val="90000"/>
              </a:lnSpc>
              <a:spcBef>
                <a:spcPts val="0"/>
              </a:spcBef>
              <a:spcAft>
                <a:spcPts val="5"/>
              </a:spcAft>
              <a:buFont typeface="Courier New" panose="02070309020205020404" pitchFamily="49" charset="0"/>
              <a:buChar char="o"/>
            </a:pPr>
            <a:r>
              <a:rPr lang="en-US" sz="1500">
                <a:effectLst/>
                <a:latin typeface="Times New Roman" panose="02020603050405020304" pitchFamily="18" charset="0"/>
                <a:ea typeface="Times New Roman" panose="02020603050405020304" pitchFamily="18" charset="0"/>
              </a:rPr>
              <a:t>The district will continue to report out all data in the area of mathematics in Curriculum Committee as per the assessment calendar as well as the Board of Education Meeting. </a:t>
            </a:r>
          </a:p>
          <a:p>
            <a:pPr marL="685800" marR="0" indent="0">
              <a:lnSpc>
                <a:spcPct val="90000"/>
              </a:lnSpc>
              <a:spcBef>
                <a:spcPts val="0"/>
              </a:spcBef>
              <a:spcAft>
                <a:spcPts val="125"/>
              </a:spcAft>
              <a:buNone/>
            </a:pPr>
            <a:endParaRPr lang="en-US" sz="1500">
              <a:effectLst/>
              <a:latin typeface="Times New Roman" panose="02020603050405020304" pitchFamily="18" charset="0"/>
              <a:ea typeface="Times New Roman" panose="02020603050405020304" pitchFamily="18" charset="0"/>
            </a:endParaRPr>
          </a:p>
          <a:p>
            <a:pPr marL="0" marR="0" lvl="0" indent="0" fontAlgn="base">
              <a:lnSpc>
                <a:spcPct val="90000"/>
              </a:lnSpc>
              <a:spcBef>
                <a:spcPts val="0"/>
              </a:spcBef>
              <a:spcAft>
                <a:spcPts val="5"/>
              </a:spcAft>
              <a:buClr>
                <a:srgbClr val="000000"/>
              </a:buClr>
              <a:buSzPts val="1200"/>
              <a:buNone/>
            </a:pPr>
            <a:r>
              <a:rPr lang="en-US" sz="1500" b="1" u="none" strike="noStrike">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  By May 2024, 60% of students in each preparedness group will meet or exceed their assigned end of year growth target in ELA. </a:t>
            </a:r>
            <a:endParaRPr lang="en-US" sz="1500" u="none" strike="noStrike">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5"/>
              </a:spcAft>
              <a:buFont typeface="Courier New" panose="02070309020205020404" pitchFamily="49" charset="0"/>
              <a:buChar char="o"/>
            </a:pPr>
            <a:r>
              <a:rPr lang="en-US" sz="1500">
                <a:effectLst/>
                <a:latin typeface="Times New Roman" panose="02020603050405020304" pitchFamily="18" charset="0"/>
                <a:ea typeface="Times New Roman" panose="02020603050405020304" pitchFamily="18" charset="0"/>
              </a:rPr>
              <a:t>The assessments that will be used to measure progress towards the assigned growth targets include Reading Diagnostics, District Benchmarks, and Performance Tasks in the area of English Language Arts. </a:t>
            </a:r>
          </a:p>
          <a:p>
            <a:pPr marL="342900" marR="0" lvl="0" indent="-342900">
              <a:lnSpc>
                <a:spcPct val="90000"/>
              </a:lnSpc>
              <a:spcBef>
                <a:spcPts val="0"/>
              </a:spcBef>
              <a:spcAft>
                <a:spcPts val="5"/>
              </a:spcAft>
              <a:buFont typeface="Courier New" panose="02070309020205020404" pitchFamily="49" charset="0"/>
              <a:buChar char="o"/>
            </a:pPr>
            <a:r>
              <a:rPr lang="en-US" sz="1500">
                <a:effectLst/>
                <a:latin typeface="Times New Roman" panose="02020603050405020304" pitchFamily="18" charset="0"/>
                <a:ea typeface="Times New Roman" panose="02020603050405020304" pitchFamily="18" charset="0"/>
              </a:rPr>
              <a:t>The district will continue to report out all data in the area of English Language Arts in Curriculum Committee as per the assessment calendar as well as the Board of Education Meeting. </a:t>
            </a:r>
          </a:p>
          <a:p>
            <a:pPr marL="0" indent="0">
              <a:lnSpc>
                <a:spcPct val="90000"/>
              </a:lnSpc>
              <a:buNone/>
            </a:pPr>
            <a:endParaRPr lang="en-US" sz="1500">
              <a:effectLst/>
              <a:latin typeface="Times New Roman" panose="02020603050405020304" pitchFamily="18" charset="0"/>
              <a:ea typeface="Times New Roman" panose="02020603050405020304" pitchFamily="18" charset="0"/>
            </a:endParaRPr>
          </a:p>
          <a:p>
            <a:pPr>
              <a:lnSpc>
                <a:spcPct val="90000"/>
              </a:lnSpc>
            </a:pPr>
            <a:endParaRPr lang="en-US" sz="1500"/>
          </a:p>
        </p:txBody>
      </p:sp>
    </p:spTree>
    <p:extLst>
      <p:ext uri="{BB962C8B-B14F-4D97-AF65-F5344CB8AC3E}">
        <p14:creationId xmlns:p14="http://schemas.microsoft.com/office/powerpoint/2010/main" val="253873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8282-5B75-DC09-C6E7-CD908F40F54D}"/>
              </a:ext>
            </a:extLst>
          </p:cNvPr>
          <p:cNvSpPr>
            <a:spLocks noGrp="1"/>
          </p:cNvSpPr>
          <p:nvPr>
            <p:ph type="ctrTitle"/>
          </p:nvPr>
        </p:nvSpPr>
        <p:spPr/>
        <p:txBody>
          <a:bodyPr/>
          <a:lstStyle/>
          <a:p>
            <a:r>
              <a:rPr lang="en-US" dirty="0"/>
              <a:t>Scholarships Update </a:t>
            </a:r>
          </a:p>
        </p:txBody>
      </p:sp>
      <p:sp>
        <p:nvSpPr>
          <p:cNvPr id="3" name="Subtitle 2">
            <a:extLst>
              <a:ext uri="{FF2B5EF4-FFF2-40B4-BE49-F238E27FC236}">
                <a16:creationId xmlns:a16="http://schemas.microsoft.com/office/drawing/2014/main" id="{3E992E0B-794B-F198-74C8-1DE1DD6AA255}"/>
              </a:ext>
            </a:extLst>
          </p:cNvPr>
          <p:cNvSpPr>
            <a:spLocks noGrp="1"/>
          </p:cNvSpPr>
          <p:nvPr>
            <p:ph type="subTitle" idx="1"/>
          </p:nvPr>
        </p:nvSpPr>
        <p:spPr/>
        <p:txBody>
          <a:bodyPr>
            <a:normAutofit fontScale="62500" lnSpcReduction="20000"/>
          </a:bodyPr>
          <a:lstStyle/>
          <a:p>
            <a:pPr marL="0" lvl="0" indent="0" algn="ctr" rtl="0">
              <a:lnSpc>
                <a:spcPct val="90000"/>
              </a:lnSpc>
              <a:spcBef>
                <a:spcPts val="300"/>
              </a:spcBef>
              <a:spcAft>
                <a:spcPts val="0"/>
              </a:spcAft>
              <a:buClr>
                <a:srgbClr val="3F3F3F"/>
              </a:buClr>
              <a:buSzPts val="2000"/>
              <a:buFont typeface="Arial"/>
              <a:buNone/>
            </a:pPr>
            <a:r>
              <a:rPr lang="en-US" sz="2400" dirty="0">
                <a:latin typeface="Times New Roman" panose="02020603050405020304" pitchFamily="18" charset="0"/>
                <a:cs typeface="Times New Roman" panose="02020603050405020304" pitchFamily="18" charset="0"/>
              </a:rPr>
              <a:t>Gerald Fitzhugh, II, Ed.D.</a:t>
            </a:r>
          </a:p>
          <a:p>
            <a:pPr marL="0" lvl="0" indent="0" algn="ctr" rtl="0">
              <a:lnSpc>
                <a:spcPct val="90000"/>
              </a:lnSpc>
              <a:spcBef>
                <a:spcPts val="300"/>
              </a:spcBef>
              <a:spcAft>
                <a:spcPts val="0"/>
              </a:spcAft>
              <a:buClr>
                <a:srgbClr val="3F3F3F"/>
              </a:buClr>
              <a:buSzPts val="2000"/>
              <a:buFont typeface="Arial"/>
              <a:buNone/>
            </a:pPr>
            <a:r>
              <a:rPr lang="en-US" sz="2400" dirty="0">
                <a:latin typeface="Times New Roman" panose="02020603050405020304" pitchFamily="18" charset="0"/>
                <a:cs typeface="Times New Roman" panose="02020603050405020304" pitchFamily="18" charset="0"/>
              </a:rPr>
              <a:t>Superintendent of Schools</a:t>
            </a:r>
          </a:p>
          <a:p>
            <a:pPr>
              <a:lnSpc>
                <a:spcPct val="90000"/>
              </a:lnSpc>
              <a:spcBef>
                <a:spcPts val="300"/>
              </a:spcBef>
              <a:spcAft>
                <a:spcPts val="0"/>
              </a:spcAft>
              <a:buClr>
                <a:srgbClr val="3F3F3F"/>
              </a:buClr>
              <a:buSzPts val="2000"/>
            </a:pPr>
            <a:r>
              <a:rPr lang="en-US" sz="2400" dirty="0">
                <a:latin typeface="Times New Roman" panose="02020603050405020304" pitchFamily="18" charset="0"/>
                <a:cs typeface="Times New Roman" panose="02020603050405020304" pitchFamily="18" charset="0"/>
              </a:rPr>
              <a:t>“ The Teaching Superintendent” </a:t>
            </a:r>
          </a:p>
          <a:p>
            <a:pPr marL="0" lvl="0" indent="0" algn="ctr" rtl="0">
              <a:lnSpc>
                <a:spcPct val="90000"/>
              </a:lnSpc>
              <a:spcBef>
                <a:spcPts val="300"/>
              </a:spcBef>
              <a:spcAft>
                <a:spcPts val="0"/>
              </a:spcAft>
              <a:buClr>
                <a:srgbClr val="3F3F3F"/>
              </a:buClr>
              <a:buSzPts val="2000"/>
              <a:buFont typeface="Arial"/>
              <a:buNone/>
            </a:pPr>
            <a:r>
              <a:rPr lang="en-US" sz="2400" dirty="0">
                <a:latin typeface="Times New Roman" panose="02020603050405020304" pitchFamily="18" charset="0"/>
                <a:cs typeface="Times New Roman" panose="02020603050405020304" pitchFamily="18" charset="0"/>
              </a:rPr>
              <a:t>June 14, 2023</a:t>
            </a:r>
          </a:p>
          <a:p>
            <a:pPr marL="0" lvl="0" indent="0" algn="ctr" rtl="0">
              <a:lnSpc>
                <a:spcPct val="90000"/>
              </a:lnSpc>
              <a:spcBef>
                <a:spcPts val="300"/>
              </a:spcBef>
              <a:spcAft>
                <a:spcPts val="0"/>
              </a:spcAft>
              <a:buClr>
                <a:srgbClr val="3F3F3F"/>
              </a:buClr>
              <a:buSzPts val="2000"/>
              <a:buFont typeface="Arial"/>
              <a:buNone/>
            </a:pPr>
            <a:r>
              <a:rPr lang="en-US" sz="2400" dirty="0">
                <a:latin typeface="Times New Roman" panose="02020603050405020304" pitchFamily="18" charset="0"/>
                <a:cs typeface="Times New Roman" panose="02020603050405020304" pitchFamily="18" charset="0"/>
              </a:rPr>
              <a:t>Focus Core Area Numbers 1 &amp; 2 </a:t>
            </a:r>
          </a:p>
          <a:p>
            <a:pPr marL="0" lvl="0" indent="0" algn="ctr" rtl="0">
              <a:lnSpc>
                <a:spcPct val="90000"/>
              </a:lnSpc>
              <a:spcBef>
                <a:spcPts val="300"/>
              </a:spcBef>
              <a:spcAft>
                <a:spcPts val="0"/>
              </a:spcAft>
              <a:buClr>
                <a:srgbClr val="3F3F3F"/>
              </a:buClr>
              <a:buSzPts val="2000"/>
              <a:buFont typeface="Arial"/>
              <a:buNone/>
            </a:pPr>
            <a:r>
              <a:rPr lang="en-US" sz="2400" dirty="0">
                <a:latin typeface="Times New Roman" panose="02020603050405020304" pitchFamily="18" charset="0"/>
                <a:cs typeface="Times New Roman" panose="02020603050405020304" pitchFamily="18" charset="0"/>
              </a:rPr>
              <a:t>District Goal Number 1&amp;4 and All Sub Sections</a:t>
            </a:r>
          </a:p>
          <a:p>
            <a:pPr marL="0" lvl="0" indent="0" algn="ctr" rtl="0">
              <a:lnSpc>
                <a:spcPct val="90000"/>
              </a:lnSpc>
              <a:spcBef>
                <a:spcPts val="300"/>
              </a:spcBef>
              <a:spcAft>
                <a:spcPts val="0"/>
              </a:spcAft>
              <a:buClr>
                <a:srgbClr val="3F3F3F"/>
              </a:buClr>
              <a:buSzPts val="2000"/>
              <a:buFont typeface="Arial"/>
              <a:buNone/>
            </a:pP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44526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B7A88F7-3FBA-4A98-9DF2-CAB4F11E4B50}"/>
              </a:ext>
            </a:extLst>
          </p:cNvPr>
          <p:cNvSpPr>
            <a:spLocks noGrp="1"/>
          </p:cNvSpPr>
          <p:nvPr>
            <p:ph type="title"/>
          </p:nvPr>
        </p:nvSpPr>
        <p:spPr>
          <a:xfrm>
            <a:off x="952108" y="954756"/>
            <a:ext cx="2730414" cy="4946003"/>
          </a:xfrm>
        </p:spPr>
        <p:txBody>
          <a:bodyPr>
            <a:normAutofit/>
          </a:bodyPr>
          <a:lstStyle/>
          <a:p>
            <a:r>
              <a:rPr lang="en-US" sz="4100" b="1">
                <a:solidFill>
                  <a:srgbClr val="FFFFFF"/>
                </a:solidFill>
                <a:effectLst/>
                <a:latin typeface="Times New Roman" panose="02020603050405020304" pitchFamily="18" charset="0"/>
                <a:ea typeface="Times New Roman" panose="02020603050405020304" pitchFamily="18" charset="0"/>
              </a:rPr>
              <a:t>District Goal #1:  21</a:t>
            </a:r>
            <a:r>
              <a:rPr lang="en-US" sz="4100" b="1" baseline="30000">
                <a:solidFill>
                  <a:srgbClr val="FFFFFF"/>
                </a:solidFill>
                <a:effectLst/>
                <a:latin typeface="Times New Roman" panose="02020603050405020304" pitchFamily="18" charset="0"/>
                <a:ea typeface="Times New Roman" panose="02020603050405020304" pitchFamily="18" charset="0"/>
              </a:rPr>
              <a:t>st</a:t>
            </a:r>
            <a:r>
              <a:rPr lang="en-US" sz="4100" b="1">
                <a:solidFill>
                  <a:srgbClr val="FFFFFF"/>
                </a:solidFill>
                <a:effectLst/>
                <a:latin typeface="Times New Roman" panose="02020603050405020304" pitchFamily="18" charset="0"/>
                <a:ea typeface="Times New Roman" panose="02020603050405020304" pitchFamily="18" charset="0"/>
              </a:rPr>
              <a:t> Century Integration</a:t>
            </a:r>
            <a:endParaRPr lang="en-US" sz="4100">
              <a:solidFill>
                <a:srgbClr val="FFFFFF"/>
              </a:solidFill>
            </a:endParaRP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A68345-B2C3-458A-BF80-0030B2B8D0EC}"/>
              </a:ext>
            </a:extLst>
          </p:cNvPr>
          <p:cNvSpPr>
            <a:spLocks noGrp="1"/>
          </p:cNvSpPr>
          <p:nvPr>
            <p:ph idx="1"/>
          </p:nvPr>
        </p:nvSpPr>
        <p:spPr>
          <a:xfrm>
            <a:off x="5140934" y="469900"/>
            <a:ext cx="5953630" cy="5405968"/>
          </a:xfrm>
        </p:spPr>
        <p:txBody>
          <a:bodyPr anchor="ctr">
            <a:normAutofit/>
          </a:bodyPr>
          <a:lstStyle/>
          <a:p>
            <a:pPr marL="0" marR="0" indent="0">
              <a:lnSpc>
                <a:spcPct val="90000"/>
              </a:lnSpc>
              <a:spcBef>
                <a:spcPts val="0"/>
              </a:spcBef>
              <a:spcAft>
                <a:spcPts val="20"/>
              </a:spcAft>
              <a:buNone/>
            </a:pPr>
            <a:r>
              <a:rPr lang="en-US" sz="2000" b="1" u="sng">
                <a:effectLst/>
                <a:latin typeface="Times New Roman" panose="02020603050405020304" pitchFamily="18" charset="0"/>
                <a:ea typeface="Times New Roman" panose="02020603050405020304" pitchFamily="18" charset="0"/>
              </a:rPr>
              <a:t>Overarching Overview of the Goal</a:t>
            </a:r>
          </a:p>
          <a:p>
            <a:pPr marL="0" marR="0" lvl="0" indent="0" fontAlgn="base">
              <a:lnSpc>
                <a:spcPct val="90000"/>
              </a:lnSpc>
              <a:spcBef>
                <a:spcPts val="0"/>
              </a:spcBef>
              <a:spcAft>
                <a:spcPts val="5"/>
              </a:spcAft>
              <a:buClr>
                <a:srgbClr val="000000"/>
              </a:buClr>
              <a:buSzPts val="1200"/>
              <a:buNone/>
            </a:pPr>
            <a:r>
              <a:rPr lang="en-US" sz="2000" b="1" u="none" strike="noStrike">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4) By May 2024, 60% of students in each preparedness group will meet or exceed their assigned end of year growth target in Science. </a:t>
            </a:r>
            <a:endParaRPr lang="en-US" sz="2000" u="none" strike="noStrike">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5"/>
              </a:spcAft>
              <a:buFont typeface="Courier New" panose="02070309020205020404" pitchFamily="49" charset="0"/>
              <a:buChar char="o"/>
            </a:pPr>
            <a:r>
              <a:rPr lang="en-US" sz="2000">
                <a:effectLst/>
                <a:latin typeface="Times New Roman" panose="02020603050405020304" pitchFamily="18" charset="0"/>
                <a:ea typeface="Times New Roman" panose="02020603050405020304" pitchFamily="18" charset="0"/>
              </a:rPr>
              <a:t>The assessments that will be used to measure progress towards the assigned growth targets include benchmark assessments in the area of Science. </a:t>
            </a:r>
          </a:p>
          <a:p>
            <a:pPr marL="342900" marR="0" lvl="0" indent="-342900">
              <a:lnSpc>
                <a:spcPct val="90000"/>
              </a:lnSpc>
              <a:spcBef>
                <a:spcPts val="0"/>
              </a:spcBef>
              <a:spcAft>
                <a:spcPts val="5"/>
              </a:spcAft>
              <a:buFont typeface="Courier New" panose="02070309020205020404" pitchFamily="49" charset="0"/>
              <a:buChar char="o"/>
            </a:pPr>
            <a:r>
              <a:rPr lang="en-US" sz="2000">
                <a:effectLst/>
                <a:latin typeface="Times New Roman" panose="02020603050405020304" pitchFamily="18" charset="0"/>
                <a:ea typeface="Times New Roman" panose="02020603050405020304" pitchFamily="18" charset="0"/>
              </a:rPr>
              <a:t>The district will continue to report out all data in the area of Science in Curriculum Committee as per the assessment calendar as well as the Board of Education Meeting. </a:t>
            </a:r>
          </a:p>
          <a:p>
            <a:pPr marL="0" marR="0" lvl="0" indent="0" fontAlgn="base">
              <a:lnSpc>
                <a:spcPct val="90000"/>
              </a:lnSpc>
              <a:spcBef>
                <a:spcPts val="0"/>
              </a:spcBef>
              <a:spcAft>
                <a:spcPts val="5"/>
              </a:spcAft>
              <a:buClr>
                <a:srgbClr val="000000"/>
              </a:buClr>
              <a:buSzPts val="1200"/>
              <a:buNone/>
            </a:pPr>
            <a:r>
              <a:rPr lang="en-US" sz="2000" b="1" u="none" strike="noStrike">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5) By June 2024, 5% increases across all areas on the New Jersey Student Learning Assessment (Mathematics, Science, and English Language Arts)</a:t>
            </a:r>
            <a:endParaRPr lang="en-US" sz="2000" u="none" strike="noStrike">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5"/>
              </a:spcAft>
              <a:buFont typeface="Courier New" panose="02070309020205020404" pitchFamily="49" charset="0"/>
              <a:buChar char="o"/>
            </a:pPr>
            <a:r>
              <a:rPr lang="en-US" sz="2000">
                <a:effectLst/>
                <a:latin typeface="Times New Roman" panose="02020603050405020304" pitchFamily="18" charset="0"/>
                <a:ea typeface="Times New Roman" panose="02020603050405020304" pitchFamily="18" charset="0"/>
              </a:rPr>
              <a:t>The district will provide assessments to prepare students and staff for the high stakes assessment.</a:t>
            </a:r>
          </a:p>
          <a:p>
            <a:pPr marL="342900" marR="0" lvl="0" indent="-342900">
              <a:lnSpc>
                <a:spcPct val="90000"/>
              </a:lnSpc>
              <a:spcBef>
                <a:spcPts val="0"/>
              </a:spcBef>
              <a:spcAft>
                <a:spcPts val="5"/>
              </a:spcAft>
              <a:buFont typeface="Courier New" panose="02070309020205020404" pitchFamily="49" charset="0"/>
              <a:buChar char="o"/>
            </a:pPr>
            <a:r>
              <a:rPr lang="en-US" sz="2000">
                <a:effectLst/>
                <a:latin typeface="Times New Roman" panose="02020603050405020304" pitchFamily="18" charset="0"/>
                <a:ea typeface="Times New Roman" panose="02020603050405020304" pitchFamily="18" charset="0"/>
              </a:rPr>
              <a:t>Review of data from the assessments in public as well as during several points throughout the year.</a:t>
            </a:r>
          </a:p>
          <a:p>
            <a:pPr marL="0" indent="0">
              <a:lnSpc>
                <a:spcPct val="90000"/>
              </a:lnSpc>
              <a:spcBef>
                <a:spcPts val="0"/>
              </a:spcBef>
              <a:spcAft>
                <a:spcPts val="0"/>
              </a:spcAft>
              <a:buNone/>
            </a:pPr>
            <a:endParaRPr lang="en-US" sz="2000">
              <a:effectLst/>
              <a:latin typeface="Times New Roman" panose="02020603050405020304" pitchFamily="18" charset="0"/>
              <a:ea typeface="Times New Roman" panose="02020603050405020304" pitchFamily="18" charset="0"/>
            </a:endParaRPr>
          </a:p>
          <a:p>
            <a:pPr marL="0" indent="0">
              <a:lnSpc>
                <a:spcPct val="90000"/>
              </a:lnSpc>
              <a:buNone/>
            </a:pPr>
            <a:endParaRPr lang="en-US" sz="2000"/>
          </a:p>
        </p:txBody>
      </p:sp>
    </p:spTree>
    <p:extLst>
      <p:ext uri="{BB962C8B-B14F-4D97-AF65-F5344CB8AC3E}">
        <p14:creationId xmlns:p14="http://schemas.microsoft.com/office/powerpoint/2010/main" val="169338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B7A88F7-3FBA-4A98-9DF2-CAB4F11E4B50}"/>
              </a:ext>
            </a:extLst>
          </p:cNvPr>
          <p:cNvSpPr>
            <a:spLocks noGrp="1"/>
          </p:cNvSpPr>
          <p:nvPr>
            <p:ph type="title"/>
          </p:nvPr>
        </p:nvSpPr>
        <p:spPr>
          <a:xfrm>
            <a:off x="952108" y="954756"/>
            <a:ext cx="2730414" cy="4946003"/>
          </a:xfrm>
        </p:spPr>
        <p:txBody>
          <a:bodyPr>
            <a:normAutofit/>
          </a:bodyPr>
          <a:lstStyle/>
          <a:p>
            <a:r>
              <a:rPr lang="en-US" sz="4100" b="1">
                <a:solidFill>
                  <a:srgbClr val="FFFFFF"/>
                </a:solidFill>
                <a:effectLst/>
                <a:latin typeface="Times New Roman" panose="02020603050405020304" pitchFamily="18" charset="0"/>
                <a:ea typeface="Times New Roman" panose="02020603050405020304" pitchFamily="18" charset="0"/>
              </a:rPr>
              <a:t>District Goal #1:  21</a:t>
            </a:r>
            <a:r>
              <a:rPr lang="en-US" sz="4100" b="1" baseline="30000">
                <a:solidFill>
                  <a:srgbClr val="FFFFFF"/>
                </a:solidFill>
                <a:effectLst/>
                <a:latin typeface="Times New Roman" panose="02020603050405020304" pitchFamily="18" charset="0"/>
                <a:ea typeface="Times New Roman" panose="02020603050405020304" pitchFamily="18" charset="0"/>
              </a:rPr>
              <a:t>st</a:t>
            </a:r>
            <a:r>
              <a:rPr lang="en-US" sz="4100" b="1">
                <a:solidFill>
                  <a:srgbClr val="FFFFFF"/>
                </a:solidFill>
                <a:effectLst/>
                <a:latin typeface="Times New Roman" panose="02020603050405020304" pitchFamily="18" charset="0"/>
                <a:ea typeface="Times New Roman" panose="02020603050405020304" pitchFamily="18" charset="0"/>
              </a:rPr>
              <a:t> Century Integration</a:t>
            </a:r>
            <a:endParaRPr lang="en-US" sz="4100">
              <a:solidFill>
                <a:srgbClr val="FFFFFF"/>
              </a:solidFill>
            </a:endParaRP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A68345-B2C3-458A-BF80-0030B2B8D0EC}"/>
              </a:ext>
            </a:extLst>
          </p:cNvPr>
          <p:cNvSpPr>
            <a:spLocks noGrp="1"/>
          </p:cNvSpPr>
          <p:nvPr>
            <p:ph idx="1"/>
          </p:nvPr>
        </p:nvSpPr>
        <p:spPr>
          <a:xfrm>
            <a:off x="5140934" y="469900"/>
            <a:ext cx="5953630" cy="5405968"/>
          </a:xfrm>
        </p:spPr>
        <p:txBody>
          <a:bodyPr anchor="ctr">
            <a:normAutofit/>
          </a:bodyPr>
          <a:lstStyle/>
          <a:p>
            <a:pPr marL="0" marR="0" indent="0">
              <a:lnSpc>
                <a:spcPct val="90000"/>
              </a:lnSpc>
              <a:spcBef>
                <a:spcPts val="0"/>
              </a:spcBef>
              <a:spcAft>
                <a:spcPts val="20"/>
              </a:spcAft>
              <a:buNone/>
            </a:pPr>
            <a:r>
              <a:rPr lang="en-US" sz="1300" b="1" u="sng" dirty="0">
                <a:effectLst/>
                <a:latin typeface="Times New Roman" panose="02020603050405020304" pitchFamily="18" charset="0"/>
                <a:ea typeface="Times New Roman" panose="02020603050405020304" pitchFamily="18" charset="0"/>
              </a:rPr>
              <a:t>Overarching Overview of the Goal</a:t>
            </a:r>
          </a:p>
          <a:p>
            <a:pPr marL="0" marR="0" indent="0">
              <a:lnSpc>
                <a:spcPct val="90000"/>
              </a:lnSpc>
              <a:spcBef>
                <a:spcPts val="0"/>
              </a:spcBef>
              <a:spcAft>
                <a:spcPts val="0"/>
              </a:spcAft>
              <a:buNone/>
            </a:pPr>
            <a:endParaRPr lang="en-US" sz="1300" b="1" dirty="0">
              <a:effectLst/>
              <a:latin typeface="Times New Roman" panose="02020603050405020304" pitchFamily="18" charset="0"/>
              <a:ea typeface="Times New Roman" panose="02020603050405020304" pitchFamily="18" charset="0"/>
            </a:endParaRPr>
          </a:p>
          <a:p>
            <a:pPr marL="0" marR="0" indent="0">
              <a:lnSpc>
                <a:spcPct val="90000"/>
              </a:lnSpc>
              <a:spcBef>
                <a:spcPts val="0"/>
              </a:spcBef>
              <a:spcAft>
                <a:spcPts val="0"/>
              </a:spcAft>
              <a:buNone/>
            </a:pPr>
            <a:r>
              <a:rPr lang="en-US" sz="1300" b="1">
                <a:effectLst/>
                <a:latin typeface="Times New Roman" panose="02020603050405020304" pitchFamily="18" charset="0"/>
                <a:ea typeface="Times New Roman" panose="02020603050405020304" pitchFamily="18" charset="0"/>
              </a:rPr>
              <a:t>6) By June </a:t>
            </a:r>
            <a:r>
              <a:rPr lang="en-US" sz="1300" b="1" smtClean="0">
                <a:effectLst/>
                <a:latin typeface="Times New Roman" panose="02020603050405020304" pitchFamily="18" charset="0"/>
                <a:ea typeface="Times New Roman" panose="02020603050405020304" pitchFamily="18" charset="0"/>
              </a:rPr>
              <a:t>2024, </a:t>
            </a:r>
            <a:r>
              <a:rPr lang="en-US" sz="1300" b="1">
                <a:effectLst/>
                <a:latin typeface="Times New Roman" panose="02020603050405020304" pitchFamily="18" charset="0"/>
                <a:ea typeface="Times New Roman" panose="02020603050405020304" pitchFamily="18" charset="0"/>
              </a:rPr>
              <a:t>100% of students will have access to meaningful experiences of powerful learning opportunities and will demonstrate competencies and skills for the digital age.</a:t>
            </a:r>
            <a:endParaRPr lang="en-US" sz="1300">
              <a:effectLst/>
              <a:latin typeface="Times New Roman" panose="02020603050405020304" pitchFamily="18" charset="0"/>
              <a:ea typeface="Times New Roman" panose="02020603050405020304" pitchFamily="18" charset="0"/>
            </a:endParaRPr>
          </a:p>
          <a:p>
            <a:pPr marL="342900" marR="0" lvl="0" indent="-342900" fontAlgn="base">
              <a:lnSpc>
                <a:spcPct val="90000"/>
              </a:lnSpc>
              <a:buClr>
                <a:srgbClr val="000000"/>
              </a:buClr>
              <a:buSzPts val="1200"/>
              <a:buFont typeface="Courier New" panose="02070309020205020404" pitchFamily="49" charset="0"/>
              <a:buChar char="o"/>
              <a:tabLst>
                <a:tab pos="914400" algn="l"/>
              </a:tabLst>
            </a:pPr>
            <a:r>
              <a:rPr lang="en-US" sz="1300" u="none" strike="noStrike" dirty="0">
                <a:effectLst/>
                <a:uFill>
                  <a:solidFill>
                    <a:srgbClr val="000000"/>
                  </a:solidFill>
                </a:uFill>
                <a:latin typeface="Times New Roman" panose="02020603050405020304" pitchFamily="18" charset="0"/>
                <a:ea typeface="Times New Roman" panose="02020603050405020304" pitchFamily="18" charset="0"/>
              </a:rPr>
              <a:t>All students will receive dedicated devices (Chromebooks) and accessories for year-round access in and out of school</a:t>
            </a:r>
          </a:p>
          <a:p>
            <a:pPr marL="342900" marR="0" lvl="0" indent="-342900" fontAlgn="base">
              <a:lnSpc>
                <a:spcPct val="90000"/>
              </a:lnSpc>
              <a:buClr>
                <a:srgbClr val="000000"/>
              </a:buClr>
              <a:buSzPts val="1200"/>
              <a:buFont typeface="Courier New" panose="02070309020205020404" pitchFamily="49" charset="0"/>
              <a:buChar char="o"/>
              <a:tabLst>
                <a:tab pos="914400" algn="l"/>
              </a:tabLst>
            </a:pPr>
            <a:r>
              <a:rPr lang="en-US" sz="1300" u="none" strike="noStrike" dirty="0">
                <a:effectLst/>
                <a:uFill>
                  <a:solidFill>
                    <a:srgbClr val="000000"/>
                  </a:solidFill>
                </a:uFill>
                <a:latin typeface="Times New Roman" panose="02020603050405020304" pitchFamily="18" charset="0"/>
                <a:ea typeface="Times New Roman" panose="02020603050405020304" pitchFamily="18" charset="0"/>
              </a:rPr>
              <a:t>The district will strengthen its device management plan to address repairs of accidental damage and provide extended warranties</a:t>
            </a:r>
          </a:p>
          <a:p>
            <a:pPr marL="342900" marR="0" lvl="0" indent="-342900" fontAlgn="base">
              <a:lnSpc>
                <a:spcPct val="90000"/>
              </a:lnSpc>
              <a:buClr>
                <a:srgbClr val="000000"/>
              </a:buClr>
              <a:buSzPts val="1200"/>
              <a:buFont typeface="Courier New" panose="02070309020205020404" pitchFamily="49" charset="0"/>
              <a:buChar char="o"/>
              <a:tabLst>
                <a:tab pos="914400" algn="l"/>
              </a:tabLst>
            </a:pPr>
            <a:r>
              <a:rPr lang="en-US" sz="1300" u="none" strike="noStrike" dirty="0">
                <a:effectLst/>
                <a:uFill>
                  <a:solidFill>
                    <a:srgbClr val="000000"/>
                  </a:solidFill>
                </a:uFill>
                <a:latin typeface="Times New Roman" panose="02020603050405020304" pitchFamily="18" charset="0"/>
                <a:ea typeface="Times New Roman" panose="02020603050405020304" pitchFamily="18" charset="0"/>
              </a:rPr>
              <a:t>The district will ensure processes and protocols at the school level are followed to replace lost, damaged, or stolen devices. This will include device management and inventory systems.</a:t>
            </a:r>
          </a:p>
          <a:p>
            <a:pPr marL="342900" marR="0" lvl="0" indent="-342900" fontAlgn="base">
              <a:lnSpc>
                <a:spcPct val="90000"/>
              </a:lnSpc>
              <a:buClr>
                <a:srgbClr val="000000"/>
              </a:buClr>
              <a:buSzPts val="1200"/>
              <a:buFont typeface="Courier New" panose="02070309020205020404" pitchFamily="49" charset="0"/>
              <a:buChar char="o"/>
              <a:tabLst>
                <a:tab pos="914400" algn="l"/>
              </a:tabLst>
            </a:pPr>
            <a:r>
              <a:rPr lang="en-US" sz="1300" u="none" strike="noStrike" dirty="0">
                <a:effectLst/>
                <a:uFill>
                  <a:solidFill>
                    <a:srgbClr val="000000"/>
                  </a:solidFill>
                </a:uFill>
                <a:latin typeface="Times New Roman" panose="02020603050405020304" pitchFamily="18" charset="0"/>
                <a:ea typeface="Times New Roman" panose="02020603050405020304" pitchFamily="18" charset="0"/>
              </a:rPr>
              <a:t>The district will allow for gap orders for additional devices that considers growing student enrollment and continuous digital access when devices are out for repair</a:t>
            </a:r>
          </a:p>
          <a:p>
            <a:pPr marL="342900" marR="0" lvl="0" indent="-342900" fontAlgn="base">
              <a:lnSpc>
                <a:spcPct val="90000"/>
              </a:lnSpc>
              <a:buClr>
                <a:srgbClr val="000000"/>
              </a:buClr>
              <a:buSzPts val="1200"/>
              <a:buFont typeface="Courier New" panose="02070309020205020404" pitchFamily="49" charset="0"/>
              <a:buChar char="o"/>
              <a:tabLst>
                <a:tab pos="914400" algn="l"/>
              </a:tabLst>
            </a:pPr>
            <a:r>
              <a:rPr lang="en-US" sz="1300" u="none" strike="noStrike" dirty="0">
                <a:effectLst/>
                <a:uFill>
                  <a:solidFill>
                    <a:srgbClr val="000000"/>
                  </a:solidFill>
                </a:uFill>
                <a:latin typeface="Times New Roman" panose="02020603050405020304" pitchFamily="18" charset="0"/>
                <a:ea typeface="Times New Roman" panose="02020603050405020304" pitchFamily="18" charset="0"/>
              </a:rPr>
              <a:t>The district will ensure continued support of full-time, school-based Technology Coordinators and VILS Coaches to help build educator capacity districtwide in the integration of technology across all subjects</a:t>
            </a:r>
          </a:p>
          <a:p>
            <a:pPr marL="342900" marR="0" lvl="0" indent="-342900" fontAlgn="base">
              <a:lnSpc>
                <a:spcPct val="90000"/>
              </a:lnSpc>
              <a:buClr>
                <a:srgbClr val="000000"/>
              </a:buClr>
              <a:buSzPts val="1200"/>
              <a:buFont typeface="Courier New" panose="02070309020205020404" pitchFamily="49" charset="0"/>
              <a:buChar char="o"/>
              <a:tabLst>
                <a:tab pos="914400" algn="l"/>
              </a:tabLst>
            </a:pPr>
            <a:r>
              <a:rPr lang="en-US" sz="1300" u="none" strike="noStrike" dirty="0">
                <a:effectLst/>
                <a:uFill>
                  <a:solidFill>
                    <a:srgbClr val="000000"/>
                  </a:solidFill>
                </a:uFill>
                <a:latin typeface="Times New Roman" panose="02020603050405020304" pitchFamily="18" charset="0"/>
                <a:ea typeface="Times New Roman" panose="02020603050405020304" pitchFamily="18" charset="0"/>
              </a:rPr>
              <a:t>Schools will establish and cultivate student tech teams to involve students directly in the planning, execution, and day-to-day management of implementation</a:t>
            </a:r>
          </a:p>
          <a:p>
            <a:pPr marL="342900" marR="0" lvl="0" indent="-342900" fontAlgn="base">
              <a:lnSpc>
                <a:spcPct val="90000"/>
              </a:lnSpc>
              <a:buClr>
                <a:srgbClr val="000000"/>
              </a:buClr>
              <a:buSzPts val="1200"/>
              <a:buFont typeface="Courier New" panose="02070309020205020404" pitchFamily="49" charset="0"/>
              <a:buChar char="o"/>
              <a:tabLst>
                <a:tab pos="914400" algn="l"/>
              </a:tabLst>
            </a:pPr>
            <a:r>
              <a:rPr lang="en-US" sz="1300" u="none" strike="noStrike" dirty="0">
                <a:effectLst/>
                <a:uFill>
                  <a:solidFill>
                    <a:srgbClr val="000000"/>
                  </a:solidFill>
                </a:uFill>
                <a:latin typeface="Times New Roman" panose="02020603050405020304" pitchFamily="18" charset="0"/>
                <a:ea typeface="Times New Roman" panose="02020603050405020304" pitchFamily="18" charset="0"/>
              </a:rPr>
              <a:t>The district will incorporate a 3-tiered system of assessing the degree of technology integration across the schools to include Technology Integration Matrix Lesson Observation Tool (TIM-O) walk </a:t>
            </a:r>
            <a:r>
              <a:rPr lang="en-US" sz="1300" u="none" strike="noStrike" dirty="0" err="1">
                <a:effectLst/>
                <a:uFill>
                  <a:solidFill>
                    <a:srgbClr val="000000"/>
                  </a:solidFill>
                </a:uFill>
                <a:latin typeface="Times New Roman" panose="02020603050405020304" pitchFamily="18" charset="0"/>
                <a:ea typeface="Times New Roman" panose="02020603050405020304" pitchFamily="18" charset="0"/>
              </a:rPr>
              <a:t>throughs</a:t>
            </a:r>
            <a:r>
              <a:rPr lang="en-US" sz="1300" u="none" strike="noStrike" dirty="0">
                <a:effectLst/>
                <a:uFill>
                  <a:solidFill>
                    <a:srgbClr val="000000"/>
                  </a:solidFill>
                </a:uFill>
                <a:latin typeface="Times New Roman" panose="02020603050405020304" pitchFamily="18" charset="0"/>
                <a:ea typeface="Times New Roman" panose="02020603050405020304" pitchFamily="18" charset="0"/>
              </a:rPr>
              <a:t>, Fall/Winter/Spring teacher/student surveys, and Usage Inventories (Time and Data).</a:t>
            </a:r>
          </a:p>
          <a:p>
            <a:pPr marL="0" indent="0">
              <a:lnSpc>
                <a:spcPct val="90000"/>
              </a:lnSpc>
              <a:buNone/>
            </a:pPr>
            <a:endParaRPr lang="en-US" sz="1300" dirty="0"/>
          </a:p>
        </p:txBody>
      </p:sp>
    </p:spTree>
    <p:extLst>
      <p:ext uri="{BB962C8B-B14F-4D97-AF65-F5344CB8AC3E}">
        <p14:creationId xmlns:p14="http://schemas.microsoft.com/office/powerpoint/2010/main" val="3341910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55BB00-C37B-4A08-A358-A70CAA29AAA4}"/>
              </a:ext>
            </a:extLst>
          </p:cNvPr>
          <p:cNvSpPr>
            <a:spLocks noGrp="1"/>
          </p:cNvSpPr>
          <p:nvPr>
            <p:ph type="title"/>
          </p:nvPr>
        </p:nvSpPr>
        <p:spPr>
          <a:xfrm>
            <a:off x="952108" y="954756"/>
            <a:ext cx="2730414" cy="4946003"/>
          </a:xfrm>
        </p:spPr>
        <p:txBody>
          <a:bodyPr>
            <a:normAutofit/>
          </a:bodyPr>
          <a:lstStyle/>
          <a:p>
            <a:r>
              <a:rPr lang="en-US" sz="3700" b="1">
                <a:solidFill>
                  <a:srgbClr val="FFFFFF"/>
                </a:solidFill>
                <a:effectLst/>
                <a:latin typeface="Times New Roman" panose="02020603050405020304" pitchFamily="18" charset="0"/>
                <a:ea typeface="Times New Roman" panose="02020603050405020304" pitchFamily="18" charset="0"/>
              </a:rPr>
              <a:t>District Goal #2:  Community Engagement</a:t>
            </a:r>
            <a:endParaRPr lang="en-US" sz="3700">
              <a:solidFill>
                <a:srgbClr val="FFFFFF"/>
              </a:solidFill>
            </a:endParaRP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B405DB-3D94-41AC-BA76-601CCD539940}"/>
              </a:ext>
            </a:extLst>
          </p:cNvPr>
          <p:cNvSpPr>
            <a:spLocks noGrp="1"/>
          </p:cNvSpPr>
          <p:nvPr>
            <p:ph idx="1"/>
          </p:nvPr>
        </p:nvSpPr>
        <p:spPr>
          <a:xfrm>
            <a:off x="5140934" y="469900"/>
            <a:ext cx="5953630" cy="5405968"/>
          </a:xfrm>
        </p:spPr>
        <p:txBody>
          <a:bodyPr anchor="ctr">
            <a:normAutofit/>
          </a:bodyPr>
          <a:lstStyle/>
          <a:p>
            <a:pPr marL="0" marR="0" indent="0">
              <a:lnSpc>
                <a:spcPct val="90000"/>
              </a:lnSpc>
              <a:spcBef>
                <a:spcPts val="0"/>
              </a:spcBef>
              <a:spcAft>
                <a:spcPts val="20"/>
              </a:spcAft>
              <a:buNone/>
            </a:pPr>
            <a:r>
              <a:rPr lang="en-US" sz="1700" b="1" u="sng">
                <a:effectLst/>
                <a:latin typeface="Times New Roman" panose="02020603050405020304" pitchFamily="18" charset="0"/>
                <a:ea typeface="Times New Roman" panose="02020603050405020304" pitchFamily="18" charset="0"/>
              </a:rPr>
              <a:t>Overarching Overview of the Goal:</a:t>
            </a:r>
            <a:r>
              <a:rPr lang="en-US" sz="1700">
                <a:effectLst/>
                <a:latin typeface="Times New Roman" panose="02020603050405020304" pitchFamily="18" charset="0"/>
                <a:ea typeface="Times New Roman" panose="02020603050405020304" pitchFamily="18" charset="0"/>
              </a:rPr>
              <a:t> </a:t>
            </a:r>
          </a:p>
          <a:p>
            <a:pPr marL="0" marR="0" indent="0">
              <a:lnSpc>
                <a:spcPct val="90000"/>
              </a:lnSpc>
              <a:spcBef>
                <a:spcPts val="0"/>
              </a:spcBef>
              <a:spcAft>
                <a:spcPts val="20"/>
              </a:spcAft>
              <a:buNone/>
            </a:pPr>
            <a:r>
              <a:rPr lang="en-US" sz="1700" b="1">
                <a:effectLst/>
                <a:latin typeface="Times New Roman" panose="02020603050405020304" pitchFamily="18" charset="0"/>
                <a:ea typeface="Times New Roman" panose="02020603050405020304" pitchFamily="18" charset="0"/>
              </a:rPr>
              <a:t>Goal #2: Community Engagement </a:t>
            </a:r>
            <a:r>
              <a:rPr lang="en-US" sz="1700" b="0">
                <a:effectLst/>
                <a:latin typeface="Times New Roman" panose="02020603050405020304" pitchFamily="18" charset="0"/>
                <a:ea typeface="Times New Roman" panose="02020603050405020304" pitchFamily="18" charset="0"/>
              </a:rPr>
              <a:t> </a:t>
            </a:r>
            <a:endParaRPr lang="en-US" sz="1700" b="1">
              <a:effectLst/>
              <a:latin typeface="Times New Roman" panose="02020603050405020304" pitchFamily="18" charset="0"/>
              <a:ea typeface="Times New Roman" panose="02020603050405020304" pitchFamily="18" charset="0"/>
            </a:endParaRPr>
          </a:p>
          <a:p>
            <a:pPr marL="0" marR="0" indent="0">
              <a:lnSpc>
                <a:spcPct val="90000"/>
              </a:lnSpc>
              <a:spcBef>
                <a:spcPts val="0"/>
              </a:spcBef>
              <a:spcAft>
                <a:spcPts val="40"/>
              </a:spcAft>
              <a:buNone/>
            </a:pPr>
            <a:r>
              <a:rPr lang="en-US" sz="1700">
                <a:effectLst/>
                <a:latin typeface="Times New Roman" panose="02020603050405020304" pitchFamily="18" charset="0"/>
                <a:ea typeface="Times New Roman" panose="02020603050405020304" pitchFamily="18" charset="0"/>
              </a:rPr>
              <a:t>The Orange Public Schools will continue a system of consistent communication system for disseminating and receiving information between school administration, teachers, staff, students, parents, and the community.  </a:t>
            </a:r>
          </a:p>
          <a:p>
            <a:pPr marL="0" marR="0" indent="0">
              <a:lnSpc>
                <a:spcPct val="90000"/>
              </a:lnSpc>
              <a:spcBef>
                <a:spcPts val="0"/>
              </a:spcBef>
              <a:spcAft>
                <a:spcPts val="125"/>
              </a:spcAft>
              <a:buNone/>
            </a:pPr>
            <a:endParaRPr lang="en-US" sz="1700" b="1">
              <a:effectLst/>
              <a:latin typeface="Times New Roman" panose="02020603050405020304" pitchFamily="18" charset="0"/>
              <a:ea typeface="Times New Roman" panose="02020603050405020304" pitchFamily="18" charset="0"/>
            </a:endParaRPr>
          </a:p>
          <a:p>
            <a:pPr marL="0" marR="0" indent="0">
              <a:lnSpc>
                <a:spcPct val="90000"/>
              </a:lnSpc>
              <a:spcBef>
                <a:spcPts val="0"/>
              </a:spcBef>
              <a:spcAft>
                <a:spcPts val="125"/>
              </a:spcAft>
              <a:buNone/>
            </a:pPr>
            <a:r>
              <a:rPr lang="en-US" sz="1700" b="1">
                <a:effectLst/>
                <a:latin typeface="Times New Roman" panose="02020603050405020304" pitchFamily="18" charset="0"/>
                <a:ea typeface="Times New Roman" panose="02020603050405020304" pitchFamily="18" charset="0"/>
              </a:rPr>
              <a:t>1)</a:t>
            </a:r>
            <a:r>
              <a:rPr lang="en-US" sz="1700" b="1">
                <a:effectLst/>
                <a:latin typeface="Arial" panose="020B0604020202020204" pitchFamily="34" charset="0"/>
                <a:ea typeface="Arial" panose="020B0604020202020204" pitchFamily="34" charset="0"/>
              </a:rPr>
              <a:t> </a:t>
            </a:r>
            <a:r>
              <a:rPr lang="en-US" sz="1700" b="1">
                <a:effectLst/>
                <a:latin typeface="Times New Roman" panose="02020603050405020304" pitchFamily="18" charset="0"/>
                <a:ea typeface="Times New Roman" panose="02020603050405020304" pitchFamily="18" charset="0"/>
              </a:rPr>
              <a:t>Increase the timeliness, access, and effectiveness of all communication with all stakeholders via multiple measures by 60% from the previous school year (the previous year was at a 50% increase.) With the year after returning to school five days per week, it is important to provide in the moment information to families</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700" u="none" strike="noStrike">
                <a:effectLst/>
                <a:uFill>
                  <a:solidFill>
                    <a:srgbClr val="000000"/>
                  </a:solidFill>
                </a:uFill>
                <a:latin typeface="Times New Roman" panose="02020603050405020304" pitchFamily="18" charset="0"/>
                <a:ea typeface="Times New Roman" panose="02020603050405020304" pitchFamily="18" charset="0"/>
              </a:rPr>
              <a:t>Social Media Platforms &amp; Website (Instagram, Facebook, and Twitter)-Utilize the platforms for immediate news-worthy information as well as the district website via the latest news and announcements section.  </a:t>
            </a:r>
          </a:p>
          <a:p>
            <a:pPr marL="342900" marR="0" lvl="0" indent="-342900" fontAlgn="base">
              <a:lnSpc>
                <a:spcPct val="90000"/>
              </a:lnSpc>
              <a:spcBef>
                <a:spcPts val="0"/>
              </a:spcBef>
              <a:spcAft>
                <a:spcPts val="220"/>
              </a:spcAft>
              <a:buClr>
                <a:srgbClr val="000000"/>
              </a:buClr>
              <a:buSzPts val="1200"/>
              <a:buFont typeface="Courier New" panose="02070309020205020404" pitchFamily="49" charset="0"/>
              <a:buChar char="o"/>
            </a:pPr>
            <a:r>
              <a:rPr lang="en-US" sz="1700" u="none" strike="noStrike">
                <a:effectLst/>
                <a:uFill>
                  <a:solidFill>
                    <a:srgbClr val="000000"/>
                  </a:solidFill>
                </a:uFill>
                <a:latin typeface="Times New Roman" panose="02020603050405020304" pitchFamily="18" charset="0"/>
                <a:ea typeface="Times New Roman" panose="02020603050405020304" pitchFamily="18" charset="0"/>
              </a:rPr>
              <a:t>RoboCalls via School Wires at the district and school levels; we are incorporating more text to speech and emails for as well as translated versions of all messages both district and at the school level.    </a:t>
            </a:r>
          </a:p>
          <a:p>
            <a:pPr>
              <a:lnSpc>
                <a:spcPct val="90000"/>
              </a:lnSpc>
            </a:pPr>
            <a:endParaRPr lang="en-US" sz="1700"/>
          </a:p>
        </p:txBody>
      </p:sp>
    </p:spTree>
    <p:extLst>
      <p:ext uri="{BB962C8B-B14F-4D97-AF65-F5344CB8AC3E}">
        <p14:creationId xmlns:p14="http://schemas.microsoft.com/office/powerpoint/2010/main" val="1696426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55BB00-C37B-4A08-A358-A70CAA29AAA4}"/>
              </a:ext>
            </a:extLst>
          </p:cNvPr>
          <p:cNvSpPr>
            <a:spLocks noGrp="1"/>
          </p:cNvSpPr>
          <p:nvPr>
            <p:ph type="title"/>
          </p:nvPr>
        </p:nvSpPr>
        <p:spPr>
          <a:xfrm>
            <a:off x="952108" y="954756"/>
            <a:ext cx="2730414" cy="4946003"/>
          </a:xfrm>
        </p:spPr>
        <p:txBody>
          <a:bodyPr>
            <a:normAutofit/>
          </a:bodyPr>
          <a:lstStyle/>
          <a:p>
            <a:r>
              <a:rPr lang="en-US" sz="3700" b="1">
                <a:solidFill>
                  <a:srgbClr val="FFFFFF"/>
                </a:solidFill>
                <a:effectLst/>
                <a:latin typeface="Times New Roman" panose="02020603050405020304" pitchFamily="18" charset="0"/>
                <a:ea typeface="Times New Roman" panose="02020603050405020304" pitchFamily="18" charset="0"/>
              </a:rPr>
              <a:t>District Goal #2:  Community Engagement</a:t>
            </a:r>
            <a:endParaRPr lang="en-US" sz="3700">
              <a:solidFill>
                <a:srgbClr val="FFFFFF"/>
              </a:solidFill>
            </a:endParaRPr>
          </a:p>
        </p:txBody>
      </p:sp>
      <p:sp>
        <p:nvSpPr>
          <p:cNvPr id="36" name="Rectangle 35">
            <a:extLst>
              <a:ext uri="{FF2B5EF4-FFF2-40B4-BE49-F238E27FC236}">
                <a16:creationId xmlns:a16="http://schemas.microsoft.com/office/drawing/2014/main"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B405DB-3D94-41AC-BA76-601CCD539940}"/>
              </a:ext>
            </a:extLst>
          </p:cNvPr>
          <p:cNvSpPr>
            <a:spLocks noGrp="1"/>
          </p:cNvSpPr>
          <p:nvPr>
            <p:ph idx="1"/>
          </p:nvPr>
        </p:nvSpPr>
        <p:spPr>
          <a:xfrm>
            <a:off x="5140934" y="469900"/>
            <a:ext cx="5953630" cy="5405968"/>
          </a:xfrm>
        </p:spPr>
        <p:txBody>
          <a:bodyPr anchor="ctr">
            <a:normAutofit/>
          </a:bodyPr>
          <a:lstStyle/>
          <a:p>
            <a:pPr marL="0" marR="0" indent="0">
              <a:lnSpc>
                <a:spcPct val="90000"/>
              </a:lnSpc>
              <a:spcBef>
                <a:spcPts val="0"/>
              </a:spcBef>
              <a:spcAft>
                <a:spcPts val="20"/>
              </a:spcAft>
              <a:buNone/>
            </a:pPr>
            <a:r>
              <a:rPr lang="en-US" sz="1500" b="1" u="sng" dirty="0">
                <a:effectLst/>
                <a:latin typeface="Times New Roman" panose="02020603050405020304" pitchFamily="18" charset="0"/>
                <a:ea typeface="Times New Roman" panose="02020603050405020304" pitchFamily="18" charset="0"/>
              </a:rPr>
              <a:t>Overarching Overview of the Goal:</a:t>
            </a:r>
            <a:r>
              <a:rPr lang="en-US" sz="1500" dirty="0">
                <a:effectLst/>
                <a:latin typeface="Times New Roman" panose="02020603050405020304" pitchFamily="18" charset="0"/>
                <a:ea typeface="Times New Roman" panose="02020603050405020304" pitchFamily="18" charset="0"/>
              </a:rPr>
              <a:t> </a:t>
            </a:r>
          </a:p>
          <a:p>
            <a:pPr marL="0" marR="0" lvl="0" indent="0">
              <a:lnSpc>
                <a:spcPct val="90000"/>
              </a:lnSpc>
              <a:spcBef>
                <a:spcPts val="0"/>
              </a:spcBef>
              <a:spcAft>
                <a:spcPts val="20"/>
              </a:spcAft>
              <a:buNone/>
            </a:pPr>
            <a:endParaRPr lang="en-US" sz="1500" b="1">
              <a:effectLst/>
              <a:latin typeface="Times New Roman" panose="02020603050405020304" pitchFamily="18" charset="0"/>
              <a:ea typeface="Times New Roman" panose="02020603050405020304" pitchFamily="18" charset="0"/>
            </a:endParaRPr>
          </a:p>
          <a:p>
            <a:pPr marL="0" marR="0" lvl="0" indent="0">
              <a:lnSpc>
                <a:spcPct val="90000"/>
              </a:lnSpc>
              <a:spcBef>
                <a:spcPts val="0"/>
              </a:spcBef>
              <a:spcAft>
                <a:spcPts val="20"/>
              </a:spcAft>
              <a:buNone/>
            </a:pPr>
            <a:r>
              <a:rPr lang="en-US" sz="1500" b="1">
                <a:effectLst/>
                <a:latin typeface="Times New Roman" panose="02020603050405020304" pitchFamily="18" charset="0"/>
                <a:ea typeface="Times New Roman" panose="02020603050405020304" pitchFamily="18" charset="0"/>
              </a:rPr>
              <a:t>2) Increase the timeliness, access, and effectiveness of all communication with all stakeholders via multiple measures by 60% from the previous school year (the previous year was at a 50% increase.</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500" u="none" strike="noStrike">
                <a:effectLst/>
                <a:uFill>
                  <a:solidFill>
                    <a:srgbClr val="000000"/>
                  </a:solidFill>
                </a:uFill>
                <a:latin typeface="Times New Roman" panose="02020603050405020304" pitchFamily="18" charset="0"/>
                <a:ea typeface="Times New Roman" panose="02020603050405020304" pitchFamily="18" charset="0"/>
              </a:rPr>
              <a:t>Social Media Platforms &amp; Website (Instagram, Facebook, and Twitter)-Utilize the platforms for immediate news-worthy information as well as the district website via the latest news and announcements section.  </a:t>
            </a:r>
          </a:p>
          <a:p>
            <a:pPr marL="342900" marR="0" lvl="0" indent="-342900" fontAlgn="base">
              <a:lnSpc>
                <a:spcPct val="90000"/>
              </a:lnSpc>
              <a:spcBef>
                <a:spcPts val="0"/>
              </a:spcBef>
              <a:spcAft>
                <a:spcPts val="220"/>
              </a:spcAft>
              <a:buClr>
                <a:srgbClr val="000000"/>
              </a:buClr>
              <a:buSzPts val="1200"/>
              <a:buFont typeface="Courier New" panose="02070309020205020404" pitchFamily="49" charset="0"/>
              <a:buChar char="o"/>
            </a:pPr>
            <a:r>
              <a:rPr lang="en-US" sz="1500" u="none" strike="noStrike" err="1">
                <a:effectLst/>
                <a:uFill>
                  <a:solidFill>
                    <a:srgbClr val="000000"/>
                  </a:solidFill>
                </a:uFill>
                <a:latin typeface="Times New Roman" panose="02020603050405020304" pitchFamily="18" charset="0"/>
                <a:ea typeface="Times New Roman" panose="02020603050405020304" pitchFamily="18" charset="0"/>
              </a:rPr>
              <a:t>RoboCalls</a:t>
            </a:r>
            <a:r>
              <a:rPr lang="en-US" sz="1500" u="none" strike="noStrike">
                <a:effectLst/>
                <a:uFill>
                  <a:solidFill>
                    <a:srgbClr val="000000"/>
                  </a:solidFill>
                </a:uFill>
                <a:latin typeface="Times New Roman" panose="02020603050405020304" pitchFamily="18" charset="0"/>
                <a:ea typeface="Times New Roman" panose="02020603050405020304" pitchFamily="18" charset="0"/>
              </a:rPr>
              <a:t> via School Wires at the district and school levels; we are incorporating more text to speech and emails for as well as translated versions of all messages both district and at the school level.    </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500" u="none" strike="noStrike">
                <a:effectLst/>
                <a:uFill>
                  <a:solidFill>
                    <a:srgbClr val="000000"/>
                  </a:solidFill>
                </a:uFill>
                <a:latin typeface="Times New Roman" panose="02020603050405020304" pitchFamily="18" charset="0"/>
                <a:ea typeface="Times New Roman" panose="02020603050405020304" pitchFamily="18" charset="0"/>
              </a:rPr>
              <a:t>Superintendent’s Report (online access to staff and community stakeholders) the day immediately following the board meeting by noon.   </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500" u="none" strike="noStrike">
                <a:effectLst/>
                <a:uFill>
                  <a:solidFill>
                    <a:srgbClr val="000000"/>
                  </a:solidFill>
                </a:uFill>
                <a:latin typeface="Times New Roman" panose="02020603050405020304" pitchFamily="18" charset="0"/>
                <a:ea typeface="Times New Roman" panose="02020603050405020304" pitchFamily="18" charset="0"/>
              </a:rPr>
              <a:t>Routine face-to-face opportunities to engage with community and stakeholders via PTO, Back to School Nights, Report Card Conference Nights, Community Events within Orange Township as well as partnership meetings based on those established and forthcoming within the school district.   We will continue the parent and student councils at the Superintendent’s Level.    </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500" u="none" strike="noStrike">
                <a:effectLst/>
                <a:uFill>
                  <a:solidFill>
                    <a:srgbClr val="000000"/>
                  </a:solidFill>
                </a:uFill>
                <a:latin typeface="Times New Roman" panose="02020603050405020304" pitchFamily="18" charset="0"/>
                <a:ea typeface="Times New Roman" panose="02020603050405020304" pitchFamily="18" charset="0"/>
              </a:rPr>
              <a:t>Provide Bilingual Supports for all families to ensure their engagement within the school district via translations, translator supports, and district as well as social level meetings. </a:t>
            </a:r>
          </a:p>
          <a:p>
            <a:pPr marL="171450" marR="0" indent="0">
              <a:lnSpc>
                <a:spcPct val="90000"/>
              </a:lnSpc>
              <a:spcBef>
                <a:spcPts val="0"/>
              </a:spcBef>
              <a:spcAft>
                <a:spcPts val="0"/>
              </a:spcAft>
              <a:buNone/>
            </a:pPr>
            <a:endParaRPr lang="en-US" sz="1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9086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55BB00-C37B-4A08-A358-A70CAA29AAA4}"/>
              </a:ext>
            </a:extLst>
          </p:cNvPr>
          <p:cNvSpPr>
            <a:spLocks noGrp="1"/>
          </p:cNvSpPr>
          <p:nvPr>
            <p:ph type="title"/>
          </p:nvPr>
        </p:nvSpPr>
        <p:spPr>
          <a:xfrm>
            <a:off x="952108" y="954756"/>
            <a:ext cx="2730414" cy="4946003"/>
          </a:xfrm>
        </p:spPr>
        <p:txBody>
          <a:bodyPr>
            <a:normAutofit/>
          </a:bodyPr>
          <a:lstStyle/>
          <a:p>
            <a:r>
              <a:rPr lang="en-US" sz="3700" b="1">
                <a:solidFill>
                  <a:srgbClr val="FFFFFF"/>
                </a:solidFill>
                <a:effectLst/>
                <a:latin typeface="Times New Roman" panose="02020603050405020304" pitchFamily="18" charset="0"/>
                <a:ea typeface="Times New Roman" panose="02020603050405020304" pitchFamily="18" charset="0"/>
              </a:rPr>
              <a:t>District Goal #2:  Community Engagement</a:t>
            </a:r>
            <a:endParaRPr lang="en-US" sz="3700">
              <a:solidFill>
                <a:srgbClr val="FFFFFF"/>
              </a:solidFill>
            </a:endParaRP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B405DB-3D94-41AC-BA76-601CCD539940}"/>
              </a:ext>
            </a:extLst>
          </p:cNvPr>
          <p:cNvSpPr>
            <a:spLocks noGrp="1"/>
          </p:cNvSpPr>
          <p:nvPr>
            <p:ph idx="1"/>
          </p:nvPr>
        </p:nvSpPr>
        <p:spPr>
          <a:xfrm>
            <a:off x="5140934" y="469900"/>
            <a:ext cx="5953630" cy="5405968"/>
          </a:xfrm>
        </p:spPr>
        <p:txBody>
          <a:bodyPr anchor="ctr">
            <a:normAutofit/>
          </a:bodyPr>
          <a:lstStyle/>
          <a:p>
            <a:pPr marL="0" marR="0" indent="0">
              <a:lnSpc>
                <a:spcPct val="90000"/>
              </a:lnSpc>
              <a:spcBef>
                <a:spcPts val="0"/>
              </a:spcBef>
              <a:spcAft>
                <a:spcPts val="20"/>
              </a:spcAft>
              <a:buNone/>
            </a:pPr>
            <a:r>
              <a:rPr lang="en-US" sz="1300" b="1" u="sng">
                <a:effectLst/>
                <a:latin typeface="Times New Roman" panose="02020603050405020304" pitchFamily="18" charset="0"/>
                <a:ea typeface="Times New Roman" panose="02020603050405020304" pitchFamily="18" charset="0"/>
              </a:rPr>
              <a:t>Overarching Overview of the Goal:</a:t>
            </a:r>
            <a:r>
              <a:rPr lang="en-US" sz="1300">
                <a:effectLst/>
                <a:latin typeface="Times New Roman" panose="02020603050405020304" pitchFamily="18" charset="0"/>
                <a:ea typeface="Times New Roman" panose="02020603050405020304" pitchFamily="18" charset="0"/>
              </a:rPr>
              <a:t> </a:t>
            </a:r>
          </a:p>
          <a:p>
            <a:pPr marL="0" marR="6350" indent="0">
              <a:lnSpc>
                <a:spcPct val="90000"/>
              </a:lnSpc>
              <a:spcBef>
                <a:spcPts val="0"/>
              </a:spcBef>
              <a:spcAft>
                <a:spcPts val="75"/>
              </a:spcAft>
              <a:buNone/>
            </a:pPr>
            <a:r>
              <a:rPr lang="en-US" sz="1300" b="1">
                <a:effectLst/>
                <a:latin typeface="Times New Roman" panose="02020603050405020304" pitchFamily="18" charset="0"/>
                <a:ea typeface="Times New Roman" panose="02020603050405020304" pitchFamily="18" charset="0"/>
              </a:rPr>
              <a:t>3) Increase the use of emerging and available communications outlets to transmit information by 45% (Last Year the Percentage was at 40%)</a:t>
            </a:r>
          </a:p>
          <a:p>
            <a:pPr marL="342900" marR="0" lvl="0" indent="-342900">
              <a:lnSpc>
                <a:spcPct val="90000"/>
              </a:lnSpc>
              <a:spcBef>
                <a:spcPts val="0"/>
              </a:spcBef>
              <a:spcAft>
                <a:spcPts val="0"/>
              </a:spcAft>
              <a:buFont typeface="Courier New" panose="02070309020205020404" pitchFamily="49" charset="0"/>
              <a:buChar char="o"/>
            </a:pPr>
            <a:r>
              <a:rPr lang="en-US" sz="1300">
                <a:effectLst/>
                <a:latin typeface="Times New Roman" panose="02020603050405020304" pitchFamily="18" charset="0"/>
                <a:ea typeface="Times New Roman" panose="02020603050405020304" pitchFamily="18" charset="0"/>
              </a:rPr>
              <a:t>Partner with universities (local and throughout the state) in order to get information to prospective candidates for job fairs and other industry level announcements.  We will conduct virtual and in person job fairs as well to widen the search for potential candidates outside of the University realm. </a:t>
            </a:r>
          </a:p>
          <a:p>
            <a:pPr marL="342900" marR="0" lvl="0" indent="-342900">
              <a:lnSpc>
                <a:spcPct val="90000"/>
              </a:lnSpc>
              <a:spcBef>
                <a:spcPts val="0"/>
              </a:spcBef>
              <a:spcAft>
                <a:spcPts val="40"/>
              </a:spcAft>
              <a:buFont typeface="Courier New" panose="02070309020205020404" pitchFamily="49" charset="0"/>
              <a:buChar char="o"/>
            </a:pPr>
            <a:r>
              <a:rPr lang="en-US" sz="1300">
                <a:effectLst/>
                <a:latin typeface="Times New Roman" panose="02020603050405020304" pitchFamily="18" charset="0"/>
                <a:ea typeface="Times New Roman" panose="02020603050405020304" pitchFamily="18" charset="0"/>
              </a:rPr>
              <a:t>Continue to utilize the Orange Public School App for more timeless information. </a:t>
            </a:r>
          </a:p>
          <a:p>
            <a:pPr marL="342900" marR="0" lvl="0" indent="-342900">
              <a:lnSpc>
                <a:spcPct val="90000"/>
              </a:lnSpc>
              <a:spcBef>
                <a:spcPts val="0"/>
              </a:spcBef>
              <a:spcAft>
                <a:spcPts val="40"/>
              </a:spcAft>
              <a:buFont typeface="Courier New" panose="02070309020205020404" pitchFamily="49" charset="0"/>
              <a:buChar char="o"/>
            </a:pPr>
            <a:r>
              <a:rPr lang="en-US" sz="1300">
                <a:effectLst/>
                <a:latin typeface="Times New Roman" panose="02020603050405020304" pitchFamily="18" charset="0"/>
                <a:ea typeface="Times New Roman" panose="02020603050405020304" pitchFamily="18" charset="0"/>
              </a:rPr>
              <a:t>Continue to utilize the Emergency Pop Up on the website for transmitting important, time sensitive information weekly.  </a:t>
            </a:r>
          </a:p>
          <a:p>
            <a:pPr marL="342900" marR="0" lvl="0" indent="-342900">
              <a:lnSpc>
                <a:spcPct val="90000"/>
              </a:lnSpc>
              <a:spcBef>
                <a:spcPts val="0"/>
              </a:spcBef>
              <a:spcAft>
                <a:spcPts val="40"/>
              </a:spcAft>
              <a:buFont typeface="Courier New" panose="02070309020205020404" pitchFamily="49" charset="0"/>
              <a:buChar char="o"/>
            </a:pPr>
            <a:r>
              <a:rPr lang="en-US" sz="1300">
                <a:effectLst/>
                <a:latin typeface="Times New Roman" panose="02020603050405020304" pitchFamily="18" charset="0"/>
                <a:ea typeface="Times New Roman" panose="02020603050405020304" pitchFamily="18" charset="0"/>
              </a:rPr>
              <a:t>Provide Translations on all documents that are disseminated from schools and district offices.   </a:t>
            </a:r>
          </a:p>
          <a:p>
            <a:pPr marL="342900" marR="0" lvl="0" indent="-342900">
              <a:lnSpc>
                <a:spcPct val="90000"/>
              </a:lnSpc>
              <a:spcBef>
                <a:spcPts val="0"/>
              </a:spcBef>
              <a:spcAft>
                <a:spcPts val="40"/>
              </a:spcAft>
              <a:buFont typeface="Courier New" panose="02070309020205020404" pitchFamily="49" charset="0"/>
              <a:buChar char="o"/>
            </a:pPr>
            <a:endParaRPr lang="en-US" sz="1300" b="1">
              <a:latin typeface="Times New Roman" panose="02020603050405020304" pitchFamily="18" charset="0"/>
              <a:ea typeface="Times New Roman" panose="02020603050405020304" pitchFamily="18" charset="0"/>
            </a:endParaRPr>
          </a:p>
          <a:p>
            <a:pPr marL="0" marR="0" lvl="0" indent="0">
              <a:lnSpc>
                <a:spcPct val="90000"/>
              </a:lnSpc>
              <a:spcBef>
                <a:spcPts val="0"/>
              </a:spcBef>
              <a:spcAft>
                <a:spcPts val="40"/>
              </a:spcAft>
              <a:buNone/>
            </a:pPr>
            <a:r>
              <a:rPr lang="en-US" sz="1300" b="1">
                <a:latin typeface="Times New Roman" panose="02020603050405020304" pitchFamily="18" charset="0"/>
                <a:ea typeface="Times New Roman" panose="02020603050405020304" pitchFamily="18" charset="0"/>
              </a:rPr>
              <a:t>4)  </a:t>
            </a:r>
            <a:r>
              <a:rPr lang="en-US" sz="1300" b="1">
                <a:effectLst/>
                <a:latin typeface="Times New Roman" panose="02020603050405020304" pitchFamily="18" charset="0"/>
                <a:ea typeface="Times New Roman" panose="02020603050405020304" pitchFamily="18" charset="0"/>
              </a:rPr>
              <a:t>Continue Parent and Student Councils at the Superintendent’s Level </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300" u="none" strike="noStrike">
                <a:effectLst/>
                <a:uFill>
                  <a:solidFill>
                    <a:srgbClr val="000000"/>
                  </a:solidFill>
                </a:uFill>
                <a:latin typeface="Times New Roman" panose="02020603050405020304" pitchFamily="18" charset="0"/>
                <a:ea typeface="Times New Roman" panose="02020603050405020304" pitchFamily="18" charset="0"/>
              </a:rPr>
              <a:t>Have monthly meetings with parents and students about academics as well as self-care supports; student council meetings will take place separately from the parent council. </a:t>
            </a:r>
            <a:r>
              <a:rPr lang="en-US" sz="1300" b="1" u="none" strike="noStrike">
                <a:effectLst/>
                <a:uFill>
                  <a:solidFill>
                    <a:srgbClr val="000000"/>
                  </a:solidFill>
                </a:uFill>
                <a:latin typeface="Times New Roman" panose="02020603050405020304" pitchFamily="18" charset="0"/>
                <a:ea typeface="Times New Roman" panose="02020603050405020304" pitchFamily="18" charset="0"/>
              </a:rPr>
              <a:t> </a:t>
            </a:r>
            <a:endParaRPr lang="en-US" sz="1300" u="none" strike="noStrike">
              <a:effectLst/>
              <a:uFill>
                <a:solidFill>
                  <a:srgbClr val="000000"/>
                </a:solidFill>
              </a:uFill>
              <a:latin typeface="Times New Roman" panose="02020603050405020304" pitchFamily="18" charset="0"/>
              <a:ea typeface="Times New Roman" panose="02020603050405020304" pitchFamily="18" charset="0"/>
            </a:endParaRP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300" u="none" strike="noStrike">
                <a:effectLst/>
                <a:uFill>
                  <a:solidFill>
                    <a:srgbClr val="000000"/>
                  </a:solidFill>
                </a:uFill>
                <a:latin typeface="Times New Roman" panose="02020603050405020304" pitchFamily="18" charset="0"/>
                <a:ea typeface="Times New Roman" panose="02020603050405020304" pitchFamily="18" charset="0"/>
              </a:rPr>
              <a:t>Continue the Bilingual Parent Advisory and ensure that the meetings are quarterly.  </a:t>
            </a:r>
            <a:r>
              <a:rPr lang="en-US" sz="1300" b="1" u="none" strike="noStrike">
                <a:effectLst/>
                <a:uFill>
                  <a:solidFill>
                    <a:srgbClr val="000000"/>
                  </a:solidFill>
                </a:uFill>
                <a:latin typeface="Times New Roman" panose="02020603050405020304" pitchFamily="18" charset="0"/>
                <a:ea typeface="Times New Roman" panose="02020603050405020304" pitchFamily="18" charset="0"/>
              </a:rPr>
              <a:t> </a:t>
            </a:r>
            <a:endParaRPr lang="en-US" sz="1300" u="none" strike="noStrike">
              <a:effectLst/>
              <a:uFill>
                <a:solidFill>
                  <a:srgbClr val="000000"/>
                </a:solidFill>
              </a:uFill>
              <a:latin typeface="Times New Roman" panose="02020603050405020304" pitchFamily="18" charset="0"/>
              <a:ea typeface="Times New Roman" panose="02020603050405020304" pitchFamily="18" charset="0"/>
            </a:endParaRP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300" u="none" strike="noStrike">
                <a:effectLst/>
                <a:uFill>
                  <a:solidFill>
                    <a:srgbClr val="000000"/>
                  </a:solidFill>
                </a:uFill>
                <a:latin typeface="Times New Roman" panose="02020603050405020304" pitchFamily="18" charset="0"/>
                <a:ea typeface="Times New Roman" panose="02020603050405020304" pitchFamily="18" charset="0"/>
              </a:rPr>
              <a:t>Continue the Special Education Advisory Council Meetings and ensure that the meetings take place quarterly. </a:t>
            </a:r>
            <a:r>
              <a:rPr lang="en-US" sz="1300" b="1" u="none" strike="noStrike">
                <a:effectLst/>
                <a:uFill>
                  <a:solidFill>
                    <a:srgbClr val="000000"/>
                  </a:solidFill>
                </a:uFill>
                <a:latin typeface="Times New Roman" panose="02020603050405020304" pitchFamily="18" charset="0"/>
                <a:ea typeface="Times New Roman" panose="02020603050405020304" pitchFamily="18" charset="0"/>
              </a:rPr>
              <a:t> </a:t>
            </a:r>
            <a:endParaRPr lang="en-US" sz="1300" u="none" strike="noStrike">
              <a:effectLst/>
              <a:uFill>
                <a:solidFill>
                  <a:srgbClr val="000000"/>
                </a:solidFill>
              </a:uFill>
              <a:latin typeface="Times New Roman" panose="02020603050405020304" pitchFamily="18" charset="0"/>
              <a:ea typeface="Times New Roman" panose="02020603050405020304" pitchFamily="18" charset="0"/>
            </a:endParaRP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300" u="none" strike="noStrike">
                <a:effectLst/>
                <a:uFill>
                  <a:solidFill>
                    <a:srgbClr val="000000"/>
                  </a:solidFill>
                </a:uFill>
                <a:latin typeface="Times New Roman" panose="02020603050405020304" pitchFamily="18" charset="0"/>
                <a:ea typeface="Times New Roman" panose="02020603050405020304" pitchFamily="18" charset="0"/>
              </a:rPr>
              <a:t>Continue the Early Childhood Advisory Council Meetings and ensure that the meetings take place quarterly. </a:t>
            </a:r>
            <a:r>
              <a:rPr lang="en-US" sz="1300" b="1" u="none" strike="noStrike">
                <a:effectLst/>
                <a:uFill>
                  <a:solidFill>
                    <a:srgbClr val="000000"/>
                  </a:solidFill>
                </a:uFill>
                <a:latin typeface="Times New Roman" panose="02020603050405020304" pitchFamily="18" charset="0"/>
                <a:ea typeface="Times New Roman" panose="02020603050405020304" pitchFamily="18" charset="0"/>
              </a:rPr>
              <a:t> </a:t>
            </a:r>
            <a:endParaRPr lang="en-US" sz="1300" u="none" strike="noStrike">
              <a:effectLst/>
              <a:uFill>
                <a:solidFill>
                  <a:srgbClr val="000000"/>
                </a:solidFill>
              </a:uFill>
              <a:latin typeface="Times New Roman" panose="02020603050405020304" pitchFamily="18" charset="0"/>
              <a:ea typeface="Times New Roman" panose="02020603050405020304" pitchFamily="18" charset="0"/>
            </a:endParaRP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300" u="none" strike="noStrike">
                <a:effectLst/>
                <a:uFill>
                  <a:solidFill>
                    <a:srgbClr val="000000"/>
                  </a:solidFill>
                </a:uFill>
                <a:latin typeface="Times New Roman" panose="02020603050405020304" pitchFamily="18" charset="0"/>
                <a:ea typeface="Times New Roman" panose="02020603050405020304" pitchFamily="18" charset="0"/>
              </a:rPr>
              <a:t>Establish the Nutrition Advisory Council alongside school level student councils.  Ensure that the meetings take place quarterly.  </a:t>
            </a:r>
          </a:p>
          <a:p>
            <a:pPr marL="0" marR="0" indent="0">
              <a:lnSpc>
                <a:spcPct val="90000"/>
              </a:lnSpc>
              <a:spcBef>
                <a:spcPts val="0"/>
              </a:spcBef>
              <a:spcAft>
                <a:spcPts val="0"/>
              </a:spcAft>
            </a:pPr>
            <a:endParaRPr lang="en-US" sz="13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6656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55BB00-C37B-4A08-A358-A70CAA29AAA4}"/>
              </a:ext>
            </a:extLst>
          </p:cNvPr>
          <p:cNvSpPr>
            <a:spLocks noGrp="1"/>
          </p:cNvSpPr>
          <p:nvPr>
            <p:ph type="title"/>
          </p:nvPr>
        </p:nvSpPr>
        <p:spPr>
          <a:xfrm>
            <a:off x="952108" y="954756"/>
            <a:ext cx="2730414" cy="4946003"/>
          </a:xfrm>
        </p:spPr>
        <p:txBody>
          <a:bodyPr>
            <a:normAutofit/>
          </a:bodyPr>
          <a:lstStyle/>
          <a:p>
            <a:r>
              <a:rPr lang="en-US" b="1">
                <a:solidFill>
                  <a:srgbClr val="FFFFFF"/>
                </a:solidFill>
                <a:effectLst/>
                <a:latin typeface="Times New Roman" panose="02020603050405020304" pitchFamily="18" charset="0"/>
                <a:ea typeface="Times New Roman" panose="02020603050405020304" pitchFamily="18" charset="0"/>
              </a:rPr>
              <a:t>District Goal #3:  Facilities and Finance</a:t>
            </a:r>
            <a:endParaRPr lang="en-US">
              <a:solidFill>
                <a:srgbClr val="FFFFFF"/>
              </a:solidFill>
            </a:endParaRP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B405DB-3D94-41AC-BA76-601CCD539940}"/>
              </a:ext>
            </a:extLst>
          </p:cNvPr>
          <p:cNvSpPr>
            <a:spLocks noGrp="1"/>
          </p:cNvSpPr>
          <p:nvPr>
            <p:ph idx="1"/>
          </p:nvPr>
        </p:nvSpPr>
        <p:spPr>
          <a:xfrm>
            <a:off x="5140934" y="469900"/>
            <a:ext cx="5953630" cy="5405968"/>
          </a:xfrm>
        </p:spPr>
        <p:txBody>
          <a:bodyPr anchor="ctr">
            <a:normAutofit/>
          </a:bodyPr>
          <a:lstStyle/>
          <a:p>
            <a:pPr marL="0" marR="0" indent="0">
              <a:lnSpc>
                <a:spcPct val="90000"/>
              </a:lnSpc>
              <a:spcBef>
                <a:spcPts val="0"/>
              </a:spcBef>
              <a:spcAft>
                <a:spcPts val="20"/>
              </a:spcAft>
              <a:buNone/>
            </a:pPr>
            <a:r>
              <a:rPr lang="en-US" sz="1500" b="1" u="sng">
                <a:effectLst/>
                <a:latin typeface="Times New Roman" panose="02020603050405020304" pitchFamily="18" charset="0"/>
                <a:ea typeface="Times New Roman" panose="02020603050405020304" pitchFamily="18" charset="0"/>
              </a:rPr>
              <a:t>Overarching Overview of the Goal:</a:t>
            </a:r>
            <a:r>
              <a:rPr lang="en-US" sz="1500">
                <a:effectLst/>
                <a:latin typeface="Times New Roman" panose="02020603050405020304" pitchFamily="18" charset="0"/>
                <a:ea typeface="Times New Roman" panose="02020603050405020304" pitchFamily="18" charset="0"/>
              </a:rPr>
              <a:t> </a:t>
            </a:r>
          </a:p>
          <a:p>
            <a:pPr marL="0" marR="0" indent="0">
              <a:lnSpc>
                <a:spcPct val="90000"/>
              </a:lnSpc>
              <a:spcBef>
                <a:spcPts val="0"/>
              </a:spcBef>
              <a:spcAft>
                <a:spcPts val="20"/>
              </a:spcAft>
              <a:buNone/>
            </a:pPr>
            <a:r>
              <a:rPr lang="en-US" sz="1500" b="1">
                <a:effectLst/>
                <a:latin typeface="Times New Roman" panose="02020603050405020304" pitchFamily="18" charset="0"/>
                <a:ea typeface="Times New Roman" panose="02020603050405020304" pitchFamily="18" charset="0"/>
              </a:rPr>
              <a:t>Goal #3:  Facilities, Finance, and Staff Support:  </a:t>
            </a:r>
            <a:r>
              <a:rPr lang="en-US" sz="1500">
                <a:effectLst/>
                <a:latin typeface="Times New Roman" panose="02020603050405020304" pitchFamily="18" charset="0"/>
                <a:ea typeface="Times New Roman" panose="02020603050405020304" pitchFamily="18" charset="0"/>
              </a:rPr>
              <a:t>The Orange Public Schools will continue to redesign the fiscal management, operations, and human resources of the organization to ensure a system of accountability, transparency, and efficiency for the optimal delivery of services for partnerships to flourish and staff to be retained across the district. </a:t>
            </a:r>
          </a:p>
          <a:p>
            <a:pPr marL="0" marR="0" indent="0">
              <a:lnSpc>
                <a:spcPct val="90000"/>
              </a:lnSpc>
              <a:spcBef>
                <a:spcPts val="0"/>
              </a:spcBef>
              <a:spcAft>
                <a:spcPts val="125"/>
              </a:spcAft>
            </a:pPr>
            <a:endParaRPr lang="en-US" sz="1500">
              <a:effectLst/>
              <a:latin typeface="Times New Roman" panose="02020603050405020304" pitchFamily="18" charset="0"/>
              <a:ea typeface="Times New Roman" panose="02020603050405020304" pitchFamily="18" charset="0"/>
            </a:endParaRPr>
          </a:p>
          <a:p>
            <a:pPr marL="219075" marR="0" indent="0">
              <a:lnSpc>
                <a:spcPct val="90000"/>
              </a:lnSpc>
              <a:spcBef>
                <a:spcPts val="0"/>
              </a:spcBef>
              <a:spcAft>
                <a:spcPts val="20"/>
              </a:spcAft>
              <a:buNone/>
            </a:pPr>
            <a:r>
              <a:rPr lang="en-US" sz="1500" b="1">
                <a:effectLst/>
                <a:latin typeface="Times New Roman" panose="02020603050405020304" pitchFamily="18" charset="0"/>
                <a:ea typeface="Times New Roman" panose="02020603050405020304" pitchFamily="18" charset="0"/>
              </a:rPr>
              <a:t>1)</a:t>
            </a:r>
            <a:r>
              <a:rPr lang="en-US" sz="1500" b="1">
                <a:effectLst/>
                <a:latin typeface="Arial" panose="020B0604020202020204" pitchFamily="34" charset="0"/>
                <a:ea typeface="Arial" panose="020B0604020202020204" pitchFamily="34" charset="0"/>
              </a:rPr>
              <a:t> </a:t>
            </a:r>
            <a:r>
              <a:rPr lang="en-US" sz="1500" b="1">
                <a:effectLst/>
                <a:latin typeface="Times New Roman" panose="02020603050405020304" pitchFamily="18" charset="0"/>
                <a:ea typeface="Times New Roman" panose="02020603050405020304" pitchFamily="18" charset="0"/>
              </a:rPr>
              <a:t>Create a district budget under constraints that accommodates and supports the needs of central office departments, all schools and students while sustaining systems that have yielded results through a strategic assessment of data  </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500" u="none" strike="noStrike">
                <a:effectLst/>
                <a:uFill>
                  <a:solidFill>
                    <a:srgbClr val="000000"/>
                  </a:solidFill>
                </a:uFill>
                <a:latin typeface="Times New Roman" panose="02020603050405020304" pitchFamily="18" charset="0"/>
                <a:ea typeface="Times New Roman" panose="02020603050405020304" pitchFamily="18" charset="0"/>
              </a:rPr>
              <a:t>Analyze and clarify how all budgeted funds are allocated and expended at the department and school levels. </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500" u="none" strike="noStrike">
                <a:effectLst/>
                <a:uFill>
                  <a:solidFill>
                    <a:srgbClr val="000000"/>
                  </a:solidFill>
                </a:uFill>
                <a:latin typeface="Times New Roman" panose="02020603050405020304" pitchFamily="18" charset="0"/>
                <a:ea typeface="Times New Roman" panose="02020603050405020304" pitchFamily="18" charset="0"/>
              </a:rPr>
              <a:t>Examine and evaluate contracted services provided to the district and continuously improve effectiveness. </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500" u="none" strike="noStrike">
                <a:effectLst/>
                <a:uFill>
                  <a:solidFill>
                    <a:srgbClr val="000000"/>
                  </a:solidFill>
                </a:uFill>
                <a:latin typeface="Times New Roman" panose="02020603050405020304" pitchFamily="18" charset="0"/>
                <a:ea typeface="Times New Roman" panose="02020603050405020304" pitchFamily="18" charset="0"/>
              </a:rPr>
              <a:t>Identify and execute capital projects (short term/long term, prioritized, and categorized on the basis of need.) </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500" u="none" strike="noStrike">
                <a:effectLst/>
                <a:uFill>
                  <a:solidFill>
                    <a:srgbClr val="000000"/>
                  </a:solidFill>
                </a:uFill>
                <a:latin typeface="Times New Roman" panose="02020603050405020304" pitchFamily="18" charset="0"/>
                <a:ea typeface="Times New Roman" panose="02020603050405020304" pitchFamily="18" charset="0"/>
              </a:rPr>
              <a:t>The transfers money from account lines on the district level will decrease by 25% from the previous school year (22-23 was a decrease of 20%).</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500" u="none" strike="noStrike">
                <a:effectLst/>
                <a:uFill>
                  <a:solidFill>
                    <a:srgbClr val="000000"/>
                  </a:solidFill>
                </a:uFill>
                <a:latin typeface="Times New Roman" panose="02020603050405020304" pitchFamily="18" charset="0"/>
                <a:ea typeface="Times New Roman" panose="02020603050405020304" pitchFamily="18" charset="0"/>
              </a:rPr>
              <a:t>Implement a new fiscal system that is streamlined and actionable (Genesis Financial)</a:t>
            </a:r>
          </a:p>
          <a:p>
            <a:pPr marL="171450" marR="0" indent="0">
              <a:lnSpc>
                <a:spcPct val="90000"/>
              </a:lnSpc>
              <a:spcBef>
                <a:spcPts val="0"/>
              </a:spcBef>
              <a:buNone/>
            </a:pPr>
            <a:endParaRPr lang="en-US" sz="1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2231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55BB00-C37B-4A08-A358-A70CAA29AAA4}"/>
              </a:ext>
            </a:extLst>
          </p:cNvPr>
          <p:cNvSpPr>
            <a:spLocks noGrp="1"/>
          </p:cNvSpPr>
          <p:nvPr>
            <p:ph type="title"/>
          </p:nvPr>
        </p:nvSpPr>
        <p:spPr>
          <a:xfrm>
            <a:off x="952108" y="954756"/>
            <a:ext cx="2730414" cy="4946003"/>
          </a:xfrm>
        </p:spPr>
        <p:txBody>
          <a:bodyPr>
            <a:normAutofit/>
          </a:bodyPr>
          <a:lstStyle/>
          <a:p>
            <a:r>
              <a:rPr lang="en-US" b="1">
                <a:solidFill>
                  <a:srgbClr val="FFFFFF"/>
                </a:solidFill>
                <a:effectLst/>
                <a:latin typeface="Times New Roman" panose="02020603050405020304" pitchFamily="18" charset="0"/>
                <a:ea typeface="Times New Roman" panose="02020603050405020304" pitchFamily="18" charset="0"/>
              </a:rPr>
              <a:t>District Goal #3:  Facilities and Finance</a:t>
            </a:r>
            <a:endParaRPr lang="en-US">
              <a:solidFill>
                <a:srgbClr val="FFFFFF"/>
              </a:solidFill>
            </a:endParaRP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B405DB-3D94-41AC-BA76-601CCD539940}"/>
              </a:ext>
            </a:extLst>
          </p:cNvPr>
          <p:cNvSpPr>
            <a:spLocks noGrp="1"/>
          </p:cNvSpPr>
          <p:nvPr>
            <p:ph idx="1"/>
          </p:nvPr>
        </p:nvSpPr>
        <p:spPr>
          <a:xfrm>
            <a:off x="5140934" y="469900"/>
            <a:ext cx="5953630" cy="5405968"/>
          </a:xfrm>
        </p:spPr>
        <p:txBody>
          <a:bodyPr anchor="ctr">
            <a:normAutofit/>
          </a:bodyPr>
          <a:lstStyle/>
          <a:p>
            <a:pPr marL="219075" marR="0" indent="0">
              <a:lnSpc>
                <a:spcPct val="90000"/>
              </a:lnSpc>
              <a:spcBef>
                <a:spcPts val="0"/>
              </a:spcBef>
              <a:spcAft>
                <a:spcPts val="20"/>
              </a:spcAft>
              <a:buNone/>
            </a:pPr>
            <a:r>
              <a:rPr lang="en-US" sz="1500" b="1" u="sng">
                <a:effectLst/>
                <a:latin typeface="Times New Roman" panose="02020603050405020304" pitchFamily="18" charset="0"/>
                <a:ea typeface="Times New Roman" panose="02020603050405020304" pitchFamily="18" charset="0"/>
              </a:rPr>
              <a:t>Overarching Overview of the Goal:</a:t>
            </a:r>
            <a:r>
              <a:rPr lang="en-US" sz="1500">
                <a:effectLst/>
                <a:latin typeface="Times New Roman" panose="02020603050405020304" pitchFamily="18" charset="0"/>
                <a:ea typeface="Times New Roman" panose="02020603050405020304" pitchFamily="18" charset="0"/>
              </a:rPr>
              <a:t> </a:t>
            </a:r>
          </a:p>
          <a:p>
            <a:pPr marL="219075" marR="0" indent="0">
              <a:lnSpc>
                <a:spcPct val="90000"/>
              </a:lnSpc>
              <a:spcBef>
                <a:spcPts val="0"/>
              </a:spcBef>
              <a:spcAft>
                <a:spcPts val="20"/>
              </a:spcAft>
              <a:buNone/>
            </a:pPr>
            <a:endParaRPr lang="en-US" sz="1500" b="1">
              <a:latin typeface="Times New Roman" panose="02020603050405020304" pitchFamily="18" charset="0"/>
              <a:ea typeface="Times New Roman" panose="02020603050405020304" pitchFamily="18" charset="0"/>
            </a:endParaRPr>
          </a:p>
          <a:p>
            <a:pPr marL="219075" marR="0" indent="0">
              <a:lnSpc>
                <a:spcPct val="90000"/>
              </a:lnSpc>
              <a:spcBef>
                <a:spcPts val="0"/>
              </a:spcBef>
              <a:spcAft>
                <a:spcPts val="20"/>
              </a:spcAft>
              <a:buNone/>
            </a:pPr>
            <a:r>
              <a:rPr lang="en-US" sz="1500" b="1">
                <a:effectLst/>
                <a:latin typeface="Times New Roman" panose="02020603050405020304" pitchFamily="18" charset="0"/>
                <a:ea typeface="Times New Roman" panose="02020603050405020304" pitchFamily="18" charset="0"/>
              </a:rPr>
              <a:t>2) Implement innovations that empower teaching and learning as well as efficiently allocate funding within their locations </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500" u="none" strike="noStrike">
                <a:effectLst/>
                <a:uFill>
                  <a:solidFill>
                    <a:srgbClr val="000000"/>
                  </a:solidFill>
                </a:uFill>
                <a:latin typeface="Times New Roman" panose="02020603050405020304" pitchFamily="18" charset="0"/>
                <a:ea typeface="Times New Roman" panose="02020603050405020304" pitchFamily="18" charset="0"/>
              </a:rPr>
              <a:t>Continue to monitor the budgeting module My Budget File to ensure adherence to staff and federal mandates.</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500" u="none" strike="noStrike">
                <a:effectLst/>
                <a:uFill>
                  <a:solidFill>
                    <a:srgbClr val="000000"/>
                  </a:solidFill>
                </a:uFill>
                <a:latin typeface="Times New Roman" panose="02020603050405020304" pitchFamily="18" charset="0"/>
                <a:ea typeface="Times New Roman" panose="02020603050405020304" pitchFamily="18" charset="0"/>
              </a:rPr>
              <a:t>Create a long-term and short-term facilities development plan to outfit buildings district wide in the effort of expanding programming throughout the school district.  These plans will be presented at the Facilities and Finance Committee Meetings as well as via the Regular Board of Education Meeting as we have several aging buildings in the district. </a:t>
            </a:r>
          </a:p>
          <a:p>
            <a:pPr marL="219075" marR="0" indent="0">
              <a:lnSpc>
                <a:spcPct val="90000"/>
              </a:lnSpc>
              <a:spcBef>
                <a:spcPts val="0"/>
              </a:spcBef>
              <a:spcAft>
                <a:spcPts val="20"/>
              </a:spcAft>
              <a:buNone/>
            </a:pPr>
            <a:endParaRPr lang="en-US" sz="1500" b="1">
              <a:effectLst/>
              <a:latin typeface="Times New Roman" panose="02020603050405020304" pitchFamily="18" charset="0"/>
              <a:ea typeface="Times New Roman" panose="02020603050405020304" pitchFamily="18" charset="0"/>
            </a:endParaRPr>
          </a:p>
          <a:p>
            <a:pPr marL="219075" marR="0" indent="0">
              <a:lnSpc>
                <a:spcPct val="90000"/>
              </a:lnSpc>
              <a:spcBef>
                <a:spcPts val="0"/>
              </a:spcBef>
              <a:spcAft>
                <a:spcPts val="20"/>
              </a:spcAft>
              <a:buNone/>
            </a:pPr>
            <a:r>
              <a:rPr lang="en-US" sz="1500" b="1">
                <a:latin typeface="Times New Roman" panose="02020603050405020304" pitchFamily="18" charset="0"/>
                <a:ea typeface="Times New Roman" panose="02020603050405020304" pitchFamily="18" charset="0"/>
              </a:rPr>
              <a:t>3) </a:t>
            </a:r>
            <a:r>
              <a:rPr lang="en-US" sz="1500" b="1">
                <a:effectLst/>
                <a:latin typeface="Times New Roman" panose="02020603050405020304" pitchFamily="18" charset="0"/>
                <a:ea typeface="Times New Roman" panose="02020603050405020304" pitchFamily="18" charset="0"/>
              </a:rPr>
              <a:t>Maximize employee expertise and create a positive and supportive environment</a:t>
            </a:r>
          </a:p>
          <a:p>
            <a:pPr marL="342900" marR="529590" lvl="0" indent="-342900">
              <a:lnSpc>
                <a:spcPct val="90000"/>
              </a:lnSpc>
              <a:spcBef>
                <a:spcPts val="0"/>
              </a:spcBef>
              <a:spcAft>
                <a:spcPts val="0"/>
              </a:spcAft>
              <a:buFont typeface="Courier New" panose="02070309020205020404" pitchFamily="49" charset="0"/>
              <a:buChar char="o"/>
            </a:pPr>
            <a:r>
              <a:rPr lang="en-US" sz="1500">
                <a:effectLst/>
                <a:latin typeface="Times New Roman" panose="02020603050405020304" pitchFamily="18" charset="0"/>
                <a:ea typeface="Times New Roman" panose="02020603050405020304" pitchFamily="18" charset="0"/>
              </a:rPr>
              <a:t>Continue to have roundtable conversations with staff in order to provide an optimal work environment. </a:t>
            </a:r>
          </a:p>
          <a:p>
            <a:pPr marL="342900" marR="529590" lvl="0" indent="-342900">
              <a:lnSpc>
                <a:spcPct val="90000"/>
              </a:lnSpc>
              <a:spcBef>
                <a:spcPts val="0"/>
              </a:spcBef>
              <a:spcAft>
                <a:spcPts val="0"/>
              </a:spcAft>
              <a:buFont typeface="Courier New" panose="02070309020205020404" pitchFamily="49" charset="0"/>
              <a:buChar char="o"/>
            </a:pPr>
            <a:r>
              <a:rPr lang="en-US" sz="1500">
                <a:effectLst/>
                <a:latin typeface="Times New Roman" panose="02020603050405020304" pitchFamily="18" charset="0"/>
                <a:ea typeface="Times New Roman" panose="02020603050405020304" pitchFamily="18" charset="0"/>
              </a:rPr>
              <a:t>Continue to offer the Employee Assistance Program to allow for continue support of our staff holistically.  </a:t>
            </a:r>
          </a:p>
          <a:p>
            <a:pPr marL="342900" marR="529590" lvl="0" indent="-342900">
              <a:lnSpc>
                <a:spcPct val="90000"/>
              </a:lnSpc>
              <a:spcBef>
                <a:spcPts val="0"/>
              </a:spcBef>
              <a:spcAft>
                <a:spcPts val="40"/>
              </a:spcAft>
              <a:buFont typeface="Courier New" panose="02070309020205020404" pitchFamily="49" charset="0"/>
              <a:buChar char="o"/>
            </a:pPr>
            <a:r>
              <a:rPr lang="en-US" sz="1500">
                <a:effectLst/>
                <a:latin typeface="Times New Roman" panose="02020603050405020304" pitchFamily="18" charset="0"/>
                <a:ea typeface="Times New Roman" panose="02020603050405020304" pitchFamily="18" charset="0"/>
              </a:rPr>
              <a:t>District level personnel attending meetings at the school level in order to bridge the gap between the schools and district office. </a:t>
            </a:r>
          </a:p>
          <a:p>
            <a:pPr marL="342900" marR="0" lvl="0" indent="-342900">
              <a:lnSpc>
                <a:spcPct val="90000"/>
              </a:lnSpc>
              <a:spcBef>
                <a:spcPts val="0"/>
              </a:spcBef>
              <a:buFont typeface="Courier New" panose="02070309020205020404" pitchFamily="49" charset="0"/>
              <a:buChar char="o"/>
            </a:pPr>
            <a:endParaRPr lang="en-US" sz="1500">
              <a:effectLst/>
              <a:latin typeface="Times New Roman" panose="02020603050405020304" pitchFamily="18" charset="0"/>
              <a:ea typeface="Calibri" panose="020F0502020204030204" pitchFamily="34" charset="0"/>
            </a:endParaRPr>
          </a:p>
          <a:p>
            <a:pPr marL="171450" marR="0" indent="0">
              <a:lnSpc>
                <a:spcPct val="90000"/>
              </a:lnSpc>
              <a:spcBef>
                <a:spcPts val="0"/>
              </a:spcBef>
              <a:buNone/>
            </a:pPr>
            <a:endParaRPr lang="en-US" sz="1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6961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55BB00-C37B-4A08-A358-A70CAA29AAA4}"/>
              </a:ext>
            </a:extLst>
          </p:cNvPr>
          <p:cNvSpPr>
            <a:spLocks noGrp="1"/>
          </p:cNvSpPr>
          <p:nvPr>
            <p:ph type="title"/>
          </p:nvPr>
        </p:nvSpPr>
        <p:spPr>
          <a:xfrm>
            <a:off x="952108" y="954756"/>
            <a:ext cx="2730414" cy="4946003"/>
          </a:xfrm>
        </p:spPr>
        <p:txBody>
          <a:bodyPr>
            <a:normAutofit/>
          </a:bodyPr>
          <a:lstStyle/>
          <a:p>
            <a:r>
              <a:rPr lang="en-US" b="1">
                <a:solidFill>
                  <a:srgbClr val="FFFFFF"/>
                </a:solidFill>
                <a:effectLst/>
                <a:latin typeface="Times New Roman" panose="02020603050405020304" pitchFamily="18" charset="0"/>
                <a:ea typeface="Times New Roman" panose="02020603050405020304" pitchFamily="18" charset="0"/>
              </a:rPr>
              <a:t>District Goal #4:  Social and Emotional Supports </a:t>
            </a:r>
            <a:endParaRPr lang="en-US">
              <a:solidFill>
                <a:srgbClr val="FFFFFF"/>
              </a:solidFill>
            </a:endParaRP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B405DB-3D94-41AC-BA76-601CCD539940}"/>
              </a:ext>
            </a:extLst>
          </p:cNvPr>
          <p:cNvSpPr>
            <a:spLocks noGrp="1"/>
          </p:cNvSpPr>
          <p:nvPr>
            <p:ph idx="1"/>
          </p:nvPr>
        </p:nvSpPr>
        <p:spPr>
          <a:xfrm>
            <a:off x="5140934" y="469900"/>
            <a:ext cx="5953630" cy="5405968"/>
          </a:xfrm>
        </p:spPr>
        <p:txBody>
          <a:bodyPr anchor="ctr">
            <a:normAutofit/>
          </a:bodyPr>
          <a:lstStyle/>
          <a:p>
            <a:pPr marL="0" marR="0" indent="0">
              <a:lnSpc>
                <a:spcPct val="90000"/>
              </a:lnSpc>
              <a:spcBef>
                <a:spcPts val="0"/>
              </a:spcBef>
              <a:spcAft>
                <a:spcPts val="20"/>
              </a:spcAft>
              <a:buNone/>
            </a:pPr>
            <a:r>
              <a:rPr lang="en-US" sz="1700" b="1" u="sng">
                <a:effectLst/>
                <a:latin typeface="Times New Roman" panose="02020603050405020304" pitchFamily="18" charset="0"/>
                <a:ea typeface="Times New Roman" panose="02020603050405020304" pitchFamily="18" charset="0"/>
              </a:rPr>
              <a:t>Overarching Overview of the Goal:</a:t>
            </a:r>
            <a:r>
              <a:rPr lang="en-US" sz="1700">
                <a:effectLst/>
                <a:latin typeface="Times New Roman" panose="02020603050405020304" pitchFamily="18" charset="0"/>
                <a:ea typeface="Times New Roman" panose="02020603050405020304" pitchFamily="18" charset="0"/>
              </a:rPr>
              <a:t> </a:t>
            </a:r>
          </a:p>
          <a:p>
            <a:pPr marL="0" marR="0" indent="0">
              <a:lnSpc>
                <a:spcPct val="90000"/>
              </a:lnSpc>
              <a:spcBef>
                <a:spcPts val="0"/>
              </a:spcBef>
              <a:spcAft>
                <a:spcPts val="20"/>
              </a:spcAft>
              <a:buNone/>
            </a:pPr>
            <a:r>
              <a:rPr lang="en-US" sz="1700" b="1">
                <a:effectLst/>
                <a:latin typeface="Times New Roman" panose="02020603050405020304" pitchFamily="18" charset="0"/>
                <a:ea typeface="Times New Roman" panose="02020603050405020304" pitchFamily="18" charset="0"/>
              </a:rPr>
              <a:t>Goal #4: Social and Emotional Supports  </a:t>
            </a:r>
            <a:r>
              <a:rPr lang="en-US" sz="1700">
                <a:effectLst/>
                <a:latin typeface="Times New Roman" panose="02020603050405020304" pitchFamily="18" charset="0"/>
                <a:ea typeface="Times New Roman" panose="02020603050405020304" pitchFamily="18" charset="0"/>
              </a:rPr>
              <a:t>The Orange Public Schools will continue to ensure that all students will receive social and emotional support to become adaptable, confident citizens who embody self-awareness and strong interpersonal skills, and who are capable of responsible decision-making and managing their emotions and behaviors.  </a:t>
            </a:r>
          </a:p>
          <a:p>
            <a:pPr marL="0" marR="0" indent="0">
              <a:lnSpc>
                <a:spcPct val="90000"/>
              </a:lnSpc>
              <a:spcBef>
                <a:spcPts val="0"/>
              </a:spcBef>
              <a:spcAft>
                <a:spcPts val="320"/>
              </a:spcAft>
              <a:buNone/>
            </a:pPr>
            <a:endParaRPr lang="en-US" sz="1700">
              <a:effectLst/>
              <a:latin typeface="Times New Roman" panose="02020603050405020304" pitchFamily="18" charset="0"/>
              <a:ea typeface="Times New Roman" panose="02020603050405020304" pitchFamily="18" charset="0"/>
            </a:endParaRPr>
          </a:p>
          <a:p>
            <a:pPr marL="219075" marR="0" indent="0">
              <a:lnSpc>
                <a:spcPct val="90000"/>
              </a:lnSpc>
              <a:spcBef>
                <a:spcPts val="0"/>
              </a:spcBef>
              <a:spcAft>
                <a:spcPts val="20"/>
              </a:spcAft>
              <a:buNone/>
            </a:pPr>
            <a:r>
              <a:rPr lang="en-US" sz="1700" b="1">
                <a:effectLst/>
                <a:latin typeface="Times New Roman" panose="02020603050405020304" pitchFamily="18" charset="0"/>
                <a:ea typeface="Times New Roman" panose="02020603050405020304" pitchFamily="18" charset="0"/>
              </a:rPr>
              <a:t>1)</a:t>
            </a:r>
            <a:r>
              <a:rPr lang="en-US" sz="1700" b="1">
                <a:effectLst/>
                <a:latin typeface="Arial" panose="020B0604020202020204" pitchFamily="34" charset="0"/>
                <a:ea typeface="Arial" panose="020B0604020202020204" pitchFamily="34" charset="0"/>
              </a:rPr>
              <a:t> </a:t>
            </a:r>
            <a:r>
              <a:rPr lang="en-US" sz="1700" b="1">
                <a:effectLst/>
                <a:latin typeface="Times New Roman" panose="02020603050405020304" pitchFamily="18" charset="0"/>
                <a:ea typeface="Times New Roman" panose="02020603050405020304" pitchFamily="18" charset="0"/>
              </a:rPr>
              <a:t>Provide research-based curriculum to strengthen students’ social/emotional relationships </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700" u="none" strike="noStrike">
                <a:effectLst/>
                <a:uFill>
                  <a:solidFill>
                    <a:srgbClr val="000000"/>
                  </a:solidFill>
                </a:uFill>
                <a:latin typeface="Times New Roman" panose="02020603050405020304" pitchFamily="18" charset="0"/>
                <a:ea typeface="Times New Roman" panose="02020603050405020304" pitchFamily="18" charset="0"/>
              </a:rPr>
              <a:t>Continue to utilize Restorative Practices as a means of providing effective supports to students in the effort of problem solving.  This includes at both the elementary and secondary levels.</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700" u="none" strike="noStrike">
                <a:effectLst/>
                <a:uFill>
                  <a:solidFill>
                    <a:srgbClr val="000000"/>
                  </a:solidFill>
                </a:uFill>
                <a:latin typeface="Times New Roman" panose="02020603050405020304" pitchFamily="18" charset="0"/>
                <a:ea typeface="Times New Roman" panose="02020603050405020304" pitchFamily="18" charset="0"/>
              </a:rPr>
              <a:t>Continue the monitoring of mental health to provide students another avenue to combat social-emotional concerns and thus remediate areas of deficiency related to mental health.   </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sz="1700" u="none" strike="noStrike">
                <a:effectLst/>
                <a:uFill>
                  <a:solidFill>
                    <a:srgbClr val="000000"/>
                  </a:solidFill>
                </a:uFill>
                <a:latin typeface="Times New Roman" panose="02020603050405020304" pitchFamily="18" charset="0"/>
                <a:ea typeface="Times New Roman" panose="02020603050405020304" pitchFamily="18" charset="0"/>
              </a:rPr>
              <a:t>Ensure that staff and students continue to have resources readily available by the district to ensure their social-emotional needs are met with fidelity. </a:t>
            </a:r>
          </a:p>
          <a:p>
            <a:pPr marL="171450" marR="0" indent="0">
              <a:lnSpc>
                <a:spcPct val="90000"/>
              </a:lnSpc>
              <a:spcBef>
                <a:spcPts val="0"/>
              </a:spcBef>
              <a:buNone/>
            </a:pPr>
            <a:endParaRPr lang="en-US" sz="17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5725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55BB00-C37B-4A08-A358-A70CAA29AAA4}"/>
              </a:ext>
            </a:extLst>
          </p:cNvPr>
          <p:cNvSpPr>
            <a:spLocks noGrp="1"/>
          </p:cNvSpPr>
          <p:nvPr>
            <p:ph type="title"/>
          </p:nvPr>
        </p:nvSpPr>
        <p:spPr>
          <a:xfrm>
            <a:off x="952108" y="954756"/>
            <a:ext cx="2730414" cy="4946003"/>
          </a:xfrm>
        </p:spPr>
        <p:txBody>
          <a:bodyPr>
            <a:normAutofit/>
          </a:bodyPr>
          <a:lstStyle/>
          <a:p>
            <a:r>
              <a:rPr lang="en-US" b="1">
                <a:solidFill>
                  <a:srgbClr val="FFFFFF"/>
                </a:solidFill>
                <a:effectLst/>
                <a:latin typeface="Times New Roman" panose="02020603050405020304" pitchFamily="18" charset="0"/>
                <a:ea typeface="Times New Roman" panose="02020603050405020304" pitchFamily="18" charset="0"/>
              </a:rPr>
              <a:t>District Goal #4:  Social and Emotional Supports </a:t>
            </a:r>
            <a:endParaRPr lang="en-US">
              <a:solidFill>
                <a:srgbClr val="FFFFFF"/>
              </a:solidFill>
            </a:endParaRP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B405DB-3D94-41AC-BA76-601CCD539940}"/>
              </a:ext>
            </a:extLst>
          </p:cNvPr>
          <p:cNvSpPr>
            <a:spLocks noGrp="1"/>
          </p:cNvSpPr>
          <p:nvPr>
            <p:ph idx="1"/>
          </p:nvPr>
        </p:nvSpPr>
        <p:spPr>
          <a:xfrm>
            <a:off x="5140934" y="469900"/>
            <a:ext cx="5953630" cy="5405968"/>
          </a:xfrm>
        </p:spPr>
        <p:txBody>
          <a:bodyPr anchor="ctr">
            <a:normAutofit/>
          </a:bodyPr>
          <a:lstStyle/>
          <a:p>
            <a:pPr marL="219075" marR="0" indent="0">
              <a:lnSpc>
                <a:spcPct val="90000"/>
              </a:lnSpc>
              <a:spcBef>
                <a:spcPts val="0"/>
              </a:spcBef>
              <a:spcAft>
                <a:spcPts val="20"/>
              </a:spcAft>
              <a:buNone/>
            </a:pPr>
            <a:r>
              <a:rPr lang="en-US" b="1" u="sng">
                <a:effectLst/>
                <a:latin typeface="Times New Roman" panose="02020603050405020304" pitchFamily="18" charset="0"/>
                <a:ea typeface="Times New Roman" panose="02020603050405020304" pitchFamily="18" charset="0"/>
              </a:rPr>
              <a:t>Overarching Overview of the Goal:</a:t>
            </a:r>
            <a:r>
              <a:rPr lang="en-US">
                <a:effectLst/>
                <a:latin typeface="Times New Roman" panose="02020603050405020304" pitchFamily="18" charset="0"/>
                <a:ea typeface="Times New Roman" panose="02020603050405020304" pitchFamily="18" charset="0"/>
              </a:rPr>
              <a:t> </a:t>
            </a:r>
          </a:p>
          <a:p>
            <a:pPr marL="219075" marR="0" indent="0">
              <a:lnSpc>
                <a:spcPct val="90000"/>
              </a:lnSpc>
              <a:spcBef>
                <a:spcPts val="0"/>
              </a:spcBef>
              <a:spcAft>
                <a:spcPts val="20"/>
              </a:spcAft>
              <a:buNone/>
            </a:pPr>
            <a:r>
              <a:rPr lang="en-US" b="1">
                <a:latin typeface="Times New Roman" panose="02020603050405020304" pitchFamily="18" charset="0"/>
                <a:ea typeface="Times New Roman" panose="02020603050405020304" pitchFamily="18" charset="0"/>
              </a:rPr>
              <a:t>2) </a:t>
            </a:r>
            <a:r>
              <a:rPr lang="en-US" b="1">
                <a:effectLst/>
                <a:latin typeface="Times New Roman" panose="02020603050405020304" pitchFamily="18" charset="0"/>
                <a:ea typeface="Times New Roman" panose="02020603050405020304" pitchFamily="18" charset="0"/>
              </a:rPr>
              <a:t>Enhance community-based partnerships in order to assist students and families </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u="none" strike="noStrike">
                <a:effectLst/>
                <a:uFill>
                  <a:solidFill>
                    <a:srgbClr val="000000"/>
                  </a:solidFill>
                </a:uFill>
                <a:latin typeface="Times New Roman" panose="02020603050405020304" pitchFamily="18" charset="0"/>
                <a:ea typeface="Times New Roman" panose="02020603050405020304" pitchFamily="18" charset="0"/>
              </a:rPr>
              <a:t>Continue to utilize the District’s community engagement officer as well as community school liaisons to assist school-based staff with establishing partnerships to support families and students and thus have a vehicle to support families Pre-K through Twelve.  </a:t>
            </a:r>
          </a:p>
          <a:p>
            <a:pPr marL="342900" marR="0" lvl="0" indent="-342900" fontAlgn="base">
              <a:lnSpc>
                <a:spcPct val="90000"/>
              </a:lnSpc>
              <a:spcBef>
                <a:spcPts val="0"/>
              </a:spcBef>
              <a:spcAft>
                <a:spcPts val="40"/>
              </a:spcAft>
              <a:buClr>
                <a:srgbClr val="000000"/>
              </a:buClr>
              <a:buSzPts val="1200"/>
              <a:buFont typeface="Courier New" panose="02070309020205020404" pitchFamily="49" charset="0"/>
              <a:buChar char="o"/>
            </a:pPr>
            <a:r>
              <a:rPr lang="en-US" u="none" strike="noStrike">
                <a:effectLst/>
                <a:uFill>
                  <a:solidFill>
                    <a:srgbClr val="000000"/>
                  </a:solidFill>
                </a:uFill>
                <a:latin typeface="Times New Roman" panose="02020603050405020304" pitchFamily="18" charset="0"/>
                <a:ea typeface="Times New Roman" panose="02020603050405020304" pitchFamily="18" charset="0"/>
              </a:rPr>
              <a:t>Provide self-care supports for students and families based on surveys (conducted twice per year) as well as discussion with support staff members including the Superintendent’s Trauma Informed Team.</a:t>
            </a:r>
          </a:p>
          <a:p>
            <a:pPr marL="171450" marR="0" indent="0">
              <a:lnSpc>
                <a:spcPct val="90000"/>
              </a:lnSpc>
              <a:spcBef>
                <a:spcPts val="0"/>
              </a:spcBef>
              <a:buNone/>
            </a:pPr>
            <a:endParaRPr lang="en-US">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46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812133" y="0"/>
            <a:ext cx="10485600" cy="6858000"/>
          </a:xfrm>
          <a:prstGeom prst="ellipse">
            <a:avLst/>
          </a:prstGeom>
          <a:solidFill>
            <a:srgbClr val="F6B26B"/>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55" name="Google Shape;55;p13"/>
          <p:cNvSpPr/>
          <p:nvPr/>
        </p:nvSpPr>
        <p:spPr>
          <a:xfrm>
            <a:off x="3974300" y="1435233"/>
            <a:ext cx="4260400" cy="39168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56" name="Google Shape;56;p13"/>
          <p:cNvSpPr/>
          <p:nvPr/>
        </p:nvSpPr>
        <p:spPr>
          <a:xfrm>
            <a:off x="3974300" y="1435233"/>
            <a:ext cx="4260400" cy="3916800"/>
          </a:xfrm>
          <a:prstGeom prst="ellipse">
            <a:avLst/>
          </a:prstGeom>
          <a:solidFill>
            <a:srgbClr val="F9CB9C"/>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57" name="Google Shape;57;p13"/>
          <p:cNvSpPr/>
          <p:nvPr/>
        </p:nvSpPr>
        <p:spPr>
          <a:xfrm>
            <a:off x="5126333" y="2471667"/>
            <a:ext cx="2006400" cy="1857600"/>
          </a:xfrm>
          <a:prstGeom prst="ellipse">
            <a:avLst/>
          </a:prstGeom>
          <a:solidFill>
            <a:srgbClr val="B6D7A8"/>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58" name="Google Shape;58;p13"/>
          <p:cNvSpPr txBox="1"/>
          <p:nvPr/>
        </p:nvSpPr>
        <p:spPr>
          <a:xfrm>
            <a:off x="5071333" y="2944067"/>
            <a:ext cx="2116400" cy="962000"/>
          </a:xfrm>
          <a:prstGeom prst="rect">
            <a:avLst/>
          </a:prstGeom>
          <a:noFill/>
          <a:ln>
            <a:noFill/>
          </a:ln>
        </p:spPr>
        <p:txBody>
          <a:bodyPr spcFirstLastPara="1" wrap="square" lIns="121900" tIns="121900" rIns="121900" bIns="121900" anchor="ctr" anchorCtr="0">
            <a:noAutofit/>
          </a:bodyPr>
          <a:lstStyle/>
          <a:p>
            <a:pPr algn="ctr"/>
            <a:r>
              <a:rPr lang="en" sz="3200" b="1">
                <a:latin typeface="Impact"/>
                <a:ea typeface="Impact"/>
                <a:cs typeface="Impact"/>
                <a:sym typeface="Impact"/>
              </a:rPr>
              <a:t>STUDENTS</a:t>
            </a:r>
            <a:endParaRPr sz="3200" b="1" dirty="0">
              <a:latin typeface="Impact"/>
              <a:ea typeface="Impact"/>
              <a:cs typeface="Impact"/>
              <a:sym typeface="Impact"/>
            </a:endParaRPr>
          </a:p>
        </p:txBody>
      </p:sp>
      <p:sp>
        <p:nvSpPr>
          <p:cNvPr id="59" name="Google Shape;59;p13"/>
          <p:cNvSpPr txBox="1"/>
          <p:nvPr/>
        </p:nvSpPr>
        <p:spPr>
          <a:xfrm>
            <a:off x="5402600" y="4665267"/>
            <a:ext cx="1581398" cy="412400"/>
          </a:xfrm>
          <a:prstGeom prst="rect">
            <a:avLst/>
          </a:prstGeom>
          <a:noFill/>
          <a:ln>
            <a:noFill/>
          </a:ln>
        </p:spPr>
        <p:txBody>
          <a:bodyPr spcFirstLastPara="1" wrap="square" lIns="121900" tIns="121900" rIns="121900" bIns="121900" anchor="t" anchorCtr="0">
            <a:noAutofit/>
          </a:bodyPr>
          <a:lstStyle/>
          <a:p>
            <a:pPr algn="ctr"/>
            <a:r>
              <a:rPr lang="en" sz="1333" dirty="0"/>
              <a:t>CURRICULUM</a:t>
            </a:r>
            <a:endParaRPr sz="1333" dirty="0"/>
          </a:p>
        </p:txBody>
      </p:sp>
      <p:sp>
        <p:nvSpPr>
          <p:cNvPr id="60" name="Google Shape;60;p13"/>
          <p:cNvSpPr txBox="1"/>
          <p:nvPr/>
        </p:nvSpPr>
        <p:spPr>
          <a:xfrm>
            <a:off x="4302366" y="4079467"/>
            <a:ext cx="1706499" cy="772600"/>
          </a:xfrm>
          <a:prstGeom prst="rect">
            <a:avLst/>
          </a:prstGeom>
          <a:noFill/>
          <a:ln>
            <a:noFill/>
          </a:ln>
        </p:spPr>
        <p:txBody>
          <a:bodyPr spcFirstLastPara="1" wrap="square" lIns="121900" tIns="121900" rIns="121900" bIns="121900" anchor="t" anchorCtr="0">
            <a:noAutofit/>
          </a:bodyPr>
          <a:lstStyle/>
          <a:p>
            <a:pPr algn="ctr"/>
            <a:r>
              <a:rPr lang="en" sz="1333" dirty="0"/>
              <a:t>COMMUNITY</a:t>
            </a:r>
            <a:endParaRPr sz="1333" dirty="0"/>
          </a:p>
          <a:p>
            <a:pPr algn="ctr"/>
            <a:r>
              <a:rPr lang="en" sz="1333" dirty="0"/>
              <a:t>ENGAGEMENT</a:t>
            </a:r>
            <a:endParaRPr sz="1333" dirty="0"/>
          </a:p>
        </p:txBody>
      </p:sp>
      <p:sp>
        <p:nvSpPr>
          <p:cNvPr id="61" name="Google Shape;61;p13"/>
          <p:cNvSpPr txBox="1"/>
          <p:nvPr/>
        </p:nvSpPr>
        <p:spPr>
          <a:xfrm>
            <a:off x="4250567" y="2136151"/>
            <a:ext cx="1758298" cy="412400"/>
          </a:xfrm>
          <a:prstGeom prst="rect">
            <a:avLst/>
          </a:prstGeom>
          <a:noFill/>
          <a:ln>
            <a:noFill/>
          </a:ln>
        </p:spPr>
        <p:txBody>
          <a:bodyPr spcFirstLastPara="1" wrap="square" lIns="121900" tIns="121900" rIns="121900" bIns="121900" anchor="t" anchorCtr="0">
            <a:noAutofit/>
          </a:bodyPr>
          <a:lstStyle/>
          <a:p>
            <a:pPr algn="ctr"/>
            <a:r>
              <a:rPr lang="en" sz="1333" dirty="0"/>
              <a:t>RELATIONSHIPS</a:t>
            </a:r>
            <a:endParaRPr sz="1333" dirty="0"/>
          </a:p>
        </p:txBody>
      </p:sp>
      <p:sp>
        <p:nvSpPr>
          <p:cNvPr id="62" name="Google Shape;62;p13"/>
          <p:cNvSpPr txBox="1"/>
          <p:nvPr/>
        </p:nvSpPr>
        <p:spPr>
          <a:xfrm>
            <a:off x="6723400" y="3547667"/>
            <a:ext cx="1385200" cy="412400"/>
          </a:xfrm>
          <a:prstGeom prst="rect">
            <a:avLst/>
          </a:prstGeom>
          <a:noFill/>
          <a:ln>
            <a:noFill/>
          </a:ln>
        </p:spPr>
        <p:txBody>
          <a:bodyPr spcFirstLastPara="1" wrap="square" lIns="121900" tIns="121900" rIns="121900" bIns="121900" anchor="t" anchorCtr="0">
            <a:noAutofit/>
          </a:bodyPr>
          <a:lstStyle/>
          <a:p>
            <a:pPr algn="ctr"/>
            <a:r>
              <a:rPr lang="en" sz="1333"/>
              <a:t>AFTER SCHOOL PROGRAMS</a:t>
            </a:r>
            <a:endParaRPr sz="1333" dirty="0"/>
          </a:p>
        </p:txBody>
      </p:sp>
      <p:sp>
        <p:nvSpPr>
          <p:cNvPr id="63" name="Google Shape;63;p13"/>
          <p:cNvSpPr txBox="1"/>
          <p:nvPr/>
        </p:nvSpPr>
        <p:spPr>
          <a:xfrm>
            <a:off x="3963467" y="2785167"/>
            <a:ext cx="1385200" cy="669200"/>
          </a:xfrm>
          <a:prstGeom prst="rect">
            <a:avLst/>
          </a:prstGeom>
          <a:noFill/>
          <a:ln>
            <a:noFill/>
          </a:ln>
        </p:spPr>
        <p:txBody>
          <a:bodyPr spcFirstLastPara="1" wrap="square" lIns="121900" tIns="121900" rIns="121900" bIns="121900" anchor="t" anchorCtr="0">
            <a:noAutofit/>
          </a:bodyPr>
          <a:lstStyle/>
          <a:p>
            <a:pPr algn="ctr"/>
            <a:r>
              <a:rPr lang="en" sz="1333"/>
              <a:t>CULTURE &amp; CLIMATE</a:t>
            </a:r>
            <a:endParaRPr sz="1333" dirty="0"/>
          </a:p>
        </p:txBody>
      </p:sp>
      <p:sp>
        <p:nvSpPr>
          <p:cNvPr id="64" name="Google Shape;64;p13"/>
          <p:cNvSpPr txBox="1"/>
          <p:nvPr/>
        </p:nvSpPr>
        <p:spPr>
          <a:xfrm>
            <a:off x="6592000" y="495267"/>
            <a:ext cx="4060000" cy="509200"/>
          </a:xfrm>
          <a:prstGeom prst="rect">
            <a:avLst/>
          </a:prstGeom>
          <a:noFill/>
          <a:ln>
            <a:noFill/>
          </a:ln>
        </p:spPr>
        <p:txBody>
          <a:bodyPr spcFirstLastPara="1" wrap="square" lIns="121900" tIns="121900" rIns="121900" bIns="121900" anchor="t" anchorCtr="0">
            <a:noAutofit/>
          </a:bodyPr>
          <a:lstStyle/>
          <a:p>
            <a:pPr algn="ctr"/>
            <a:r>
              <a:rPr lang="en" sz="1333"/>
              <a:t>BUSINESS &amp; </a:t>
            </a:r>
            <a:endParaRPr sz="1333" dirty="0"/>
          </a:p>
          <a:p>
            <a:pPr algn="ctr"/>
            <a:r>
              <a:rPr lang="en" sz="1333"/>
              <a:t>INDUSTRY</a:t>
            </a:r>
            <a:endParaRPr sz="1333" dirty="0"/>
          </a:p>
        </p:txBody>
      </p:sp>
      <p:sp>
        <p:nvSpPr>
          <p:cNvPr id="65" name="Google Shape;65;p13"/>
          <p:cNvSpPr txBox="1"/>
          <p:nvPr/>
        </p:nvSpPr>
        <p:spPr>
          <a:xfrm>
            <a:off x="5159200" y="5992067"/>
            <a:ext cx="1841600" cy="792000"/>
          </a:xfrm>
          <a:prstGeom prst="rect">
            <a:avLst/>
          </a:prstGeom>
          <a:noFill/>
          <a:ln>
            <a:noFill/>
          </a:ln>
        </p:spPr>
        <p:txBody>
          <a:bodyPr spcFirstLastPara="1" wrap="square" lIns="121900" tIns="121900" rIns="121900" bIns="121900" anchor="t" anchorCtr="0">
            <a:noAutofit/>
          </a:bodyPr>
          <a:lstStyle/>
          <a:p>
            <a:pPr algn="ctr"/>
            <a:r>
              <a:rPr lang="en" sz="1333"/>
              <a:t>COMMUNITY</a:t>
            </a:r>
            <a:endParaRPr sz="1333" dirty="0"/>
          </a:p>
          <a:p>
            <a:pPr algn="ctr"/>
            <a:r>
              <a:rPr lang="en" sz="1333"/>
              <a:t>BASED</a:t>
            </a:r>
            <a:endParaRPr sz="1333" dirty="0"/>
          </a:p>
          <a:p>
            <a:pPr algn="ctr"/>
            <a:r>
              <a:rPr lang="en" sz="1333"/>
              <a:t>ORGANIZATIONS</a:t>
            </a:r>
            <a:endParaRPr sz="1333" dirty="0"/>
          </a:p>
        </p:txBody>
      </p:sp>
      <p:sp>
        <p:nvSpPr>
          <p:cNvPr id="66" name="Google Shape;66;p13"/>
          <p:cNvSpPr txBox="1"/>
          <p:nvPr/>
        </p:nvSpPr>
        <p:spPr>
          <a:xfrm>
            <a:off x="641166" y="2612757"/>
            <a:ext cx="1841600" cy="792000"/>
          </a:xfrm>
          <a:prstGeom prst="rect">
            <a:avLst/>
          </a:prstGeom>
          <a:noFill/>
          <a:ln>
            <a:noFill/>
          </a:ln>
        </p:spPr>
        <p:txBody>
          <a:bodyPr spcFirstLastPara="1" wrap="square" lIns="121900" tIns="121900" rIns="121900" bIns="121900" anchor="t" anchorCtr="0">
            <a:noAutofit/>
          </a:bodyPr>
          <a:lstStyle/>
          <a:p>
            <a:pPr algn="ctr"/>
            <a:r>
              <a:rPr lang="en" sz="1333" dirty="0"/>
              <a:t>LOCAL COMMUNITY</a:t>
            </a:r>
            <a:endParaRPr sz="1333" dirty="0"/>
          </a:p>
        </p:txBody>
      </p:sp>
      <p:sp>
        <p:nvSpPr>
          <p:cNvPr id="67" name="Google Shape;67;p13"/>
          <p:cNvSpPr txBox="1"/>
          <p:nvPr/>
        </p:nvSpPr>
        <p:spPr>
          <a:xfrm>
            <a:off x="9511133" y="2470152"/>
            <a:ext cx="1841600" cy="792000"/>
          </a:xfrm>
          <a:prstGeom prst="rect">
            <a:avLst/>
          </a:prstGeom>
          <a:noFill/>
          <a:ln>
            <a:noFill/>
          </a:ln>
        </p:spPr>
        <p:txBody>
          <a:bodyPr spcFirstLastPara="1" wrap="square" lIns="121900" tIns="121900" rIns="121900" bIns="121900" anchor="t" anchorCtr="0">
            <a:noAutofit/>
          </a:bodyPr>
          <a:lstStyle/>
          <a:p>
            <a:pPr algn="ctr"/>
            <a:r>
              <a:rPr lang="en" sz="1333"/>
              <a:t>HIGHER EDUCATION</a:t>
            </a:r>
            <a:endParaRPr sz="1333" dirty="0"/>
          </a:p>
        </p:txBody>
      </p:sp>
      <p:sp>
        <p:nvSpPr>
          <p:cNvPr id="68" name="Google Shape;68;p13"/>
          <p:cNvSpPr txBox="1"/>
          <p:nvPr/>
        </p:nvSpPr>
        <p:spPr>
          <a:xfrm>
            <a:off x="7595333" y="5647633"/>
            <a:ext cx="1841600" cy="792000"/>
          </a:xfrm>
          <a:prstGeom prst="rect">
            <a:avLst/>
          </a:prstGeom>
          <a:noFill/>
          <a:ln>
            <a:noFill/>
          </a:ln>
        </p:spPr>
        <p:txBody>
          <a:bodyPr spcFirstLastPara="1" wrap="square" lIns="121900" tIns="121900" rIns="121900" bIns="121900" anchor="t" anchorCtr="0">
            <a:noAutofit/>
          </a:bodyPr>
          <a:lstStyle/>
          <a:p>
            <a:pPr algn="ctr"/>
            <a:r>
              <a:rPr lang="en" sz="1333"/>
              <a:t>LOCAL POLITICS</a:t>
            </a:r>
            <a:endParaRPr sz="1333" dirty="0"/>
          </a:p>
        </p:txBody>
      </p:sp>
      <p:sp>
        <p:nvSpPr>
          <p:cNvPr id="69" name="Google Shape;69;p13"/>
          <p:cNvSpPr txBox="1"/>
          <p:nvPr/>
        </p:nvSpPr>
        <p:spPr>
          <a:xfrm>
            <a:off x="2408967" y="684867"/>
            <a:ext cx="1841600" cy="792000"/>
          </a:xfrm>
          <a:prstGeom prst="rect">
            <a:avLst/>
          </a:prstGeom>
          <a:noFill/>
          <a:ln>
            <a:noFill/>
          </a:ln>
        </p:spPr>
        <p:txBody>
          <a:bodyPr spcFirstLastPara="1" wrap="square" lIns="121900" tIns="121900" rIns="121900" bIns="121900" anchor="t" anchorCtr="0">
            <a:noAutofit/>
          </a:bodyPr>
          <a:lstStyle/>
          <a:p>
            <a:pPr algn="ctr"/>
            <a:r>
              <a:rPr lang="en" sz="1333"/>
              <a:t>SOCIAL SERVICES</a:t>
            </a:r>
            <a:endParaRPr sz="1333" dirty="0"/>
          </a:p>
        </p:txBody>
      </p:sp>
      <p:sp>
        <p:nvSpPr>
          <p:cNvPr id="70" name="Google Shape;70;p13"/>
          <p:cNvSpPr txBox="1"/>
          <p:nvPr/>
        </p:nvSpPr>
        <p:spPr>
          <a:xfrm>
            <a:off x="8410900" y="1082667"/>
            <a:ext cx="1841600" cy="792000"/>
          </a:xfrm>
          <a:prstGeom prst="rect">
            <a:avLst/>
          </a:prstGeom>
          <a:noFill/>
          <a:ln>
            <a:noFill/>
          </a:ln>
        </p:spPr>
        <p:txBody>
          <a:bodyPr spcFirstLastPara="1" wrap="square" lIns="121900" tIns="121900" rIns="121900" bIns="121900" anchor="t" anchorCtr="0">
            <a:noAutofit/>
          </a:bodyPr>
          <a:lstStyle/>
          <a:p>
            <a:pPr algn="ctr"/>
            <a:r>
              <a:rPr lang="en" sz="1333"/>
              <a:t>FAMILIES</a:t>
            </a:r>
            <a:endParaRPr sz="1333" dirty="0"/>
          </a:p>
        </p:txBody>
      </p:sp>
      <p:sp>
        <p:nvSpPr>
          <p:cNvPr id="71" name="Google Shape;71;p13"/>
          <p:cNvSpPr txBox="1"/>
          <p:nvPr/>
        </p:nvSpPr>
        <p:spPr>
          <a:xfrm>
            <a:off x="1607567" y="4914900"/>
            <a:ext cx="1841600" cy="792000"/>
          </a:xfrm>
          <a:prstGeom prst="rect">
            <a:avLst/>
          </a:prstGeom>
          <a:noFill/>
          <a:ln>
            <a:noFill/>
          </a:ln>
        </p:spPr>
        <p:txBody>
          <a:bodyPr spcFirstLastPara="1" wrap="square" lIns="121900" tIns="121900" rIns="121900" bIns="121900" anchor="t" anchorCtr="0">
            <a:noAutofit/>
          </a:bodyPr>
          <a:lstStyle/>
          <a:p>
            <a:pPr algn="ctr"/>
            <a:r>
              <a:rPr lang="en" sz="1333"/>
              <a:t>MUNICIPAL SERVICES</a:t>
            </a:r>
            <a:endParaRPr sz="1333" dirty="0"/>
          </a:p>
        </p:txBody>
      </p:sp>
      <p:sp>
        <p:nvSpPr>
          <p:cNvPr id="72" name="Google Shape;72;p13"/>
          <p:cNvSpPr txBox="1"/>
          <p:nvPr/>
        </p:nvSpPr>
        <p:spPr>
          <a:xfrm>
            <a:off x="6335733" y="1948867"/>
            <a:ext cx="1841600" cy="792000"/>
          </a:xfrm>
          <a:prstGeom prst="rect">
            <a:avLst/>
          </a:prstGeom>
          <a:noFill/>
          <a:ln>
            <a:noFill/>
          </a:ln>
        </p:spPr>
        <p:txBody>
          <a:bodyPr spcFirstLastPara="1" wrap="square" lIns="121900" tIns="121900" rIns="121900" bIns="121900" anchor="t" anchorCtr="0">
            <a:noAutofit/>
          </a:bodyPr>
          <a:lstStyle/>
          <a:p>
            <a:pPr algn="ctr"/>
            <a:r>
              <a:rPr lang="en" sz="1333"/>
              <a:t>FAMILIES</a:t>
            </a:r>
            <a:endParaRPr sz="1333" dirty="0"/>
          </a:p>
        </p:txBody>
      </p:sp>
      <p:sp>
        <p:nvSpPr>
          <p:cNvPr id="73" name="Google Shape;73;p13"/>
          <p:cNvSpPr txBox="1"/>
          <p:nvPr/>
        </p:nvSpPr>
        <p:spPr>
          <a:xfrm>
            <a:off x="7937600" y="2954467"/>
            <a:ext cx="1841600" cy="792000"/>
          </a:xfrm>
          <a:prstGeom prst="rect">
            <a:avLst/>
          </a:prstGeom>
          <a:noFill/>
          <a:ln>
            <a:noFill/>
          </a:ln>
        </p:spPr>
        <p:txBody>
          <a:bodyPr spcFirstLastPara="1" wrap="square" lIns="121900" tIns="121900" rIns="121900" bIns="121900" anchor="t" anchorCtr="0">
            <a:noAutofit/>
          </a:bodyPr>
          <a:lstStyle/>
          <a:p>
            <a:pPr algn="ctr"/>
            <a:r>
              <a:rPr lang="en" sz="1333"/>
              <a:t>DISTRICT</a:t>
            </a:r>
            <a:endParaRPr sz="1333" dirty="0"/>
          </a:p>
          <a:p>
            <a:pPr algn="ctr"/>
            <a:r>
              <a:rPr lang="en" sz="1333"/>
              <a:t>POLICIES</a:t>
            </a:r>
            <a:endParaRPr sz="1333" dirty="0"/>
          </a:p>
        </p:txBody>
      </p:sp>
      <p:sp>
        <p:nvSpPr>
          <p:cNvPr id="74" name="Google Shape;74;p13"/>
          <p:cNvSpPr txBox="1"/>
          <p:nvPr/>
        </p:nvSpPr>
        <p:spPr>
          <a:xfrm>
            <a:off x="2178844" y="3133033"/>
            <a:ext cx="1902956" cy="792000"/>
          </a:xfrm>
          <a:prstGeom prst="rect">
            <a:avLst/>
          </a:prstGeom>
          <a:noFill/>
          <a:ln>
            <a:noFill/>
          </a:ln>
        </p:spPr>
        <p:txBody>
          <a:bodyPr spcFirstLastPara="1" wrap="square" lIns="121900" tIns="121900" rIns="121900" bIns="121900" anchor="t" anchorCtr="0">
            <a:noAutofit/>
          </a:bodyPr>
          <a:lstStyle/>
          <a:p>
            <a:pPr algn="ctr"/>
            <a:r>
              <a:rPr lang="en" sz="1333" dirty="0"/>
              <a:t>TRANSPORTATION</a:t>
            </a:r>
            <a:endParaRPr sz="1333" dirty="0"/>
          </a:p>
        </p:txBody>
      </p:sp>
      <p:sp>
        <p:nvSpPr>
          <p:cNvPr id="75" name="Google Shape;75;p13"/>
          <p:cNvSpPr txBox="1"/>
          <p:nvPr/>
        </p:nvSpPr>
        <p:spPr>
          <a:xfrm>
            <a:off x="7937600" y="3960051"/>
            <a:ext cx="1841600" cy="792000"/>
          </a:xfrm>
          <a:prstGeom prst="rect">
            <a:avLst/>
          </a:prstGeom>
          <a:noFill/>
          <a:ln>
            <a:noFill/>
          </a:ln>
        </p:spPr>
        <p:txBody>
          <a:bodyPr spcFirstLastPara="1" wrap="square" lIns="121900" tIns="121900" rIns="121900" bIns="121900" anchor="t" anchorCtr="0">
            <a:noAutofit/>
          </a:bodyPr>
          <a:lstStyle/>
          <a:p>
            <a:pPr algn="ctr"/>
            <a:r>
              <a:rPr lang="en" sz="1333"/>
              <a:t>SCHOOL BOARD</a:t>
            </a:r>
            <a:endParaRPr sz="1333" dirty="0"/>
          </a:p>
        </p:txBody>
      </p:sp>
      <p:sp>
        <p:nvSpPr>
          <p:cNvPr id="76" name="Google Shape;76;p13"/>
          <p:cNvSpPr txBox="1"/>
          <p:nvPr/>
        </p:nvSpPr>
        <p:spPr>
          <a:xfrm>
            <a:off x="6658400" y="2697651"/>
            <a:ext cx="1841600" cy="792000"/>
          </a:xfrm>
          <a:prstGeom prst="rect">
            <a:avLst/>
          </a:prstGeom>
          <a:noFill/>
          <a:ln>
            <a:noFill/>
          </a:ln>
        </p:spPr>
        <p:txBody>
          <a:bodyPr spcFirstLastPara="1" wrap="square" lIns="121900" tIns="121900" rIns="121900" bIns="121900" anchor="t" anchorCtr="0">
            <a:noAutofit/>
          </a:bodyPr>
          <a:lstStyle/>
          <a:p>
            <a:pPr algn="ctr"/>
            <a:r>
              <a:rPr lang="en" sz="1333"/>
              <a:t>PRINCIPALS</a:t>
            </a:r>
            <a:endParaRPr sz="1333" dirty="0"/>
          </a:p>
          <a:p>
            <a:pPr algn="ctr"/>
            <a:r>
              <a:rPr lang="en" sz="1333"/>
              <a:t>TEACHERS</a:t>
            </a:r>
            <a:endParaRPr sz="1333" dirty="0"/>
          </a:p>
          <a:p>
            <a:pPr algn="ctr"/>
            <a:r>
              <a:rPr lang="en" sz="1333"/>
              <a:t>STAFF</a:t>
            </a:r>
            <a:endParaRPr sz="1333" dirty="0"/>
          </a:p>
        </p:txBody>
      </p:sp>
      <p:sp>
        <p:nvSpPr>
          <p:cNvPr id="77" name="Google Shape;77;p13"/>
          <p:cNvSpPr txBox="1"/>
          <p:nvPr/>
        </p:nvSpPr>
        <p:spPr>
          <a:xfrm>
            <a:off x="2537833" y="1954584"/>
            <a:ext cx="1841600" cy="792000"/>
          </a:xfrm>
          <a:prstGeom prst="rect">
            <a:avLst/>
          </a:prstGeom>
          <a:noFill/>
          <a:ln>
            <a:noFill/>
          </a:ln>
        </p:spPr>
        <p:txBody>
          <a:bodyPr spcFirstLastPara="1" wrap="square" lIns="121900" tIns="121900" rIns="121900" bIns="121900" anchor="t" anchorCtr="0">
            <a:noAutofit/>
          </a:bodyPr>
          <a:lstStyle/>
          <a:p>
            <a:pPr algn="ctr"/>
            <a:r>
              <a:rPr lang="en" sz="1333"/>
              <a:t>RESOURCES</a:t>
            </a:r>
            <a:endParaRPr sz="1333" dirty="0"/>
          </a:p>
        </p:txBody>
      </p:sp>
      <p:sp>
        <p:nvSpPr>
          <p:cNvPr id="78" name="Google Shape;78;p13"/>
          <p:cNvSpPr txBox="1"/>
          <p:nvPr/>
        </p:nvSpPr>
        <p:spPr>
          <a:xfrm>
            <a:off x="7511433" y="1735533"/>
            <a:ext cx="1841600" cy="792000"/>
          </a:xfrm>
          <a:prstGeom prst="rect">
            <a:avLst/>
          </a:prstGeom>
          <a:noFill/>
          <a:ln>
            <a:noFill/>
          </a:ln>
        </p:spPr>
        <p:txBody>
          <a:bodyPr spcFirstLastPara="1" wrap="square" lIns="121900" tIns="121900" rIns="121900" bIns="121900" anchor="t" anchorCtr="0">
            <a:noAutofit/>
          </a:bodyPr>
          <a:lstStyle/>
          <a:p>
            <a:pPr algn="ctr"/>
            <a:r>
              <a:rPr lang="en" sz="1333"/>
              <a:t>SYSTEMS</a:t>
            </a:r>
            <a:endParaRPr sz="1333" dirty="0"/>
          </a:p>
        </p:txBody>
      </p:sp>
      <p:sp>
        <p:nvSpPr>
          <p:cNvPr id="79" name="Google Shape;79;p13"/>
          <p:cNvSpPr txBox="1"/>
          <p:nvPr/>
        </p:nvSpPr>
        <p:spPr>
          <a:xfrm>
            <a:off x="10139467" y="495267"/>
            <a:ext cx="1841600" cy="792000"/>
          </a:xfrm>
          <a:prstGeom prst="rect">
            <a:avLst/>
          </a:prstGeom>
          <a:noFill/>
          <a:ln>
            <a:noFill/>
          </a:ln>
        </p:spPr>
        <p:txBody>
          <a:bodyPr spcFirstLastPara="1" wrap="square" lIns="121900" tIns="121900" rIns="121900" bIns="121900" anchor="t" anchorCtr="0">
            <a:noAutofit/>
          </a:bodyPr>
          <a:lstStyle/>
          <a:p>
            <a:pPr algn="ctr"/>
            <a:r>
              <a:rPr lang="en" sz="1333" dirty="0"/>
              <a:t>FEDERAL</a:t>
            </a:r>
            <a:endParaRPr sz="1333" dirty="0"/>
          </a:p>
          <a:p>
            <a:pPr algn="ctr"/>
            <a:r>
              <a:rPr lang="en" sz="1333" dirty="0"/>
              <a:t>POLICIES</a:t>
            </a:r>
            <a:endParaRPr sz="1333" dirty="0"/>
          </a:p>
        </p:txBody>
      </p:sp>
      <p:sp>
        <p:nvSpPr>
          <p:cNvPr id="80" name="Google Shape;80;p13"/>
          <p:cNvSpPr txBox="1"/>
          <p:nvPr/>
        </p:nvSpPr>
        <p:spPr>
          <a:xfrm>
            <a:off x="100801" y="495267"/>
            <a:ext cx="1841600" cy="792000"/>
          </a:xfrm>
          <a:prstGeom prst="rect">
            <a:avLst/>
          </a:prstGeom>
          <a:noFill/>
          <a:ln>
            <a:noFill/>
          </a:ln>
        </p:spPr>
        <p:txBody>
          <a:bodyPr spcFirstLastPara="1" wrap="square" lIns="121900" tIns="121900" rIns="121900" bIns="121900" anchor="t" anchorCtr="0">
            <a:noAutofit/>
          </a:bodyPr>
          <a:lstStyle/>
          <a:p>
            <a:pPr algn="ctr"/>
            <a:r>
              <a:rPr lang="en" sz="1333" dirty="0"/>
              <a:t>STATE </a:t>
            </a:r>
            <a:endParaRPr sz="1333" dirty="0"/>
          </a:p>
          <a:p>
            <a:pPr algn="ctr"/>
            <a:r>
              <a:rPr lang="en" sz="1333" dirty="0"/>
              <a:t>POLICIES</a:t>
            </a:r>
            <a:endParaRPr sz="1333" dirty="0"/>
          </a:p>
        </p:txBody>
      </p:sp>
      <p:sp>
        <p:nvSpPr>
          <p:cNvPr id="81" name="Google Shape;81;p13"/>
          <p:cNvSpPr txBox="1"/>
          <p:nvPr/>
        </p:nvSpPr>
        <p:spPr>
          <a:xfrm>
            <a:off x="2653733" y="4023951"/>
            <a:ext cx="1841600" cy="792000"/>
          </a:xfrm>
          <a:prstGeom prst="rect">
            <a:avLst/>
          </a:prstGeom>
          <a:noFill/>
          <a:ln>
            <a:noFill/>
          </a:ln>
        </p:spPr>
        <p:txBody>
          <a:bodyPr spcFirstLastPara="1" wrap="square" lIns="121900" tIns="121900" rIns="121900" bIns="121900" anchor="t" anchorCtr="0">
            <a:noAutofit/>
          </a:bodyPr>
          <a:lstStyle/>
          <a:p>
            <a:pPr algn="ctr"/>
            <a:r>
              <a:rPr lang="en" sz="1333" dirty="0"/>
              <a:t>DISTRICT</a:t>
            </a:r>
            <a:endParaRPr sz="1333" dirty="0"/>
          </a:p>
          <a:p>
            <a:pPr algn="ctr"/>
            <a:r>
              <a:rPr lang="en" sz="1333" dirty="0"/>
              <a:t>DEPARTMENTS</a:t>
            </a:r>
            <a:endParaRPr sz="1333" dirty="0"/>
          </a:p>
        </p:txBody>
      </p:sp>
      <p:sp>
        <p:nvSpPr>
          <p:cNvPr id="82" name="Google Shape;82;p13"/>
          <p:cNvSpPr txBox="1"/>
          <p:nvPr/>
        </p:nvSpPr>
        <p:spPr>
          <a:xfrm>
            <a:off x="5183700" y="684867"/>
            <a:ext cx="1841600" cy="792000"/>
          </a:xfrm>
          <a:prstGeom prst="rect">
            <a:avLst/>
          </a:prstGeom>
          <a:noFill/>
          <a:ln>
            <a:noFill/>
          </a:ln>
        </p:spPr>
        <p:txBody>
          <a:bodyPr spcFirstLastPara="1" wrap="square" lIns="121900" tIns="121900" rIns="121900" bIns="121900" anchor="t" anchorCtr="0">
            <a:noAutofit/>
          </a:bodyPr>
          <a:lstStyle/>
          <a:p>
            <a:pPr algn="ctr"/>
            <a:r>
              <a:rPr lang="en" sz="2400" b="1"/>
              <a:t>DISTRICT</a:t>
            </a:r>
            <a:endParaRPr sz="2400" b="1" dirty="0"/>
          </a:p>
        </p:txBody>
      </p:sp>
      <p:sp>
        <p:nvSpPr>
          <p:cNvPr id="83" name="Google Shape;83;p13"/>
          <p:cNvSpPr txBox="1"/>
          <p:nvPr/>
        </p:nvSpPr>
        <p:spPr>
          <a:xfrm>
            <a:off x="5208733" y="1578267"/>
            <a:ext cx="1841600" cy="792000"/>
          </a:xfrm>
          <a:prstGeom prst="rect">
            <a:avLst/>
          </a:prstGeom>
          <a:noFill/>
          <a:ln>
            <a:noFill/>
          </a:ln>
        </p:spPr>
        <p:txBody>
          <a:bodyPr spcFirstLastPara="1" wrap="square" lIns="121900" tIns="121900" rIns="121900" bIns="121900" anchor="t" anchorCtr="0">
            <a:noAutofit/>
          </a:bodyPr>
          <a:lstStyle/>
          <a:p>
            <a:pPr algn="ctr"/>
            <a:r>
              <a:rPr lang="en" sz="2400" b="1"/>
              <a:t>SCHOOL</a:t>
            </a:r>
            <a:endParaRPr sz="2400" b="1" dirty="0"/>
          </a:p>
        </p:txBody>
      </p:sp>
      <p:sp>
        <p:nvSpPr>
          <p:cNvPr id="84" name="Google Shape;84;p13"/>
          <p:cNvSpPr txBox="1"/>
          <p:nvPr/>
        </p:nvSpPr>
        <p:spPr>
          <a:xfrm>
            <a:off x="4813852" y="78851"/>
            <a:ext cx="2482162" cy="625716"/>
          </a:xfrm>
          <a:prstGeom prst="rect">
            <a:avLst/>
          </a:prstGeom>
          <a:noFill/>
          <a:ln>
            <a:noFill/>
          </a:ln>
        </p:spPr>
        <p:txBody>
          <a:bodyPr spcFirstLastPara="1" wrap="square" lIns="121900" tIns="121900" rIns="121900" bIns="121900" anchor="t" anchorCtr="0">
            <a:noAutofit/>
          </a:bodyPr>
          <a:lstStyle/>
          <a:p>
            <a:pPr algn="ctr"/>
            <a:r>
              <a:rPr lang="en" sz="2400" b="1" dirty="0"/>
              <a:t>COMMUNITY</a:t>
            </a:r>
            <a:endParaRPr sz="2400" b="1" dirty="0"/>
          </a:p>
        </p:txBody>
      </p:sp>
      <p:sp>
        <p:nvSpPr>
          <p:cNvPr id="85" name="Google Shape;85;p13"/>
          <p:cNvSpPr txBox="1"/>
          <p:nvPr/>
        </p:nvSpPr>
        <p:spPr>
          <a:xfrm>
            <a:off x="9240633" y="4475467"/>
            <a:ext cx="1841600" cy="792000"/>
          </a:xfrm>
          <a:prstGeom prst="rect">
            <a:avLst/>
          </a:prstGeom>
          <a:noFill/>
          <a:ln>
            <a:noFill/>
          </a:ln>
        </p:spPr>
        <p:txBody>
          <a:bodyPr spcFirstLastPara="1" wrap="square" lIns="121900" tIns="121900" rIns="121900" bIns="121900" anchor="t" anchorCtr="0">
            <a:noAutofit/>
          </a:bodyPr>
          <a:lstStyle/>
          <a:p>
            <a:pPr algn="ctr"/>
            <a:r>
              <a:rPr lang="en" sz="1333"/>
              <a:t>ELECTED OFFICIALS</a:t>
            </a:r>
            <a:endParaRPr sz="1333" dirty="0"/>
          </a:p>
        </p:txBody>
      </p:sp>
      <p:sp>
        <p:nvSpPr>
          <p:cNvPr id="86" name="Google Shape;86;p13"/>
          <p:cNvSpPr/>
          <p:nvPr/>
        </p:nvSpPr>
        <p:spPr>
          <a:xfrm>
            <a:off x="2316400" y="603533"/>
            <a:ext cx="7527200" cy="5331200"/>
          </a:xfrm>
          <a:prstGeom prst="ellipse">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highlight>
                <a:srgbClr val="FCE5CD"/>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78BE18-6882-4FAA-BC8C-CA216E9638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34F12D-8C0F-46CA-9F4A-D56193C37E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 name="Picture 4" descr="Oranges on the tree">
            <a:extLst>
              <a:ext uri="{FF2B5EF4-FFF2-40B4-BE49-F238E27FC236}">
                <a16:creationId xmlns:a16="http://schemas.microsoft.com/office/drawing/2014/main" id="{2E2B5B71-F173-267D-9896-73EAC3F6362C}"/>
              </a:ext>
            </a:extLst>
          </p:cNvPr>
          <p:cNvPicPr>
            <a:picLocks noChangeAspect="1"/>
          </p:cNvPicPr>
          <p:nvPr/>
        </p:nvPicPr>
        <p:blipFill rotWithShape="1">
          <a:blip r:embed="rId3">
            <a:alphaModFix amt="25000"/>
          </a:blip>
          <a:srcRect t="2115" r="1" b="19383"/>
          <a:stretch/>
        </p:blipFill>
        <p:spPr>
          <a:xfrm>
            <a:off x="486138" y="486568"/>
            <a:ext cx="11227442" cy="5883295"/>
          </a:xfrm>
          <a:prstGeom prst="rect">
            <a:avLst/>
          </a:prstGeom>
        </p:spPr>
      </p:pic>
      <p:sp>
        <p:nvSpPr>
          <p:cNvPr id="14" name="Rectangle 13">
            <a:extLst>
              <a:ext uri="{FF2B5EF4-FFF2-40B4-BE49-F238E27FC236}">
                <a16:creationId xmlns:a16="http://schemas.microsoft.com/office/drawing/2014/main" id="{F3838012-22B6-4303-8F29-04E1419B3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73B0C5C-12E9-27CD-A4E5-4B07E3B4640F}"/>
              </a:ext>
            </a:extLst>
          </p:cNvPr>
          <p:cNvSpPr>
            <a:spLocks noGrp="1"/>
          </p:cNvSpPr>
          <p:nvPr>
            <p:ph type="title"/>
          </p:nvPr>
        </p:nvSpPr>
        <p:spPr>
          <a:xfrm>
            <a:off x="1295402" y="982132"/>
            <a:ext cx="9601196" cy="1303867"/>
          </a:xfrm>
        </p:spPr>
        <p:txBody>
          <a:bodyPr>
            <a:normAutofit/>
          </a:bodyPr>
          <a:lstStyle/>
          <a:p>
            <a:r>
              <a:rPr lang="en-US" dirty="0">
                <a:solidFill>
                  <a:schemeClr val="tx1"/>
                </a:solidFill>
              </a:rPr>
              <a:t>Scholarship Update as of June 2023</a:t>
            </a:r>
          </a:p>
        </p:txBody>
      </p:sp>
      <p:cxnSp>
        <p:nvCxnSpPr>
          <p:cNvPr id="16" name="Straight Connector 15">
            <a:extLst>
              <a:ext uri="{FF2B5EF4-FFF2-40B4-BE49-F238E27FC236}">
                <a16:creationId xmlns:a16="http://schemas.microsoft.com/office/drawing/2014/main" id="{AB061FF5-9F81-427C-8DA5-3989395517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2351" y="2421466"/>
            <a:ext cx="9407298"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F03F5A17-2CE9-4ADD-9FAF-C1A0BB39CD0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useBgFill="1">
          <p:nvSpPr>
            <p:cNvPr id="19"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0" name="Picture 19">
              <a:extLst>
                <a:ext uri="{FF2B5EF4-FFF2-40B4-BE49-F238E27FC236}">
                  <a16:creationId xmlns:a16="http://schemas.microsoft.com/office/drawing/2014/main" id="{2C9D3412-AB4A-4E20-9A79-B2C80D198BC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1"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2" name="Picture 21">
              <a:extLst>
                <a:ext uri="{FF2B5EF4-FFF2-40B4-BE49-F238E27FC236}">
                  <a16:creationId xmlns:a16="http://schemas.microsoft.com/office/drawing/2014/main" id="{F4783A7B-2E08-42E4-87EC-EE59B873DFB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Content Placeholder 2">
            <a:extLst>
              <a:ext uri="{FF2B5EF4-FFF2-40B4-BE49-F238E27FC236}">
                <a16:creationId xmlns:a16="http://schemas.microsoft.com/office/drawing/2014/main" id="{680D13CF-AB50-ED4A-57A7-B94C2C4D6732}"/>
              </a:ext>
            </a:extLst>
          </p:cNvPr>
          <p:cNvSpPr>
            <a:spLocks noGrp="1"/>
          </p:cNvSpPr>
          <p:nvPr>
            <p:ph idx="1"/>
          </p:nvPr>
        </p:nvSpPr>
        <p:spPr>
          <a:xfrm>
            <a:off x="1295401" y="2556932"/>
            <a:ext cx="9601196" cy="3318936"/>
          </a:xfrm>
        </p:spPr>
        <p:txBody>
          <a:bodyPr>
            <a:normAutofit fontScale="92500" lnSpcReduction="20000"/>
          </a:bodyPr>
          <a:lstStyle/>
          <a:p>
            <a:pPr>
              <a:lnSpc>
                <a:spcPct val="90000"/>
              </a:lnSpc>
            </a:pPr>
            <a:r>
              <a:rPr lang="en-US" sz="1500" b="1" dirty="0">
                <a:solidFill>
                  <a:schemeClr val="tx1"/>
                </a:solidFill>
              </a:rPr>
              <a:t>This past week, I requested scholarship totals for the Orange High School and STEM Innovation Academy of the Oranges.  As shared previously, I will report out on scholarships, so the community and Board of Education are very much aware of information in real time. </a:t>
            </a:r>
          </a:p>
          <a:p>
            <a:pPr marL="342900" marR="0" lvl="0" indent="-342900" fontAlgn="base">
              <a:lnSpc>
                <a:spcPct val="90000"/>
              </a:lnSpc>
              <a:spcBef>
                <a:spcPts val="0"/>
              </a:spcBef>
              <a:spcAft>
                <a:spcPts val="0"/>
              </a:spcAft>
              <a:buFont typeface="Arial" panose="020B0604020202020204" pitchFamily="34" charset="0"/>
              <a:buChar char="•"/>
              <a:tabLst>
                <a:tab pos="457200" algn="l"/>
              </a:tabLst>
            </a:pPr>
            <a:endPar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90000"/>
              </a:lnSpc>
              <a:spcBef>
                <a:spcPts val="0"/>
              </a:spcBef>
              <a:spcAft>
                <a:spcPts val="0"/>
              </a:spcAft>
              <a:buFont typeface="Arial" panose="020B0604020202020204" pitchFamily="34" charset="0"/>
              <a:buChar char="•"/>
              <a:tabLst>
                <a:tab pos="457200" algn="l"/>
              </a:tabLst>
            </a:pPr>
            <a:r>
              <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OHS-$10,235,325 (As of April 12</a:t>
            </a:r>
            <a:r>
              <a:rPr lang="en-US" sz="1500" b="1"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90000"/>
              </a:lnSpc>
              <a:spcBef>
                <a:spcPts val="0"/>
              </a:spcBef>
              <a:spcAft>
                <a:spcPts val="0"/>
              </a:spcAft>
              <a:buFont typeface="Arial" panose="020B0604020202020204" pitchFamily="34" charset="0"/>
              <a:buChar char="•"/>
              <a:tabLst>
                <a:tab pos="457200" algn="l"/>
              </a:tabLst>
            </a:pPr>
            <a:r>
              <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STEM-$13,080,561 (As of April 12</a:t>
            </a:r>
            <a:r>
              <a:rPr lang="en-US" sz="1500" b="1"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fontAlgn="base">
              <a:lnSpc>
                <a:spcPct val="90000"/>
              </a:lnSpc>
              <a:spcBef>
                <a:spcPts val="0"/>
              </a:spcBef>
              <a:spcAft>
                <a:spcPts val="0"/>
              </a:spcAft>
              <a:buFont typeface="Arial" panose="020B0604020202020204" pitchFamily="34" charset="0"/>
              <a:buChar char="•"/>
              <a:tabLst>
                <a:tab pos="457200" algn="l"/>
              </a:tabLst>
            </a:pPr>
            <a:r>
              <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OHS-$14,641,700 (As of May 2</a:t>
            </a:r>
            <a:r>
              <a:rPr lang="en-US" sz="1500" b="1"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nd</a:t>
            </a:r>
            <a:r>
              <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90000"/>
              </a:lnSpc>
              <a:spcBef>
                <a:spcPts val="0"/>
              </a:spcBef>
              <a:spcAft>
                <a:spcPts val="0"/>
              </a:spcAft>
              <a:buFont typeface="Arial" panose="020B0604020202020204" pitchFamily="34" charset="0"/>
              <a:buChar char="•"/>
              <a:tabLst>
                <a:tab pos="457200" algn="l"/>
              </a:tabLst>
            </a:pPr>
            <a:r>
              <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STEM-$18,878,802 (As of May 2</a:t>
            </a:r>
            <a:r>
              <a:rPr lang="en-US" sz="1500" b="1"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nd</a:t>
            </a:r>
            <a:r>
              <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fontAlgn="base">
              <a:lnSpc>
                <a:spcPct val="90000"/>
              </a:lnSpc>
              <a:spcBef>
                <a:spcPts val="0"/>
              </a:spcBef>
              <a:spcAft>
                <a:spcPts val="0"/>
              </a:spcAft>
              <a:buFont typeface="Arial" panose="020B0604020202020204" pitchFamily="34" charset="0"/>
              <a:buChar char="•"/>
              <a:tabLst>
                <a:tab pos="457200" algn="l"/>
              </a:tabLst>
            </a:pPr>
            <a:r>
              <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OHS-$16,084,512 (As of June 14, 2023)</a:t>
            </a:r>
          </a:p>
          <a:p>
            <a:pPr marL="342900" marR="0" lvl="0" indent="-342900" fontAlgn="base">
              <a:lnSpc>
                <a:spcPct val="90000"/>
              </a:lnSpc>
              <a:spcBef>
                <a:spcPts val="0"/>
              </a:spcBef>
              <a:spcAft>
                <a:spcPts val="0"/>
              </a:spcAft>
              <a:buFont typeface="Arial" panose="020B0604020202020204" pitchFamily="34" charset="0"/>
              <a:buChar char="•"/>
              <a:tabLst>
                <a:tab pos="457200" algn="l"/>
              </a:tabLst>
            </a:pPr>
            <a:r>
              <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STEM-$19,625,602 (As of June 14, 2023)</a:t>
            </a:r>
          </a:p>
          <a:p>
            <a:pPr marL="0" indent="0" fontAlgn="base">
              <a:lnSpc>
                <a:spcPct val="90000"/>
              </a:lnSpc>
              <a:buNone/>
            </a:pPr>
            <a:r>
              <a:rPr lang="en-US" sz="1500" b="1" i="0" dirty="0">
                <a:solidFill>
                  <a:schemeClr val="tx1"/>
                </a:solidFill>
                <a:effectLst/>
                <a:latin typeface="Times New Roman" panose="02020603050405020304" pitchFamily="18" charset="0"/>
                <a:cs typeface="Times New Roman" panose="02020603050405020304" pitchFamily="18" charset="0"/>
              </a:rPr>
              <a:t>Total as of April 19, 2023:  </a:t>
            </a:r>
            <a:r>
              <a:rPr lang="en-US" sz="1500" b="1" dirty="0">
                <a:solidFill>
                  <a:schemeClr val="tx1"/>
                </a:solidFill>
                <a:effectLst/>
                <a:latin typeface="Times New Roman" panose="02020603050405020304" pitchFamily="18" charset="0"/>
                <a:ea typeface="Times New Roman" panose="02020603050405020304" pitchFamily="18" charset="0"/>
              </a:rPr>
              <a:t>$23,315,886.00</a:t>
            </a:r>
          </a:p>
          <a:p>
            <a:pPr marL="0" indent="0" fontAlgn="base">
              <a:lnSpc>
                <a:spcPct val="90000"/>
              </a:lnSpc>
              <a:buNone/>
            </a:pPr>
            <a:r>
              <a:rPr lang="en-US" sz="1500" b="1" i="0" dirty="0">
                <a:solidFill>
                  <a:schemeClr val="tx1"/>
                </a:solidFill>
                <a:effectLst/>
                <a:latin typeface="Times New Roman" panose="02020603050405020304" pitchFamily="18" charset="0"/>
                <a:cs typeface="Times New Roman" panose="02020603050405020304" pitchFamily="18" charset="0"/>
              </a:rPr>
              <a:t>Total as of May 10, 2023:  </a:t>
            </a:r>
            <a:r>
              <a:rPr lang="en-US" sz="1500" b="1" dirty="0">
                <a:solidFill>
                  <a:schemeClr val="tx1"/>
                </a:solidFill>
                <a:effectLst/>
                <a:latin typeface="Times New Roman" panose="02020603050405020304" pitchFamily="18" charset="0"/>
                <a:ea typeface="Times New Roman" panose="02020603050405020304" pitchFamily="18" charset="0"/>
              </a:rPr>
              <a:t>$33,520,502.00</a:t>
            </a:r>
          </a:p>
          <a:p>
            <a:pPr marL="0" indent="0" fontAlgn="base">
              <a:lnSpc>
                <a:spcPct val="90000"/>
              </a:lnSpc>
              <a:buNone/>
            </a:pPr>
            <a:r>
              <a:rPr lang="en-US" sz="1500" b="1" i="0" dirty="0">
                <a:solidFill>
                  <a:schemeClr val="tx1"/>
                </a:solidFill>
                <a:effectLst/>
                <a:latin typeface="Times New Roman" panose="02020603050405020304" pitchFamily="18" charset="0"/>
                <a:cs typeface="Times New Roman" panose="02020603050405020304" pitchFamily="18" charset="0"/>
              </a:rPr>
              <a:t>Total as of June 14, 2023:  $35,710,114.00</a:t>
            </a:r>
          </a:p>
          <a:p>
            <a:pPr marL="0" indent="0">
              <a:lnSpc>
                <a:spcPct val="90000"/>
              </a:lnSpc>
              <a:buNone/>
            </a:pPr>
            <a:r>
              <a:rPr lang="en-US" sz="1500" b="1" dirty="0">
                <a:solidFill>
                  <a:schemeClr val="tx1"/>
                </a:solidFill>
              </a:rPr>
              <a:t>Congratulations thus far to the Class of 2023 as well as our guidance, instructional, and administrative staff members for working so diligently with our scholars.  </a:t>
            </a:r>
          </a:p>
          <a:p>
            <a:pPr marL="0" indent="0">
              <a:lnSpc>
                <a:spcPct val="90000"/>
              </a:lnSpc>
              <a:buNone/>
            </a:pPr>
            <a:r>
              <a:rPr lang="en-US" sz="1500" b="1" dirty="0">
                <a:solidFill>
                  <a:schemeClr val="tx1"/>
                </a:solidFill>
              </a:rPr>
              <a:t>Last year, we amassed over 26 million dollars in scholarships district wide.  We are well on our way….More to come! </a:t>
            </a:r>
            <a:endParaRPr lang="en-US" sz="1500" dirty="0">
              <a:solidFill>
                <a:schemeClr val="tx1"/>
              </a:solidFill>
            </a:endParaRPr>
          </a:p>
        </p:txBody>
      </p:sp>
    </p:spTree>
    <p:extLst>
      <p:ext uri="{BB962C8B-B14F-4D97-AF65-F5344CB8AC3E}">
        <p14:creationId xmlns:p14="http://schemas.microsoft.com/office/powerpoint/2010/main" val="2784691225"/>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1314616" y="2117035"/>
            <a:ext cx="9789584" cy="226612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3F3F3F"/>
              </a:buClr>
              <a:buSzPts val="5400"/>
              <a:buFont typeface="Lustria"/>
              <a:buNone/>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3000" dirty="0">
                <a:latin typeface="Times New Roman" panose="02020603050405020304" pitchFamily="18" charset="0"/>
                <a:cs typeface="Times New Roman" panose="02020603050405020304" pitchFamily="18" charset="0"/>
              </a:rPr>
              <a:t>Mathematics and Science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(Spring Assessment)</a:t>
            </a:r>
            <a:r>
              <a:rPr lang="en-US" b="1" dirty="0"/>
              <a:t/>
            </a:r>
            <a:br>
              <a:rPr lang="en-US" b="1" dirty="0"/>
            </a:br>
            <a:endParaRPr dirty="0"/>
          </a:p>
        </p:txBody>
      </p:sp>
      <p:sp>
        <p:nvSpPr>
          <p:cNvPr id="201" name="Google Shape;201;p1"/>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300"/>
              </a:spcBef>
              <a:spcAft>
                <a:spcPts val="0"/>
              </a:spcAft>
              <a:buClr>
                <a:srgbClr val="3F3F3F"/>
              </a:buClr>
              <a:buSzPts val="2000"/>
              <a:buFont typeface="Arial"/>
              <a:buNone/>
            </a:pPr>
            <a:r>
              <a:rPr lang="en-US" sz="1900" dirty="0">
                <a:latin typeface="Times New Roman" panose="02020603050405020304" pitchFamily="18" charset="0"/>
                <a:cs typeface="Times New Roman" panose="02020603050405020304" pitchFamily="18" charset="0"/>
              </a:rPr>
              <a:t>David Scutari </a:t>
            </a:r>
          </a:p>
          <a:p>
            <a:pPr marL="0" lvl="0" indent="0" algn="ctr" rtl="0">
              <a:lnSpc>
                <a:spcPct val="90000"/>
              </a:lnSpc>
              <a:spcBef>
                <a:spcPts val="300"/>
              </a:spcBef>
              <a:spcAft>
                <a:spcPts val="0"/>
              </a:spcAft>
              <a:buClr>
                <a:srgbClr val="3F3F3F"/>
              </a:buClr>
              <a:buSzPts val="2000"/>
              <a:buFont typeface="Arial"/>
              <a:buNone/>
            </a:pPr>
            <a:r>
              <a:rPr lang="en-US" sz="1900" dirty="0">
                <a:latin typeface="Times New Roman" panose="02020603050405020304" pitchFamily="18" charset="0"/>
                <a:cs typeface="Times New Roman" panose="02020603050405020304" pitchFamily="18" charset="0"/>
              </a:rPr>
              <a:t>Executive Director</a:t>
            </a:r>
          </a:p>
          <a:p>
            <a:pPr marL="0" lvl="0" indent="0" algn="ctr" rtl="0">
              <a:lnSpc>
                <a:spcPct val="90000"/>
              </a:lnSpc>
              <a:spcBef>
                <a:spcPts val="300"/>
              </a:spcBef>
              <a:spcAft>
                <a:spcPts val="0"/>
              </a:spcAft>
              <a:buClr>
                <a:srgbClr val="3F3F3F"/>
              </a:buClr>
              <a:buSzPts val="2000"/>
              <a:buFont typeface="Arial"/>
              <a:buNone/>
            </a:pPr>
            <a:r>
              <a:rPr lang="en-US" sz="1900" dirty="0">
                <a:latin typeface="Times New Roman" panose="02020603050405020304" pitchFamily="18" charset="0"/>
                <a:cs typeface="Times New Roman" panose="02020603050405020304" pitchFamily="18" charset="0"/>
              </a:rPr>
              <a:t>Office of STEM Focused Learning </a:t>
            </a:r>
          </a:p>
          <a:p>
            <a:pPr marL="0" lvl="0" indent="0" algn="ctr" rtl="0">
              <a:lnSpc>
                <a:spcPct val="90000"/>
              </a:lnSpc>
              <a:spcBef>
                <a:spcPts val="300"/>
              </a:spcBef>
              <a:spcAft>
                <a:spcPts val="0"/>
              </a:spcAft>
              <a:buClr>
                <a:srgbClr val="3F3F3F"/>
              </a:buClr>
              <a:buSzPts val="2000"/>
              <a:buFont typeface="Arial"/>
              <a:buNone/>
            </a:pPr>
            <a:r>
              <a:rPr lang="en-US" sz="1900" dirty="0">
                <a:latin typeface="Times New Roman" panose="02020603050405020304" pitchFamily="18" charset="0"/>
                <a:cs typeface="Times New Roman" panose="02020603050405020304" pitchFamily="18" charset="0"/>
              </a:rPr>
              <a:t>June 14, 2023</a:t>
            </a:r>
          </a:p>
          <a:p>
            <a:pPr marL="0" lvl="0" indent="0" algn="ctr" rtl="0">
              <a:lnSpc>
                <a:spcPct val="90000"/>
              </a:lnSpc>
              <a:spcBef>
                <a:spcPts val="0"/>
              </a:spcBef>
              <a:spcAft>
                <a:spcPts val="0"/>
              </a:spcAft>
              <a:buClr>
                <a:srgbClr val="3F3F3F"/>
              </a:buClr>
              <a:buSzPts val="2000"/>
              <a:buFont typeface="Arial"/>
              <a:buNone/>
            </a:pPr>
            <a:endParaRPr dirty="0"/>
          </a:p>
        </p:txBody>
      </p:sp>
      <p:pic>
        <p:nvPicPr>
          <p:cNvPr id="202" name="Google Shape;202;p1"/>
          <p:cNvPicPr preferRelativeResize="0"/>
          <p:nvPr/>
        </p:nvPicPr>
        <p:blipFill rotWithShape="1">
          <a:blip r:embed="rId3">
            <a:alphaModFix/>
          </a:blip>
          <a:srcRect l="347" r="2056" b="2"/>
          <a:stretch/>
        </p:blipFill>
        <p:spPr>
          <a:xfrm>
            <a:off x="2425148" y="3578086"/>
            <a:ext cx="1744537" cy="1839725"/>
          </a:xfrm>
          <a:prstGeom prst="rect">
            <a:avLst/>
          </a:prstGeom>
          <a:noFill/>
          <a:ln>
            <a:noFill/>
          </a:ln>
        </p:spPr>
      </p:pic>
    </p:spTree>
    <p:extLst>
      <p:ext uri="{BB962C8B-B14F-4D97-AF65-F5344CB8AC3E}">
        <p14:creationId xmlns:p14="http://schemas.microsoft.com/office/powerpoint/2010/main" val="716327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4556F84-5407-FACF-231C-0D2EDCF5C3F2}"/>
              </a:ext>
            </a:extLst>
          </p:cNvPr>
          <p:cNvSpPr>
            <a:spLocks noGrp="1"/>
          </p:cNvSpPr>
          <p:nvPr>
            <p:ph type="title"/>
          </p:nvPr>
        </p:nvSpPr>
        <p:spPr>
          <a:xfrm>
            <a:off x="1055599" y="1055077"/>
            <a:ext cx="2532909" cy="4794578"/>
          </a:xfrm>
        </p:spPr>
        <p:txBody>
          <a:bodyPr>
            <a:normAutofit/>
          </a:bodyPr>
          <a:lstStyle/>
          <a:p>
            <a:r>
              <a:rPr lang="en-US" dirty="0">
                <a:solidFill>
                  <a:srgbClr val="262626"/>
                </a:solidFill>
              </a:rPr>
              <a:t>Spring</a:t>
            </a:r>
            <a:br>
              <a:rPr lang="en-US" dirty="0">
                <a:solidFill>
                  <a:srgbClr val="262626"/>
                </a:solidFill>
              </a:rPr>
            </a:br>
            <a:r>
              <a:rPr lang="en-US">
                <a:solidFill>
                  <a:srgbClr val="262626"/>
                </a:solidFill>
              </a:rPr>
              <a:t>i</a:t>
            </a:r>
            <a:r>
              <a:rPr lang="en-US" dirty="0">
                <a:solidFill>
                  <a:srgbClr val="262626"/>
                </a:solidFill>
              </a:rPr>
              <a:t>-Ready Data by Grade</a:t>
            </a:r>
            <a:br>
              <a:rPr lang="en-US" dirty="0">
                <a:solidFill>
                  <a:srgbClr val="262626"/>
                </a:solidFill>
              </a:rPr>
            </a:br>
            <a:r>
              <a:rPr lang="en-US">
                <a:solidFill>
                  <a:srgbClr val="262626"/>
                </a:solidFill>
              </a:rPr>
              <a:t>(3,421 Students)</a:t>
            </a:r>
            <a:endParaRPr lang="en-US" dirty="0">
              <a:solidFill>
                <a:srgbClr val="262626"/>
              </a:solidFill>
            </a:endParaRPr>
          </a:p>
        </p:txBody>
      </p:sp>
      <p:sp useBgFill="1">
        <p:nvSpPr>
          <p:cNvPr id="17" name="Rectangle 16">
            <a:extLst>
              <a:ext uri="{FF2B5EF4-FFF2-40B4-BE49-F238E27FC236}">
                <a16:creationId xmlns:a16="http://schemas.microsoft.com/office/drawing/2014/main"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8AB01E24-5B77-76B4-9FF7-8EFAF50DFEB6}"/>
              </a:ext>
            </a:extLst>
          </p:cNvPr>
          <p:cNvGraphicFramePr>
            <a:graphicFrameLocks noGrp="1"/>
          </p:cNvGraphicFramePr>
          <p:nvPr>
            <p:ph idx="1"/>
            <p:extLst>
              <p:ext uri="{D42A27DB-BD31-4B8C-83A1-F6EECF244321}">
                <p14:modId xmlns:p14="http://schemas.microsoft.com/office/powerpoint/2010/main" val="4294000744"/>
              </p:ext>
            </p:extLst>
          </p:nvPr>
        </p:nvGraphicFramePr>
        <p:xfrm>
          <a:off x="5470072" y="1483690"/>
          <a:ext cx="5914211" cy="3890618"/>
        </p:xfrm>
        <a:graphic>
          <a:graphicData uri="http://schemas.openxmlformats.org/drawingml/2006/table">
            <a:tbl>
              <a:tblPr firstRow="1" bandRow="1">
                <a:noFill/>
              </a:tblPr>
              <a:tblGrid>
                <a:gridCol w="563614">
                  <a:extLst>
                    <a:ext uri="{9D8B030D-6E8A-4147-A177-3AD203B41FA5}">
                      <a16:colId xmlns:a16="http://schemas.microsoft.com/office/drawing/2014/main" val="1369428579"/>
                    </a:ext>
                  </a:extLst>
                </a:gridCol>
                <a:gridCol w="708764">
                  <a:extLst>
                    <a:ext uri="{9D8B030D-6E8A-4147-A177-3AD203B41FA5}">
                      <a16:colId xmlns:a16="http://schemas.microsoft.com/office/drawing/2014/main" val="1960269164"/>
                    </a:ext>
                  </a:extLst>
                </a:gridCol>
                <a:gridCol w="1160015">
                  <a:extLst>
                    <a:ext uri="{9D8B030D-6E8A-4147-A177-3AD203B41FA5}">
                      <a16:colId xmlns:a16="http://schemas.microsoft.com/office/drawing/2014/main" val="2168226103"/>
                    </a:ext>
                  </a:extLst>
                </a:gridCol>
                <a:gridCol w="920072">
                  <a:extLst>
                    <a:ext uri="{9D8B030D-6E8A-4147-A177-3AD203B41FA5}">
                      <a16:colId xmlns:a16="http://schemas.microsoft.com/office/drawing/2014/main" val="461534577"/>
                    </a:ext>
                  </a:extLst>
                </a:gridCol>
                <a:gridCol w="869714">
                  <a:extLst>
                    <a:ext uri="{9D8B030D-6E8A-4147-A177-3AD203B41FA5}">
                      <a16:colId xmlns:a16="http://schemas.microsoft.com/office/drawing/2014/main" val="4010363371"/>
                    </a:ext>
                  </a:extLst>
                </a:gridCol>
                <a:gridCol w="829230">
                  <a:extLst>
                    <a:ext uri="{9D8B030D-6E8A-4147-A177-3AD203B41FA5}">
                      <a16:colId xmlns:a16="http://schemas.microsoft.com/office/drawing/2014/main" val="3246583223"/>
                    </a:ext>
                  </a:extLst>
                </a:gridCol>
                <a:gridCol w="862802">
                  <a:extLst>
                    <a:ext uri="{9D8B030D-6E8A-4147-A177-3AD203B41FA5}">
                      <a16:colId xmlns:a16="http://schemas.microsoft.com/office/drawing/2014/main" val="671281409"/>
                    </a:ext>
                  </a:extLst>
                </a:gridCol>
              </a:tblGrid>
              <a:tr h="747377">
                <a:tc>
                  <a:txBody>
                    <a:bodyPr/>
                    <a:lstStyle/>
                    <a:p>
                      <a:pPr algn="ctr" fontAlgn="b"/>
                      <a:r>
                        <a:rPr lang="en-US" sz="1000" b="1" i="0" u="none" strike="noStrike">
                          <a:solidFill>
                            <a:schemeClr val="tx1">
                              <a:lumMod val="75000"/>
                              <a:lumOff val="25000"/>
                            </a:schemeClr>
                          </a:solidFill>
                          <a:effectLst/>
                          <a:latin typeface="Calibri" panose="020F0502020204030204" pitchFamily="34" charset="0"/>
                        </a:rPr>
                        <a:t>Grade</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000" b="1" i="0" u="none" strike="noStrike">
                          <a:solidFill>
                            <a:schemeClr val="tx1">
                              <a:lumMod val="75000"/>
                              <a:lumOff val="25000"/>
                            </a:schemeClr>
                          </a:solidFill>
                          <a:effectLst/>
                          <a:latin typeface="Calibri" panose="020F0502020204030204" pitchFamily="34" charset="0"/>
                        </a:rPr>
                        <a:t>Students Tested</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000" b="1" i="0" u="none" strike="noStrike">
                          <a:solidFill>
                            <a:schemeClr val="tx1">
                              <a:lumMod val="75000"/>
                              <a:lumOff val="25000"/>
                            </a:schemeClr>
                          </a:solidFill>
                          <a:effectLst/>
                          <a:latin typeface="Calibri" panose="020F0502020204030204" pitchFamily="34" charset="0"/>
                        </a:rPr>
                        <a:t>% Students Three or More Grade Levels Below</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000" b="1" i="0" u="none" strike="noStrike">
                          <a:solidFill>
                            <a:schemeClr val="tx1">
                              <a:lumMod val="75000"/>
                              <a:lumOff val="25000"/>
                            </a:schemeClr>
                          </a:solidFill>
                          <a:effectLst/>
                          <a:latin typeface="Calibri" panose="020F0502020204030204" pitchFamily="34" charset="0"/>
                        </a:rPr>
                        <a:t>% Students Two Grade Levels Below</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000" b="1" i="0" u="none" strike="noStrike">
                          <a:solidFill>
                            <a:schemeClr val="tx1">
                              <a:lumMod val="75000"/>
                              <a:lumOff val="25000"/>
                            </a:schemeClr>
                          </a:solidFill>
                          <a:effectLst/>
                          <a:latin typeface="Calibri" panose="020F0502020204030204" pitchFamily="34" charset="0"/>
                        </a:rPr>
                        <a:t>% Students One Grade Level Below</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000" b="1" i="0" u="none" strike="noStrike">
                          <a:solidFill>
                            <a:schemeClr val="tx1">
                              <a:lumMod val="75000"/>
                              <a:lumOff val="25000"/>
                            </a:schemeClr>
                          </a:solidFill>
                          <a:effectLst/>
                          <a:latin typeface="Calibri" panose="020F0502020204030204" pitchFamily="34" charset="0"/>
                        </a:rPr>
                        <a:t>% Students Early On Grade Level</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000" b="1" i="0" u="none" strike="noStrike">
                          <a:solidFill>
                            <a:schemeClr val="tx1">
                              <a:lumMod val="75000"/>
                              <a:lumOff val="25000"/>
                            </a:schemeClr>
                          </a:solidFill>
                          <a:effectLst/>
                          <a:latin typeface="Calibri" panose="020F0502020204030204" pitchFamily="34" charset="0"/>
                        </a:rPr>
                        <a:t>% Students Mid or Above Grade Level</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2300469705"/>
                  </a:ext>
                </a:extLst>
              </a:tr>
              <a:tr h="349249">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K</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408</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0%</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0%</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42%</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16%</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41%</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1426734073"/>
                  </a:ext>
                </a:extLst>
              </a:tr>
              <a:tr h="349249">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381</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0%</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8%</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61%</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12%</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19%</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622695567"/>
                  </a:ext>
                </a:extLst>
              </a:tr>
              <a:tr h="349249">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2</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383</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0%</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22%</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49%</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18%</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12%</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3289552146"/>
                  </a:ext>
                </a:extLst>
              </a:tr>
              <a:tr h="349249">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3</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355</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7%</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17%</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50%</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17%</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9%</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3419890629"/>
                  </a:ext>
                </a:extLst>
              </a:tr>
              <a:tr h="349249">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4</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398</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14%</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19%</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36%</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18%</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13%</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3436118981"/>
                  </a:ext>
                </a:extLst>
              </a:tr>
              <a:tr h="349249">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5</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371</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24%</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15%</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30%</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16%</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15%</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2333992582"/>
                  </a:ext>
                </a:extLst>
              </a:tr>
              <a:tr h="349249">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6</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395</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25%</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13%</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32%</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18%</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13%</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4262586362"/>
                  </a:ext>
                </a:extLst>
              </a:tr>
              <a:tr h="349249">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7</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359</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28%</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12%</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28%</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18%</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13%</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826379730"/>
                  </a:ext>
                </a:extLst>
              </a:tr>
              <a:tr h="349249">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8</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371</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32%</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12%</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27%</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20%</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400" b="0" i="0" u="none" strike="noStrike">
                          <a:solidFill>
                            <a:schemeClr val="tx1">
                              <a:lumMod val="75000"/>
                              <a:lumOff val="25000"/>
                            </a:schemeClr>
                          </a:solidFill>
                          <a:effectLst/>
                          <a:latin typeface="Calibri" panose="020F0502020204030204" pitchFamily="34" charset="0"/>
                        </a:rPr>
                        <a:t>9%</a:t>
                      </a:r>
                    </a:p>
                  </a:txBody>
                  <a:tcPr marL="113419" marR="58978" marT="58978" marB="5897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1874246690"/>
                  </a:ext>
                </a:extLst>
              </a:tr>
            </a:tbl>
          </a:graphicData>
        </a:graphic>
      </p:graphicFrame>
    </p:spTree>
    <p:extLst>
      <p:ext uri="{BB962C8B-B14F-4D97-AF65-F5344CB8AC3E}">
        <p14:creationId xmlns:p14="http://schemas.microsoft.com/office/powerpoint/2010/main" val="2975567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4556F84-5407-FACF-231C-0D2EDCF5C3F2}"/>
              </a:ext>
            </a:extLst>
          </p:cNvPr>
          <p:cNvSpPr>
            <a:spLocks noGrp="1"/>
          </p:cNvSpPr>
          <p:nvPr>
            <p:ph type="title"/>
          </p:nvPr>
        </p:nvSpPr>
        <p:spPr>
          <a:xfrm>
            <a:off x="1055599" y="1055077"/>
            <a:ext cx="2532909" cy="4794578"/>
          </a:xfrm>
        </p:spPr>
        <p:txBody>
          <a:bodyPr>
            <a:normAutofit/>
          </a:bodyPr>
          <a:lstStyle/>
          <a:p>
            <a:r>
              <a:rPr lang="en-US">
                <a:solidFill>
                  <a:srgbClr val="262626"/>
                </a:solidFill>
              </a:rPr>
              <a:t>i</a:t>
            </a:r>
            <a:r>
              <a:rPr lang="en-US" dirty="0">
                <a:solidFill>
                  <a:srgbClr val="262626"/>
                </a:solidFill>
              </a:rPr>
              <a:t>-Ready Typical Growth Data by Grade</a:t>
            </a:r>
            <a:br>
              <a:rPr lang="en-US" dirty="0">
                <a:solidFill>
                  <a:srgbClr val="262626"/>
                </a:solidFill>
              </a:rPr>
            </a:br>
            <a:r>
              <a:rPr lang="en-US">
                <a:solidFill>
                  <a:srgbClr val="262626"/>
                </a:solidFill>
              </a:rPr>
              <a:t>(3,397 Students)</a:t>
            </a:r>
            <a:endParaRPr lang="en-US" dirty="0">
              <a:solidFill>
                <a:srgbClr val="262626"/>
              </a:solidFill>
            </a:endParaRPr>
          </a:p>
        </p:txBody>
      </p:sp>
      <p:sp useBgFill="1">
        <p:nvSpPr>
          <p:cNvPr id="17" name="Rectangle 16">
            <a:extLst>
              <a:ext uri="{FF2B5EF4-FFF2-40B4-BE49-F238E27FC236}">
                <a16:creationId xmlns:a16="http://schemas.microsoft.com/office/drawing/2014/main"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8AB01E24-5B77-76B4-9FF7-8EFAF50DFEB6}"/>
              </a:ext>
            </a:extLst>
          </p:cNvPr>
          <p:cNvGraphicFramePr>
            <a:graphicFrameLocks noGrp="1"/>
          </p:cNvGraphicFramePr>
          <p:nvPr>
            <p:ph idx="1"/>
            <p:extLst>
              <p:ext uri="{D42A27DB-BD31-4B8C-83A1-F6EECF244321}">
                <p14:modId xmlns:p14="http://schemas.microsoft.com/office/powerpoint/2010/main" val="1184021414"/>
              </p:ext>
            </p:extLst>
          </p:nvPr>
        </p:nvGraphicFramePr>
        <p:xfrm>
          <a:off x="5470072" y="1573728"/>
          <a:ext cx="5914211" cy="3710549"/>
        </p:xfrm>
        <a:graphic>
          <a:graphicData uri="http://schemas.openxmlformats.org/drawingml/2006/table">
            <a:tbl>
              <a:tblPr firstRow="1" bandRow="1">
                <a:solidFill>
                  <a:schemeClr val="accent1">
                    <a:lumMod val="20000"/>
                    <a:lumOff val="80000"/>
                  </a:schemeClr>
                </a:solidFill>
              </a:tblPr>
              <a:tblGrid>
                <a:gridCol w="637757">
                  <a:extLst>
                    <a:ext uri="{9D8B030D-6E8A-4147-A177-3AD203B41FA5}">
                      <a16:colId xmlns:a16="http://schemas.microsoft.com/office/drawing/2014/main" val="1369428579"/>
                    </a:ext>
                  </a:extLst>
                </a:gridCol>
                <a:gridCol w="1371678">
                  <a:extLst>
                    <a:ext uri="{9D8B030D-6E8A-4147-A177-3AD203B41FA5}">
                      <a16:colId xmlns:a16="http://schemas.microsoft.com/office/drawing/2014/main" val="1960269164"/>
                    </a:ext>
                  </a:extLst>
                </a:gridCol>
                <a:gridCol w="1068051">
                  <a:extLst>
                    <a:ext uri="{9D8B030D-6E8A-4147-A177-3AD203B41FA5}">
                      <a16:colId xmlns:a16="http://schemas.microsoft.com/office/drawing/2014/main" val="461534577"/>
                    </a:ext>
                  </a:extLst>
                </a:gridCol>
                <a:gridCol w="1093663">
                  <a:extLst>
                    <a:ext uri="{9D8B030D-6E8A-4147-A177-3AD203B41FA5}">
                      <a16:colId xmlns:a16="http://schemas.microsoft.com/office/drawing/2014/main" val="4010363371"/>
                    </a:ext>
                  </a:extLst>
                </a:gridCol>
                <a:gridCol w="1743062">
                  <a:extLst>
                    <a:ext uri="{9D8B030D-6E8A-4147-A177-3AD203B41FA5}">
                      <a16:colId xmlns:a16="http://schemas.microsoft.com/office/drawing/2014/main" val="3246583223"/>
                    </a:ext>
                  </a:extLst>
                </a:gridCol>
              </a:tblGrid>
              <a:tr h="630353">
                <a:tc>
                  <a:txBody>
                    <a:bodyPr/>
                    <a:lstStyle/>
                    <a:p>
                      <a:pPr algn="ctr" fontAlgn="b"/>
                      <a:r>
                        <a:rPr lang="en-US" sz="900" b="1" i="0" u="none" strike="noStrike" cap="all" spc="60">
                          <a:solidFill>
                            <a:schemeClr val="tx1"/>
                          </a:solidFill>
                          <a:effectLst/>
                          <a:latin typeface="Calibri" panose="020F0502020204030204" pitchFamily="34" charset="0"/>
                        </a:rPr>
                        <a:t>Grade</a:t>
                      </a:r>
                    </a:p>
                  </a:txBody>
                  <a:tcPr marL="100588" marR="100588" marT="100588" marB="100588" anchor="b">
                    <a:lnL w="12700" cmpd="sng">
                      <a:noFill/>
                    </a:lnL>
                    <a:lnR w="12700" cmpd="sng">
                      <a:noFill/>
                    </a:lnR>
                    <a:lnT w="12700" cmpd="sng">
                      <a:noFill/>
                    </a:lnT>
                    <a:lnB w="38100" cmpd="sng">
                      <a:noFill/>
                    </a:lnB>
                    <a:noFill/>
                  </a:tcPr>
                </a:tc>
                <a:tc>
                  <a:txBody>
                    <a:bodyPr/>
                    <a:lstStyle/>
                    <a:p>
                      <a:pPr algn="ctr" fontAlgn="b"/>
                      <a:r>
                        <a:rPr lang="en-US" sz="900" b="1" i="0" u="none" strike="noStrike" cap="all" spc="60">
                          <a:solidFill>
                            <a:schemeClr val="tx1"/>
                          </a:solidFill>
                          <a:effectLst/>
                          <a:latin typeface="Calibri" panose="020F0502020204030204" pitchFamily="34" charset="0"/>
                        </a:rPr>
                        <a:t>Students Tested in Spring and Fall</a:t>
                      </a:r>
                    </a:p>
                  </a:txBody>
                  <a:tcPr marL="100588" marR="100588" marT="100588" marB="100588" anchor="b">
                    <a:lnL w="12700" cmpd="sng">
                      <a:noFill/>
                    </a:lnL>
                    <a:lnR w="12700" cmpd="sng">
                      <a:noFill/>
                    </a:lnR>
                    <a:lnT w="12700" cmpd="sng">
                      <a:noFill/>
                    </a:lnT>
                    <a:lnB w="38100" cmpd="sng">
                      <a:noFill/>
                    </a:lnB>
                    <a:noFill/>
                  </a:tcPr>
                </a:tc>
                <a:tc>
                  <a:txBody>
                    <a:bodyPr/>
                    <a:lstStyle/>
                    <a:p>
                      <a:pPr algn="ctr" fontAlgn="b"/>
                      <a:r>
                        <a:rPr lang="en-US" sz="900" b="1" i="0" u="none" strike="noStrike" cap="all" spc="60">
                          <a:solidFill>
                            <a:schemeClr val="tx1"/>
                          </a:solidFill>
                          <a:effectLst/>
                          <a:latin typeface="Calibri" panose="020F0502020204030204" pitchFamily="34" charset="0"/>
                        </a:rPr>
                        <a:t># Met Annual Typical Growth</a:t>
                      </a:r>
                    </a:p>
                  </a:txBody>
                  <a:tcPr marL="100588" marR="100588" marT="100588" marB="100588" anchor="b">
                    <a:lnL w="12700" cmpd="sng">
                      <a:noFill/>
                    </a:lnL>
                    <a:lnR w="12700" cmpd="sng">
                      <a:noFill/>
                    </a:lnR>
                    <a:lnT w="12700" cmpd="sng">
                      <a:noFill/>
                    </a:lnT>
                    <a:lnB w="38100" cmpd="sng">
                      <a:noFill/>
                    </a:lnB>
                    <a:noFill/>
                  </a:tcPr>
                </a:tc>
                <a:tc>
                  <a:txBody>
                    <a:bodyPr/>
                    <a:lstStyle/>
                    <a:p>
                      <a:pPr algn="ctr" fontAlgn="b"/>
                      <a:r>
                        <a:rPr lang="en-US" sz="900" b="1" i="0" u="none" strike="noStrike" cap="all" spc="60">
                          <a:solidFill>
                            <a:schemeClr val="tx1"/>
                          </a:solidFill>
                          <a:effectLst/>
                          <a:latin typeface="Calibri" panose="020F0502020204030204" pitchFamily="34" charset="0"/>
                        </a:rPr>
                        <a:t>% Met Annual Typical Growth</a:t>
                      </a:r>
                    </a:p>
                  </a:txBody>
                  <a:tcPr marL="100588" marR="100588" marT="100588" marB="100588" anchor="b">
                    <a:lnL w="12700" cmpd="sng">
                      <a:noFill/>
                    </a:lnL>
                    <a:lnR w="12700" cmpd="sng">
                      <a:noFill/>
                    </a:lnR>
                    <a:lnT w="12700" cmpd="sng">
                      <a:noFill/>
                    </a:lnT>
                    <a:lnB w="38100" cmpd="sng">
                      <a:noFill/>
                    </a:lnB>
                    <a:noFill/>
                  </a:tcPr>
                </a:tc>
                <a:tc>
                  <a:txBody>
                    <a:bodyPr/>
                    <a:lstStyle/>
                    <a:p>
                      <a:pPr algn="ctr" fontAlgn="b"/>
                      <a:r>
                        <a:rPr lang="en-US" sz="900" b="1" i="0" u="none" strike="noStrike" cap="all" spc="60">
                          <a:solidFill>
                            <a:schemeClr val="tx1"/>
                          </a:solidFill>
                          <a:effectLst/>
                          <a:latin typeface="Calibri" panose="020F0502020204030204" pitchFamily="34" charset="0"/>
                        </a:rPr>
                        <a:t>% Progress to Annual Typical Growth (Median)</a:t>
                      </a:r>
                    </a:p>
                  </a:txBody>
                  <a:tcPr marL="100588" marR="100588" marT="100588" marB="100588" anchor="b">
                    <a:lnL w="12700" cmpd="sng">
                      <a:noFill/>
                    </a:lnL>
                    <a:lnR w="12700" cmpd="sng">
                      <a:noFill/>
                    </a:lnR>
                    <a:lnT w="12700" cmpd="sng">
                      <a:noFill/>
                    </a:lnT>
                    <a:lnB w="38100" cmpd="sng">
                      <a:noFill/>
                    </a:lnB>
                    <a:noFill/>
                  </a:tcPr>
                </a:tc>
                <a:extLst>
                  <a:ext uri="{0D108BD9-81ED-4DB2-BD59-A6C34878D82A}">
                    <a16:rowId xmlns:a16="http://schemas.microsoft.com/office/drawing/2014/main" val="2300469705"/>
                  </a:ext>
                </a:extLst>
              </a:tr>
              <a:tr h="342244">
                <a:tc>
                  <a:txBody>
                    <a:bodyPr/>
                    <a:lstStyle/>
                    <a:p>
                      <a:pPr algn="ctr" fontAlgn="b"/>
                      <a:r>
                        <a:rPr lang="en-US" sz="1200" b="0" i="0" u="none" strike="noStrike" cap="none" spc="0">
                          <a:solidFill>
                            <a:schemeClr val="tx1"/>
                          </a:solidFill>
                          <a:effectLst/>
                          <a:latin typeface="Calibri" panose="020F0502020204030204" pitchFamily="34" charset="0"/>
                        </a:rPr>
                        <a:t>K</a:t>
                      </a:r>
                    </a:p>
                  </a:txBody>
                  <a:tcPr marL="133727" marR="69538" marT="69538" marB="67059" anchor="b">
                    <a:lnL w="12700" cmpd="sng">
                      <a:noFill/>
                      <a:prstDash val="solid"/>
                    </a:lnL>
                    <a:lnR w="12700" cmpd="sng">
                      <a:noFill/>
                      <a:prstDash val="solid"/>
                    </a:lnR>
                    <a:lnT w="38100" cmpd="sng">
                      <a:noFill/>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406</a:t>
                      </a:r>
                    </a:p>
                  </a:txBody>
                  <a:tcPr marL="133727" marR="69538" marT="69538" marB="67059" anchor="b">
                    <a:lnL w="12700" cmpd="sng">
                      <a:noFill/>
                      <a:prstDash val="solid"/>
                    </a:lnL>
                    <a:lnR w="12700" cmpd="sng">
                      <a:noFill/>
                      <a:prstDash val="solid"/>
                    </a:lnR>
                    <a:lnT w="38100" cmpd="sng">
                      <a:noFill/>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238</a:t>
                      </a:r>
                    </a:p>
                  </a:txBody>
                  <a:tcPr marL="6985" marR="6985" marT="6985" marB="67059" anchor="ctr">
                    <a:lnL w="12700" cmpd="sng">
                      <a:noFill/>
                      <a:prstDash val="solid"/>
                    </a:lnL>
                    <a:lnR w="12700" cmpd="sng">
                      <a:noFill/>
                      <a:prstDash val="solid"/>
                    </a:lnR>
                    <a:lnT w="38100" cmpd="sng">
                      <a:noFill/>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59%</a:t>
                      </a:r>
                    </a:p>
                  </a:txBody>
                  <a:tcPr marL="6985" marR="6985" marT="6985" marB="67059" anchor="ctr">
                    <a:lnL w="12700" cmpd="sng">
                      <a:noFill/>
                      <a:prstDash val="solid"/>
                    </a:lnL>
                    <a:lnR w="12700" cmpd="sng">
                      <a:noFill/>
                      <a:prstDash val="solid"/>
                    </a:lnR>
                    <a:lnT w="38100" cmpd="sng">
                      <a:noFill/>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111%</a:t>
                      </a:r>
                    </a:p>
                  </a:txBody>
                  <a:tcPr marL="6985" marR="6985" marT="6985" marB="67059"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426734073"/>
                  </a:ext>
                </a:extLst>
              </a:tr>
              <a:tr h="342244">
                <a:tc>
                  <a:txBody>
                    <a:bodyPr/>
                    <a:lstStyle/>
                    <a:p>
                      <a:pPr algn="ctr" fontAlgn="b"/>
                      <a:r>
                        <a:rPr lang="en-US" sz="1200" b="0" i="0" u="none" strike="noStrike" cap="none" spc="0">
                          <a:solidFill>
                            <a:schemeClr val="tx1"/>
                          </a:solidFill>
                          <a:effectLst/>
                          <a:latin typeface="Calibri" panose="020F0502020204030204" pitchFamily="34" charset="0"/>
                        </a:rPr>
                        <a:t>1</a:t>
                      </a:r>
                    </a:p>
                  </a:txBody>
                  <a:tcPr marL="133727" marR="69538" marT="69538" marB="67059" anchor="b">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b"/>
                      <a:r>
                        <a:rPr lang="en-US" sz="1200" b="0" i="0" u="none" strike="noStrike" cap="none" spc="0">
                          <a:solidFill>
                            <a:schemeClr val="tx1"/>
                          </a:solidFill>
                          <a:effectLst/>
                          <a:latin typeface="Calibri" panose="020F0502020204030204" pitchFamily="34" charset="0"/>
                        </a:rPr>
                        <a:t>377</a:t>
                      </a:r>
                    </a:p>
                  </a:txBody>
                  <a:tcPr marL="133727" marR="69538" marT="69538" marB="67059" anchor="b">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b"/>
                      <a:r>
                        <a:rPr lang="en-US" sz="1200" b="0" i="0" u="none" strike="noStrike" cap="none" spc="0">
                          <a:solidFill>
                            <a:schemeClr val="tx1"/>
                          </a:solidFill>
                          <a:effectLst/>
                          <a:latin typeface="Calibri" panose="020F0502020204030204" pitchFamily="34" charset="0"/>
                        </a:rPr>
                        <a:t>175</a:t>
                      </a:r>
                    </a:p>
                  </a:txBody>
                  <a:tcPr marL="6985" marR="6985" marT="6985" marB="67059"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b"/>
                      <a:r>
                        <a:rPr lang="en-US" sz="1200" b="0" i="0" u="none" strike="noStrike" cap="none" spc="0">
                          <a:solidFill>
                            <a:schemeClr val="tx1"/>
                          </a:solidFill>
                          <a:effectLst/>
                          <a:latin typeface="Calibri" panose="020F0502020204030204" pitchFamily="34" charset="0"/>
                        </a:rPr>
                        <a:t>46%</a:t>
                      </a:r>
                    </a:p>
                  </a:txBody>
                  <a:tcPr marL="6985" marR="6985" marT="6985" marB="67059"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b"/>
                      <a:r>
                        <a:rPr lang="en-US" sz="1200" b="0" i="0" u="none" strike="noStrike" cap="none" spc="0">
                          <a:solidFill>
                            <a:schemeClr val="tx1"/>
                          </a:solidFill>
                          <a:effectLst/>
                          <a:latin typeface="Calibri" panose="020F0502020204030204" pitchFamily="34" charset="0"/>
                        </a:rPr>
                        <a:t>93%</a:t>
                      </a:r>
                    </a:p>
                  </a:txBody>
                  <a:tcPr marL="6985" marR="6985" marT="6985" marB="67059"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622695567"/>
                  </a:ext>
                </a:extLst>
              </a:tr>
              <a:tr h="342244">
                <a:tc>
                  <a:txBody>
                    <a:bodyPr/>
                    <a:lstStyle/>
                    <a:p>
                      <a:pPr algn="ctr" fontAlgn="b"/>
                      <a:r>
                        <a:rPr lang="en-US" sz="1200" b="0" i="0" u="none" strike="noStrike" cap="none" spc="0">
                          <a:solidFill>
                            <a:schemeClr val="tx1"/>
                          </a:solidFill>
                          <a:effectLst/>
                          <a:latin typeface="Calibri" panose="020F0502020204030204" pitchFamily="34" charset="0"/>
                        </a:rPr>
                        <a:t>2</a:t>
                      </a:r>
                    </a:p>
                  </a:txBody>
                  <a:tcPr marL="133727" marR="69538" marT="69538" marB="67059"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381</a:t>
                      </a:r>
                    </a:p>
                  </a:txBody>
                  <a:tcPr marL="133727" marR="69538" marT="69538" marB="67059"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200</a:t>
                      </a:r>
                    </a:p>
                  </a:txBody>
                  <a:tcPr marL="6985" marR="6985" marT="6985" marB="67059"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52%</a:t>
                      </a:r>
                    </a:p>
                  </a:txBody>
                  <a:tcPr marL="6985" marR="6985" marT="6985" marB="67059"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100%</a:t>
                      </a:r>
                    </a:p>
                  </a:txBody>
                  <a:tcPr marL="6985" marR="6985" marT="6985" marB="6705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89552146"/>
                  </a:ext>
                </a:extLst>
              </a:tr>
              <a:tr h="342244">
                <a:tc>
                  <a:txBody>
                    <a:bodyPr/>
                    <a:lstStyle/>
                    <a:p>
                      <a:pPr algn="ctr" fontAlgn="b"/>
                      <a:r>
                        <a:rPr lang="en-US" sz="1200" b="0" i="0" u="none" strike="noStrike" cap="none" spc="0">
                          <a:solidFill>
                            <a:schemeClr val="tx1"/>
                          </a:solidFill>
                          <a:effectLst/>
                          <a:latin typeface="Calibri" panose="020F0502020204030204" pitchFamily="34" charset="0"/>
                        </a:rPr>
                        <a:t>3</a:t>
                      </a:r>
                    </a:p>
                  </a:txBody>
                  <a:tcPr marL="133727" marR="69538" marT="69538" marB="67059" anchor="b">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b"/>
                      <a:r>
                        <a:rPr lang="en-US" sz="1200" b="0" i="0" u="none" strike="noStrike" cap="none" spc="0">
                          <a:solidFill>
                            <a:schemeClr val="tx1"/>
                          </a:solidFill>
                          <a:effectLst/>
                          <a:latin typeface="Calibri" panose="020F0502020204030204" pitchFamily="34" charset="0"/>
                        </a:rPr>
                        <a:t>353</a:t>
                      </a:r>
                    </a:p>
                  </a:txBody>
                  <a:tcPr marL="133727" marR="69538" marT="69538" marB="67059" anchor="b">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b"/>
                      <a:r>
                        <a:rPr lang="en-US" sz="1200" b="0" i="0" u="none" strike="noStrike" cap="none" spc="0">
                          <a:solidFill>
                            <a:schemeClr val="tx1"/>
                          </a:solidFill>
                          <a:effectLst/>
                          <a:latin typeface="Calibri" panose="020F0502020204030204" pitchFamily="34" charset="0"/>
                        </a:rPr>
                        <a:t>185</a:t>
                      </a:r>
                    </a:p>
                  </a:txBody>
                  <a:tcPr marL="6985" marR="6985" marT="6985" marB="67059"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b"/>
                      <a:r>
                        <a:rPr lang="en-US" sz="1200" b="0" i="0" u="none" strike="noStrike" cap="none" spc="0">
                          <a:solidFill>
                            <a:schemeClr val="tx1"/>
                          </a:solidFill>
                          <a:effectLst/>
                          <a:latin typeface="Calibri" panose="020F0502020204030204" pitchFamily="34" charset="0"/>
                        </a:rPr>
                        <a:t>52%</a:t>
                      </a:r>
                    </a:p>
                  </a:txBody>
                  <a:tcPr marL="6985" marR="6985" marT="6985" marB="67059"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b"/>
                      <a:r>
                        <a:rPr lang="en-US" sz="1200" b="0" i="0" u="none" strike="noStrike" cap="none" spc="0">
                          <a:solidFill>
                            <a:schemeClr val="tx1"/>
                          </a:solidFill>
                          <a:effectLst/>
                          <a:latin typeface="Calibri" panose="020F0502020204030204" pitchFamily="34" charset="0"/>
                        </a:rPr>
                        <a:t>103%</a:t>
                      </a:r>
                    </a:p>
                  </a:txBody>
                  <a:tcPr marL="6985" marR="6985" marT="6985" marB="67059"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419890629"/>
                  </a:ext>
                </a:extLst>
              </a:tr>
              <a:tr h="342244">
                <a:tc>
                  <a:txBody>
                    <a:bodyPr/>
                    <a:lstStyle/>
                    <a:p>
                      <a:pPr algn="ctr" fontAlgn="b"/>
                      <a:r>
                        <a:rPr lang="en-US" sz="1200" b="0" i="0" u="none" strike="noStrike" cap="none" spc="0">
                          <a:solidFill>
                            <a:schemeClr val="tx1"/>
                          </a:solidFill>
                          <a:effectLst/>
                          <a:latin typeface="Calibri" panose="020F0502020204030204" pitchFamily="34" charset="0"/>
                        </a:rPr>
                        <a:t>4</a:t>
                      </a:r>
                    </a:p>
                  </a:txBody>
                  <a:tcPr marL="133727" marR="69538" marT="69538" marB="67059"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394</a:t>
                      </a:r>
                    </a:p>
                  </a:txBody>
                  <a:tcPr marL="133727" marR="69538" marT="69538" marB="67059"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188</a:t>
                      </a:r>
                    </a:p>
                  </a:txBody>
                  <a:tcPr marL="6985" marR="6985" marT="6985" marB="67059"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48%</a:t>
                      </a:r>
                    </a:p>
                  </a:txBody>
                  <a:tcPr marL="6985" marR="6985" marT="6985" marB="67059"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96%</a:t>
                      </a:r>
                    </a:p>
                  </a:txBody>
                  <a:tcPr marL="6985" marR="6985" marT="6985" marB="6705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436118981"/>
                  </a:ext>
                </a:extLst>
              </a:tr>
              <a:tr h="342244">
                <a:tc>
                  <a:txBody>
                    <a:bodyPr/>
                    <a:lstStyle/>
                    <a:p>
                      <a:pPr algn="ctr" fontAlgn="b"/>
                      <a:r>
                        <a:rPr lang="en-US" sz="1200" b="0" i="0" u="none" strike="noStrike" cap="none" spc="0">
                          <a:solidFill>
                            <a:schemeClr val="tx1"/>
                          </a:solidFill>
                          <a:effectLst/>
                          <a:latin typeface="Calibri" panose="020F0502020204030204" pitchFamily="34" charset="0"/>
                        </a:rPr>
                        <a:t>5</a:t>
                      </a:r>
                    </a:p>
                  </a:txBody>
                  <a:tcPr marL="133727" marR="69538" marT="69538" marB="67059" anchor="b">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b"/>
                      <a:r>
                        <a:rPr lang="en-US" sz="1200" b="0" i="0" u="none" strike="noStrike" cap="none" spc="0">
                          <a:solidFill>
                            <a:schemeClr val="tx1"/>
                          </a:solidFill>
                          <a:effectLst/>
                          <a:latin typeface="Calibri" panose="020F0502020204030204" pitchFamily="34" charset="0"/>
                        </a:rPr>
                        <a:t>369</a:t>
                      </a:r>
                    </a:p>
                  </a:txBody>
                  <a:tcPr marL="133727" marR="69538" marT="69538" marB="67059" anchor="b">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b"/>
                      <a:r>
                        <a:rPr lang="en-US" sz="1200" b="0" i="0" u="none" strike="noStrike" cap="none" spc="0">
                          <a:solidFill>
                            <a:schemeClr val="tx1"/>
                          </a:solidFill>
                          <a:effectLst/>
                          <a:latin typeface="Calibri" panose="020F0502020204030204" pitchFamily="34" charset="0"/>
                        </a:rPr>
                        <a:t>225</a:t>
                      </a:r>
                    </a:p>
                  </a:txBody>
                  <a:tcPr marL="6985" marR="6985" marT="6985" marB="67059"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b"/>
                      <a:r>
                        <a:rPr lang="en-US" sz="1200" b="0" i="0" u="none" strike="noStrike" cap="none" spc="0">
                          <a:solidFill>
                            <a:schemeClr val="tx1"/>
                          </a:solidFill>
                          <a:effectLst/>
                          <a:latin typeface="Calibri" panose="020F0502020204030204" pitchFamily="34" charset="0"/>
                        </a:rPr>
                        <a:t>61%</a:t>
                      </a:r>
                    </a:p>
                  </a:txBody>
                  <a:tcPr marL="6985" marR="6985" marT="6985" marB="67059"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b"/>
                      <a:r>
                        <a:rPr lang="en-US" sz="1200" b="0" i="0" u="none" strike="noStrike" cap="none" spc="0">
                          <a:solidFill>
                            <a:schemeClr val="tx1"/>
                          </a:solidFill>
                          <a:effectLst/>
                          <a:latin typeface="Calibri" panose="020F0502020204030204" pitchFamily="34" charset="0"/>
                        </a:rPr>
                        <a:t>128%</a:t>
                      </a:r>
                    </a:p>
                  </a:txBody>
                  <a:tcPr marL="6985" marR="6985" marT="6985" marB="67059"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333992582"/>
                  </a:ext>
                </a:extLst>
              </a:tr>
              <a:tr h="342244">
                <a:tc>
                  <a:txBody>
                    <a:bodyPr/>
                    <a:lstStyle/>
                    <a:p>
                      <a:pPr algn="ctr" fontAlgn="b"/>
                      <a:r>
                        <a:rPr lang="en-US" sz="1200" b="0" i="0" u="none" strike="noStrike" cap="none" spc="0">
                          <a:solidFill>
                            <a:schemeClr val="tx1"/>
                          </a:solidFill>
                          <a:effectLst/>
                          <a:latin typeface="Calibri" panose="020F0502020204030204" pitchFamily="34" charset="0"/>
                        </a:rPr>
                        <a:t>6</a:t>
                      </a:r>
                    </a:p>
                  </a:txBody>
                  <a:tcPr marL="133727" marR="69538" marT="69538" marB="67059"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391</a:t>
                      </a:r>
                    </a:p>
                  </a:txBody>
                  <a:tcPr marL="133727" marR="69538" marT="69538" marB="67059"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283</a:t>
                      </a:r>
                    </a:p>
                  </a:txBody>
                  <a:tcPr marL="6985" marR="6985" marT="6985" marB="67059"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72%</a:t>
                      </a:r>
                    </a:p>
                  </a:txBody>
                  <a:tcPr marL="6985" marR="6985" marT="6985" marB="67059"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157%</a:t>
                      </a:r>
                    </a:p>
                  </a:txBody>
                  <a:tcPr marL="6985" marR="6985" marT="6985" marB="6705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62586362"/>
                  </a:ext>
                </a:extLst>
              </a:tr>
              <a:tr h="342244">
                <a:tc>
                  <a:txBody>
                    <a:bodyPr/>
                    <a:lstStyle/>
                    <a:p>
                      <a:pPr algn="ctr" fontAlgn="b"/>
                      <a:r>
                        <a:rPr lang="en-US" sz="1200" b="0" i="0" u="none" strike="noStrike" cap="none" spc="0">
                          <a:solidFill>
                            <a:schemeClr val="tx1"/>
                          </a:solidFill>
                          <a:effectLst/>
                          <a:latin typeface="Calibri" panose="020F0502020204030204" pitchFamily="34" charset="0"/>
                        </a:rPr>
                        <a:t>7</a:t>
                      </a:r>
                    </a:p>
                  </a:txBody>
                  <a:tcPr marL="133727" marR="69538" marT="69538" marB="67059" anchor="b">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b"/>
                      <a:r>
                        <a:rPr lang="en-US" sz="1200" b="0" i="0" u="none" strike="noStrike" cap="none" spc="0">
                          <a:solidFill>
                            <a:schemeClr val="tx1"/>
                          </a:solidFill>
                          <a:effectLst/>
                          <a:latin typeface="Calibri" panose="020F0502020204030204" pitchFamily="34" charset="0"/>
                        </a:rPr>
                        <a:t>357</a:t>
                      </a:r>
                    </a:p>
                  </a:txBody>
                  <a:tcPr marL="133727" marR="69538" marT="69538" marB="67059" anchor="b">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b"/>
                      <a:r>
                        <a:rPr lang="en-US" sz="1200" b="0" i="0" u="none" strike="noStrike" cap="none" spc="0">
                          <a:solidFill>
                            <a:schemeClr val="tx1"/>
                          </a:solidFill>
                          <a:effectLst/>
                          <a:latin typeface="Calibri" panose="020F0502020204030204" pitchFamily="34" charset="0"/>
                        </a:rPr>
                        <a:t>245</a:t>
                      </a:r>
                    </a:p>
                  </a:txBody>
                  <a:tcPr marL="6985" marR="6985" marT="6985" marB="67059"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b"/>
                      <a:r>
                        <a:rPr lang="en-US" sz="1200" b="0" i="0" u="none" strike="noStrike" cap="none" spc="0">
                          <a:solidFill>
                            <a:schemeClr val="tx1"/>
                          </a:solidFill>
                          <a:effectLst/>
                          <a:latin typeface="Calibri" panose="020F0502020204030204" pitchFamily="34" charset="0"/>
                        </a:rPr>
                        <a:t>69%</a:t>
                      </a:r>
                    </a:p>
                  </a:txBody>
                  <a:tcPr marL="6985" marR="6985" marT="6985" marB="67059"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b"/>
                      <a:r>
                        <a:rPr lang="en-US" sz="1200" b="0" i="0" u="none" strike="noStrike" cap="none" spc="0">
                          <a:solidFill>
                            <a:schemeClr val="tx1"/>
                          </a:solidFill>
                          <a:effectLst/>
                          <a:latin typeface="Calibri" panose="020F0502020204030204" pitchFamily="34" charset="0"/>
                        </a:rPr>
                        <a:t>150%</a:t>
                      </a:r>
                    </a:p>
                  </a:txBody>
                  <a:tcPr marL="6985" marR="6985" marT="6985" marB="67059"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826379730"/>
                  </a:ext>
                </a:extLst>
              </a:tr>
              <a:tr h="342244">
                <a:tc>
                  <a:txBody>
                    <a:bodyPr/>
                    <a:lstStyle/>
                    <a:p>
                      <a:pPr algn="ctr" fontAlgn="b"/>
                      <a:r>
                        <a:rPr lang="en-US" sz="1200" b="0" i="0" u="none" strike="noStrike" cap="none" spc="0">
                          <a:solidFill>
                            <a:schemeClr val="tx1"/>
                          </a:solidFill>
                          <a:effectLst/>
                          <a:latin typeface="Calibri" panose="020F0502020204030204" pitchFamily="34" charset="0"/>
                        </a:rPr>
                        <a:t>8</a:t>
                      </a:r>
                    </a:p>
                  </a:txBody>
                  <a:tcPr marL="133727" marR="69538" marT="69538" marB="67059"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369</a:t>
                      </a:r>
                    </a:p>
                  </a:txBody>
                  <a:tcPr marL="133727" marR="69538" marT="69538" marB="67059"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271</a:t>
                      </a:r>
                    </a:p>
                  </a:txBody>
                  <a:tcPr marL="6985" marR="6985" marT="6985" marB="67059"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73%</a:t>
                      </a:r>
                    </a:p>
                  </a:txBody>
                  <a:tcPr marL="6985" marR="6985" marT="6985" marB="67059"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217%</a:t>
                      </a:r>
                    </a:p>
                  </a:txBody>
                  <a:tcPr marL="6985" marR="6985" marT="6985" marB="6705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874246690"/>
                  </a:ext>
                </a:extLst>
              </a:tr>
            </a:tbl>
          </a:graphicData>
        </a:graphic>
      </p:graphicFrame>
    </p:spTree>
    <p:extLst>
      <p:ext uri="{BB962C8B-B14F-4D97-AF65-F5344CB8AC3E}">
        <p14:creationId xmlns:p14="http://schemas.microsoft.com/office/powerpoint/2010/main" val="3836241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4556F84-5407-FACF-231C-0D2EDCF5C3F2}"/>
              </a:ext>
            </a:extLst>
          </p:cNvPr>
          <p:cNvSpPr>
            <a:spLocks noGrp="1"/>
          </p:cNvSpPr>
          <p:nvPr>
            <p:ph type="title"/>
          </p:nvPr>
        </p:nvSpPr>
        <p:spPr>
          <a:xfrm>
            <a:off x="1055599" y="1055077"/>
            <a:ext cx="2532909" cy="4794578"/>
          </a:xfrm>
        </p:spPr>
        <p:txBody>
          <a:bodyPr>
            <a:normAutofit/>
          </a:bodyPr>
          <a:lstStyle/>
          <a:p>
            <a:r>
              <a:rPr lang="en-US">
                <a:solidFill>
                  <a:srgbClr val="262626"/>
                </a:solidFill>
              </a:rPr>
              <a:t>i</a:t>
            </a:r>
            <a:r>
              <a:rPr lang="en-US" dirty="0">
                <a:solidFill>
                  <a:srgbClr val="262626"/>
                </a:solidFill>
              </a:rPr>
              <a:t>-Ready Stretch Growth Data by Grade</a:t>
            </a:r>
            <a:br>
              <a:rPr lang="en-US" dirty="0">
                <a:solidFill>
                  <a:srgbClr val="262626"/>
                </a:solidFill>
              </a:rPr>
            </a:br>
            <a:r>
              <a:rPr lang="en-US">
                <a:solidFill>
                  <a:srgbClr val="262626"/>
                </a:solidFill>
              </a:rPr>
              <a:t>(3,397 Students)</a:t>
            </a:r>
            <a:endParaRPr lang="en-US" dirty="0">
              <a:solidFill>
                <a:srgbClr val="262626"/>
              </a:solidFill>
            </a:endParaRPr>
          </a:p>
        </p:txBody>
      </p:sp>
      <p:sp useBgFill="1">
        <p:nvSpPr>
          <p:cNvPr id="17" name="Rectangle 16">
            <a:extLst>
              <a:ext uri="{FF2B5EF4-FFF2-40B4-BE49-F238E27FC236}">
                <a16:creationId xmlns:a16="http://schemas.microsoft.com/office/drawing/2014/main"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8AB01E24-5B77-76B4-9FF7-8EFAF50DFEB6}"/>
              </a:ext>
            </a:extLst>
          </p:cNvPr>
          <p:cNvGraphicFramePr>
            <a:graphicFrameLocks noGrp="1"/>
          </p:cNvGraphicFramePr>
          <p:nvPr>
            <p:ph idx="1"/>
            <p:extLst>
              <p:ext uri="{D42A27DB-BD31-4B8C-83A1-F6EECF244321}">
                <p14:modId xmlns:p14="http://schemas.microsoft.com/office/powerpoint/2010/main" val="1298261857"/>
              </p:ext>
            </p:extLst>
          </p:nvPr>
        </p:nvGraphicFramePr>
        <p:xfrm>
          <a:off x="5470072" y="1257064"/>
          <a:ext cx="5914213" cy="4343870"/>
        </p:xfrm>
        <a:graphic>
          <a:graphicData uri="http://schemas.openxmlformats.org/drawingml/2006/table">
            <a:tbl>
              <a:tblPr firstRow="1" bandRow="1">
                <a:noFill/>
              </a:tblPr>
              <a:tblGrid>
                <a:gridCol w="629274">
                  <a:extLst>
                    <a:ext uri="{9D8B030D-6E8A-4147-A177-3AD203B41FA5}">
                      <a16:colId xmlns:a16="http://schemas.microsoft.com/office/drawing/2014/main" val="1369428579"/>
                    </a:ext>
                  </a:extLst>
                </a:gridCol>
                <a:gridCol w="897170">
                  <a:extLst>
                    <a:ext uri="{9D8B030D-6E8A-4147-A177-3AD203B41FA5}">
                      <a16:colId xmlns:a16="http://schemas.microsoft.com/office/drawing/2014/main" val="1960269164"/>
                    </a:ext>
                  </a:extLst>
                </a:gridCol>
                <a:gridCol w="539321">
                  <a:extLst>
                    <a:ext uri="{9D8B030D-6E8A-4147-A177-3AD203B41FA5}">
                      <a16:colId xmlns:a16="http://schemas.microsoft.com/office/drawing/2014/main" val="2168226103"/>
                    </a:ext>
                  </a:extLst>
                </a:gridCol>
                <a:gridCol w="544834">
                  <a:extLst>
                    <a:ext uri="{9D8B030D-6E8A-4147-A177-3AD203B41FA5}">
                      <a16:colId xmlns:a16="http://schemas.microsoft.com/office/drawing/2014/main" val="461534577"/>
                    </a:ext>
                  </a:extLst>
                </a:gridCol>
                <a:gridCol w="1336395">
                  <a:extLst>
                    <a:ext uri="{9D8B030D-6E8A-4147-A177-3AD203B41FA5}">
                      <a16:colId xmlns:a16="http://schemas.microsoft.com/office/drawing/2014/main" val="4010363371"/>
                    </a:ext>
                  </a:extLst>
                </a:gridCol>
                <a:gridCol w="1010068">
                  <a:extLst>
                    <a:ext uri="{9D8B030D-6E8A-4147-A177-3AD203B41FA5}">
                      <a16:colId xmlns:a16="http://schemas.microsoft.com/office/drawing/2014/main" val="3246583223"/>
                    </a:ext>
                  </a:extLst>
                </a:gridCol>
                <a:gridCol w="957151">
                  <a:extLst>
                    <a:ext uri="{9D8B030D-6E8A-4147-A177-3AD203B41FA5}">
                      <a16:colId xmlns:a16="http://schemas.microsoft.com/office/drawing/2014/main" val="671281409"/>
                    </a:ext>
                  </a:extLst>
                </a:gridCol>
              </a:tblGrid>
              <a:tr h="834446">
                <a:tc>
                  <a:txBody>
                    <a:bodyPr/>
                    <a:lstStyle/>
                    <a:p>
                      <a:pPr algn="ctr" fontAlgn="b"/>
                      <a:r>
                        <a:rPr lang="en-US" sz="1100" b="1" i="0" u="none" strike="noStrike">
                          <a:solidFill>
                            <a:schemeClr val="tx1">
                              <a:lumMod val="75000"/>
                              <a:lumOff val="25000"/>
                            </a:schemeClr>
                          </a:solidFill>
                          <a:effectLst/>
                          <a:latin typeface="Calibri" panose="020F0502020204030204" pitchFamily="34" charset="0"/>
                        </a:rPr>
                        <a:t>Grade</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100" b="1" i="0" u="none" strike="noStrike">
                          <a:solidFill>
                            <a:schemeClr val="tx1">
                              <a:lumMod val="75000"/>
                              <a:lumOff val="25000"/>
                            </a:schemeClr>
                          </a:solidFill>
                          <a:effectLst/>
                          <a:latin typeface="Calibri" panose="020F0502020204030204" pitchFamily="34" charset="0"/>
                        </a:rPr>
                        <a:t>Students Tested in Spring and Fall</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100" b="1" i="0" u="none" strike="noStrike">
                          <a:solidFill>
                            <a:srgbClr val="000000"/>
                          </a:solidFill>
                          <a:effectLst/>
                          <a:latin typeface="Calibri" panose="020F0502020204030204" pitchFamily="34" charset="0"/>
                        </a:rPr>
                        <a:t># Met Annual Stretch Growth</a:t>
                      </a:r>
                    </a:p>
                  </a:txBody>
                  <a:tcPr marL="6615" marR="6615" marT="66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100" b="1" i="0" u="none" strike="noStrike">
                          <a:solidFill>
                            <a:srgbClr val="000000"/>
                          </a:solidFill>
                          <a:effectLst/>
                          <a:latin typeface="Calibri" panose="020F0502020204030204" pitchFamily="34" charset="0"/>
                        </a:rPr>
                        <a:t>% Met Annual Stretch Growth</a:t>
                      </a:r>
                    </a:p>
                  </a:txBody>
                  <a:tcPr marL="6615" marR="6615" marT="66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100" b="1" i="0" u="none" strike="noStrike">
                          <a:solidFill>
                            <a:srgbClr val="000000"/>
                          </a:solidFill>
                          <a:effectLst/>
                          <a:latin typeface="Calibri" panose="020F0502020204030204" pitchFamily="34" charset="0"/>
                        </a:rPr>
                        <a:t>% Progress to Annual Stretch Growth (Median)</a:t>
                      </a:r>
                    </a:p>
                  </a:txBody>
                  <a:tcPr marL="6615" marR="6615" marT="66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100" b="1" i="0" u="none" strike="noStrike">
                          <a:solidFill>
                            <a:srgbClr val="000000"/>
                          </a:solidFill>
                          <a:effectLst/>
                          <a:latin typeface="Calibri" panose="020F0502020204030204" pitchFamily="34" charset="0"/>
                        </a:rPr>
                        <a:t># Students with Improved Placement</a:t>
                      </a:r>
                    </a:p>
                  </a:txBody>
                  <a:tcPr marL="6615" marR="6615" marT="66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100" b="1" i="0" u="none" strike="noStrike">
                          <a:solidFill>
                            <a:srgbClr val="000000"/>
                          </a:solidFill>
                          <a:effectLst/>
                          <a:latin typeface="Calibri" panose="020F0502020204030204" pitchFamily="34" charset="0"/>
                        </a:rPr>
                        <a:t>% Students with Improved Placement</a:t>
                      </a:r>
                    </a:p>
                  </a:txBody>
                  <a:tcPr marL="6615" marR="6615" marT="66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2300469705"/>
                  </a:ext>
                </a:extLst>
              </a:tr>
              <a:tr h="389936">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K</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406</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173</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43%</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90%</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231</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57%</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1426734073"/>
                  </a:ext>
                </a:extLst>
              </a:tr>
              <a:tr h="389936">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1</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377</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114</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30%</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68%</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203</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54%</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622695567"/>
                  </a:ext>
                </a:extLst>
              </a:tr>
              <a:tr h="389936">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2</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381</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99</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26%</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69%</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223</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59%</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3289552146"/>
                  </a:ext>
                </a:extLst>
              </a:tr>
              <a:tr h="389936">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3</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353</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74</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21%</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67%</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256</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73%</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3419890629"/>
                  </a:ext>
                </a:extLst>
              </a:tr>
              <a:tr h="389936">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4</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394</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60</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15%</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56%</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263</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67%</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3436118981"/>
                  </a:ext>
                </a:extLst>
              </a:tr>
              <a:tr h="389936">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5</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369</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77</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21%</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66%</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265</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72%</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2333992582"/>
                  </a:ext>
                </a:extLst>
              </a:tr>
              <a:tr h="389936">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6</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391</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139</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36%</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77%</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296</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76%</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4262586362"/>
                  </a:ext>
                </a:extLst>
              </a:tr>
              <a:tr h="389936">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7</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357</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122</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34%</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72%</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240</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67%</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826379730"/>
                  </a:ext>
                </a:extLst>
              </a:tr>
              <a:tr h="389936">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8</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500" b="0" i="0" u="none" strike="noStrike">
                          <a:solidFill>
                            <a:schemeClr val="tx1">
                              <a:lumMod val="75000"/>
                              <a:lumOff val="25000"/>
                            </a:schemeClr>
                          </a:solidFill>
                          <a:effectLst/>
                          <a:latin typeface="Calibri" panose="020F0502020204030204" pitchFamily="34" charset="0"/>
                        </a:rPr>
                        <a:t>369</a:t>
                      </a:r>
                    </a:p>
                  </a:txBody>
                  <a:tcPr marL="126633" marR="65849" marT="65849" marB="658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164</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44%</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87%</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264</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b"/>
                      <a:r>
                        <a:rPr lang="en-US" sz="1900" b="0" i="0" u="none" strike="noStrike">
                          <a:solidFill>
                            <a:srgbClr val="000000"/>
                          </a:solidFill>
                          <a:effectLst/>
                          <a:latin typeface="Calibri" panose="020F0502020204030204" pitchFamily="34" charset="0"/>
                        </a:rPr>
                        <a:t>72%</a:t>
                      </a:r>
                    </a:p>
                  </a:txBody>
                  <a:tcPr marL="6615" marR="6615" marT="66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1874246690"/>
                  </a:ext>
                </a:extLst>
              </a:tr>
            </a:tbl>
          </a:graphicData>
        </a:graphic>
      </p:graphicFrame>
    </p:spTree>
    <p:extLst>
      <p:ext uri="{BB962C8B-B14F-4D97-AF65-F5344CB8AC3E}">
        <p14:creationId xmlns:p14="http://schemas.microsoft.com/office/powerpoint/2010/main" val="4200692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4556F84-5407-FACF-231C-0D2EDCF5C3F2}"/>
              </a:ext>
            </a:extLst>
          </p:cNvPr>
          <p:cNvSpPr>
            <a:spLocks noGrp="1"/>
          </p:cNvSpPr>
          <p:nvPr>
            <p:ph type="title"/>
          </p:nvPr>
        </p:nvSpPr>
        <p:spPr>
          <a:xfrm>
            <a:off x="1055599" y="1055077"/>
            <a:ext cx="2532909" cy="4794578"/>
          </a:xfrm>
        </p:spPr>
        <p:txBody>
          <a:bodyPr>
            <a:normAutofit/>
          </a:bodyPr>
          <a:lstStyle/>
          <a:p>
            <a:r>
              <a:rPr lang="en-US" dirty="0">
                <a:solidFill>
                  <a:srgbClr val="262626"/>
                </a:solidFill>
              </a:rPr>
              <a:t>Spring</a:t>
            </a:r>
            <a:br>
              <a:rPr lang="en-US" dirty="0">
                <a:solidFill>
                  <a:srgbClr val="262626"/>
                </a:solidFill>
              </a:rPr>
            </a:br>
            <a:r>
              <a:rPr lang="en-US" dirty="0">
                <a:solidFill>
                  <a:srgbClr val="262626"/>
                </a:solidFill>
              </a:rPr>
              <a:t>NWEA MAP Data by Grade</a:t>
            </a:r>
            <a:br>
              <a:rPr lang="en-US" dirty="0">
                <a:solidFill>
                  <a:srgbClr val="262626"/>
                </a:solidFill>
              </a:rPr>
            </a:br>
            <a:r>
              <a:rPr lang="en-US">
                <a:solidFill>
                  <a:srgbClr val="262626"/>
                </a:solidFill>
              </a:rPr>
              <a:t>(1,314 Students)</a:t>
            </a:r>
            <a:r>
              <a:rPr lang="en-US" dirty="0">
                <a:solidFill>
                  <a:srgbClr val="262626"/>
                </a:solidFill>
              </a:rPr>
              <a:t/>
            </a:r>
            <a:br>
              <a:rPr lang="en-US" dirty="0">
                <a:solidFill>
                  <a:srgbClr val="262626"/>
                </a:solidFill>
              </a:rPr>
            </a:br>
            <a:endParaRPr lang="en-US" dirty="0">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AD10EB77-4697-1862-0EEB-E7E4FC5C2308}"/>
              </a:ext>
            </a:extLst>
          </p:cNvPr>
          <p:cNvGraphicFramePr>
            <a:graphicFrameLocks noGrp="1"/>
          </p:cNvGraphicFramePr>
          <p:nvPr>
            <p:ph idx="1"/>
            <p:extLst>
              <p:ext uri="{D42A27DB-BD31-4B8C-83A1-F6EECF244321}">
                <p14:modId xmlns:p14="http://schemas.microsoft.com/office/powerpoint/2010/main" val="2382414150"/>
              </p:ext>
            </p:extLst>
          </p:nvPr>
        </p:nvGraphicFramePr>
        <p:xfrm>
          <a:off x="5470072" y="1241113"/>
          <a:ext cx="5914212" cy="4375773"/>
        </p:xfrm>
        <a:graphic>
          <a:graphicData uri="http://schemas.openxmlformats.org/drawingml/2006/table">
            <a:tbl>
              <a:tblPr firstRow="1" bandRow="1">
                <a:solidFill>
                  <a:schemeClr val="bg1">
                    <a:lumMod val="95000"/>
                  </a:schemeClr>
                </a:solidFill>
              </a:tblPr>
              <a:tblGrid>
                <a:gridCol w="613062">
                  <a:extLst>
                    <a:ext uri="{9D8B030D-6E8A-4147-A177-3AD203B41FA5}">
                      <a16:colId xmlns:a16="http://schemas.microsoft.com/office/drawing/2014/main" val="3123461060"/>
                    </a:ext>
                  </a:extLst>
                </a:gridCol>
                <a:gridCol w="891977">
                  <a:extLst>
                    <a:ext uri="{9D8B030D-6E8A-4147-A177-3AD203B41FA5}">
                      <a16:colId xmlns:a16="http://schemas.microsoft.com/office/drawing/2014/main" val="2251992485"/>
                    </a:ext>
                  </a:extLst>
                </a:gridCol>
                <a:gridCol w="736858">
                  <a:extLst>
                    <a:ext uri="{9D8B030D-6E8A-4147-A177-3AD203B41FA5}">
                      <a16:colId xmlns:a16="http://schemas.microsoft.com/office/drawing/2014/main" val="2141241670"/>
                    </a:ext>
                  </a:extLst>
                </a:gridCol>
                <a:gridCol w="1023231">
                  <a:extLst>
                    <a:ext uri="{9D8B030D-6E8A-4147-A177-3AD203B41FA5}">
                      <a16:colId xmlns:a16="http://schemas.microsoft.com/office/drawing/2014/main" val="4179256856"/>
                    </a:ext>
                  </a:extLst>
                </a:gridCol>
                <a:gridCol w="884519">
                  <a:extLst>
                    <a:ext uri="{9D8B030D-6E8A-4147-A177-3AD203B41FA5}">
                      <a16:colId xmlns:a16="http://schemas.microsoft.com/office/drawing/2014/main" val="2847589915"/>
                    </a:ext>
                  </a:extLst>
                </a:gridCol>
                <a:gridCol w="1047096">
                  <a:extLst>
                    <a:ext uri="{9D8B030D-6E8A-4147-A177-3AD203B41FA5}">
                      <a16:colId xmlns:a16="http://schemas.microsoft.com/office/drawing/2014/main" val="1197543823"/>
                    </a:ext>
                  </a:extLst>
                </a:gridCol>
                <a:gridCol w="717469">
                  <a:extLst>
                    <a:ext uri="{9D8B030D-6E8A-4147-A177-3AD203B41FA5}">
                      <a16:colId xmlns:a16="http://schemas.microsoft.com/office/drawing/2014/main" val="367004787"/>
                    </a:ext>
                  </a:extLst>
                </a:gridCol>
              </a:tblGrid>
              <a:tr h="578473">
                <a:tc>
                  <a:txBody>
                    <a:bodyPr/>
                    <a:lstStyle/>
                    <a:p>
                      <a:pPr algn="ctr" fontAlgn="b">
                        <a:spcBef>
                          <a:spcPts val="0"/>
                        </a:spcBef>
                        <a:spcAft>
                          <a:spcPts val="0"/>
                        </a:spcAft>
                      </a:pPr>
                      <a:r>
                        <a:rPr lang="en-US" sz="1500" b="0" i="0" u="none" strike="noStrike" cap="none" spc="0">
                          <a:solidFill>
                            <a:schemeClr val="bg1"/>
                          </a:solidFill>
                          <a:effectLst/>
                          <a:latin typeface="Calibri" panose="020F0502020204030204" pitchFamily="34" charset="0"/>
                        </a:rPr>
                        <a:t>Grade</a:t>
                      </a:r>
                      <a:endParaRPr lang="en-US" sz="1500" b="0" i="0" u="none" strike="noStrike" cap="none" spc="0">
                        <a:solidFill>
                          <a:schemeClr val="bg1"/>
                        </a:solidFill>
                        <a:effectLst/>
                        <a:latin typeface="Arial" panose="020B0604020202020204" pitchFamily="34" charset="0"/>
                      </a:endParaRPr>
                    </a:p>
                  </a:txBody>
                  <a:tcPr marL="10314" marR="10314" marT="85912"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b">
                        <a:spcBef>
                          <a:spcPts val="0"/>
                        </a:spcBef>
                        <a:spcAft>
                          <a:spcPts val="0"/>
                        </a:spcAft>
                      </a:pPr>
                      <a:r>
                        <a:rPr lang="en-US" sz="1500" b="0" i="0" u="none" strike="noStrike" cap="none" spc="0">
                          <a:solidFill>
                            <a:schemeClr val="bg1"/>
                          </a:solidFill>
                          <a:effectLst/>
                          <a:latin typeface="Arial" panose="020B0604020202020204" pitchFamily="34" charset="0"/>
                        </a:rPr>
                        <a:t>Students Tested </a:t>
                      </a:r>
                    </a:p>
                  </a:txBody>
                  <a:tcPr marL="10314" marR="10314" marT="85912"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b">
                        <a:spcBef>
                          <a:spcPts val="0"/>
                        </a:spcBef>
                        <a:spcAft>
                          <a:spcPts val="0"/>
                        </a:spcAft>
                      </a:pPr>
                      <a:r>
                        <a:rPr lang="en-US" sz="1500" b="0" i="0" u="none" strike="noStrike" cap="none" spc="0">
                          <a:solidFill>
                            <a:schemeClr val="bg1"/>
                          </a:solidFill>
                          <a:effectLst/>
                          <a:latin typeface="Calibri" panose="020F0502020204030204" pitchFamily="34" charset="0"/>
                        </a:rPr>
                        <a:t>Lo %tile &lt;=20%</a:t>
                      </a:r>
                      <a:endParaRPr lang="en-US" sz="1500" b="0" i="0" u="none" strike="noStrike" cap="none" spc="0">
                        <a:solidFill>
                          <a:schemeClr val="bg1"/>
                        </a:solidFill>
                        <a:effectLst/>
                        <a:latin typeface="Arial" panose="020B0604020202020204" pitchFamily="34" charset="0"/>
                      </a:endParaRPr>
                    </a:p>
                  </a:txBody>
                  <a:tcPr marL="10314" marR="10314" marT="85912"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b">
                        <a:spcBef>
                          <a:spcPts val="0"/>
                        </a:spcBef>
                        <a:spcAft>
                          <a:spcPts val="0"/>
                        </a:spcAft>
                      </a:pPr>
                      <a:r>
                        <a:rPr lang="en-US" sz="1500" b="0" i="0" u="none" strike="noStrike" cap="none" spc="0" err="1">
                          <a:solidFill>
                            <a:schemeClr val="bg1"/>
                          </a:solidFill>
                          <a:effectLst/>
                          <a:latin typeface="Calibri" panose="020F0502020204030204" pitchFamily="34" charset="0"/>
                        </a:rPr>
                        <a:t>LoAvg</a:t>
                      </a:r>
                      <a:r>
                        <a:rPr lang="en-US" sz="1500" b="0" i="0" u="none" strike="noStrike" cap="none" spc="0">
                          <a:solidFill>
                            <a:schemeClr val="bg1"/>
                          </a:solidFill>
                          <a:effectLst/>
                          <a:latin typeface="Calibri" panose="020F0502020204030204" pitchFamily="34" charset="0"/>
                        </a:rPr>
                        <a:t> %tile 21-40%</a:t>
                      </a:r>
                      <a:endParaRPr lang="en-US" sz="1500" b="0" i="0" u="none" strike="noStrike" cap="none" spc="0">
                        <a:solidFill>
                          <a:schemeClr val="bg1"/>
                        </a:solidFill>
                        <a:effectLst/>
                        <a:latin typeface="Arial" panose="020B0604020202020204" pitchFamily="34" charset="0"/>
                      </a:endParaRPr>
                    </a:p>
                  </a:txBody>
                  <a:tcPr marL="10314" marR="10314" marT="85912"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b">
                        <a:spcBef>
                          <a:spcPts val="0"/>
                        </a:spcBef>
                        <a:spcAft>
                          <a:spcPts val="0"/>
                        </a:spcAft>
                      </a:pPr>
                      <a:r>
                        <a:rPr lang="en-US" sz="1500" b="0" i="0" u="none" strike="noStrike" cap="none" spc="0">
                          <a:solidFill>
                            <a:schemeClr val="bg1"/>
                          </a:solidFill>
                          <a:effectLst/>
                          <a:latin typeface="Calibri" panose="020F0502020204030204" pitchFamily="34" charset="0"/>
                        </a:rPr>
                        <a:t>Avg %tile </a:t>
                      </a:r>
                    </a:p>
                    <a:p>
                      <a:pPr algn="ctr" fontAlgn="b">
                        <a:spcBef>
                          <a:spcPts val="0"/>
                        </a:spcBef>
                        <a:spcAft>
                          <a:spcPts val="0"/>
                        </a:spcAft>
                      </a:pPr>
                      <a:r>
                        <a:rPr lang="en-US" sz="1500" b="0" i="0" u="none" strike="noStrike" cap="none" spc="0">
                          <a:solidFill>
                            <a:schemeClr val="bg1"/>
                          </a:solidFill>
                          <a:effectLst/>
                          <a:latin typeface="Calibri" panose="020F0502020204030204" pitchFamily="34" charset="0"/>
                        </a:rPr>
                        <a:t>41-60%</a:t>
                      </a:r>
                      <a:endParaRPr lang="en-US" sz="1500" b="0" i="0" u="none" strike="noStrike" cap="none" spc="0">
                        <a:solidFill>
                          <a:schemeClr val="bg1"/>
                        </a:solidFill>
                        <a:effectLst/>
                        <a:latin typeface="Arial" panose="020B0604020202020204" pitchFamily="34" charset="0"/>
                      </a:endParaRPr>
                    </a:p>
                  </a:txBody>
                  <a:tcPr marL="10314" marR="10314" marT="85912"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b">
                        <a:spcBef>
                          <a:spcPts val="0"/>
                        </a:spcBef>
                        <a:spcAft>
                          <a:spcPts val="0"/>
                        </a:spcAft>
                      </a:pPr>
                      <a:r>
                        <a:rPr lang="en-US" sz="1500" b="0" i="0" u="none" strike="noStrike" cap="none" spc="0" err="1">
                          <a:solidFill>
                            <a:schemeClr val="bg1"/>
                          </a:solidFill>
                          <a:effectLst/>
                          <a:latin typeface="Calibri" panose="020F0502020204030204" pitchFamily="34" charset="0"/>
                        </a:rPr>
                        <a:t>HiAvg</a:t>
                      </a:r>
                      <a:r>
                        <a:rPr lang="en-US" sz="1500" b="0" i="0" u="none" strike="noStrike" cap="none" spc="0">
                          <a:solidFill>
                            <a:schemeClr val="bg1"/>
                          </a:solidFill>
                          <a:effectLst/>
                          <a:latin typeface="Calibri" panose="020F0502020204030204" pitchFamily="34" charset="0"/>
                        </a:rPr>
                        <a:t> %tile </a:t>
                      </a:r>
                    </a:p>
                    <a:p>
                      <a:pPr algn="ctr" fontAlgn="b">
                        <a:spcBef>
                          <a:spcPts val="0"/>
                        </a:spcBef>
                        <a:spcAft>
                          <a:spcPts val="0"/>
                        </a:spcAft>
                      </a:pPr>
                      <a:r>
                        <a:rPr lang="en-US" sz="1500" b="0" i="0" u="none" strike="noStrike" cap="none" spc="0">
                          <a:solidFill>
                            <a:schemeClr val="bg1"/>
                          </a:solidFill>
                          <a:effectLst/>
                          <a:latin typeface="Calibri" panose="020F0502020204030204" pitchFamily="34" charset="0"/>
                        </a:rPr>
                        <a:t>61-80%</a:t>
                      </a:r>
                      <a:endParaRPr lang="en-US" sz="1500" b="0" i="0" u="none" strike="noStrike" cap="none" spc="0">
                        <a:solidFill>
                          <a:schemeClr val="bg1"/>
                        </a:solidFill>
                        <a:effectLst/>
                        <a:latin typeface="Arial" panose="020B0604020202020204" pitchFamily="34" charset="0"/>
                      </a:endParaRPr>
                    </a:p>
                  </a:txBody>
                  <a:tcPr marL="10314" marR="10314" marT="85912"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b">
                        <a:spcBef>
                          <a:spcPts val="0"/>
                        </a:spcBef>
                        <a:spcAft>
                          <a:spcPts val="0"/>
                        </a:spcAft>
                      </a:pPr>
                      <a:r>
                        <a:rPr lang="en-US" sz="1500" b="0" i="0" u="none" strike="noStrike" cap="none" spc="0">
                          <a:solidFill>
                            <a:schemeClr val="bg1"/>
                          </a:solidFill>
                          <a:effectLst/>
                          <a:latin typeface="Calibri" panose="020F0502020204030204" pitchFamily="34" charset="0"/>
                        </a:rPr>
                        <a:t>Hi %tile &gt;80%</a:t>
                      </a:r>
                      <a:endParaRPr lang="en-US" sz="1500" b="0" i="0" u="none" strike="noStrike" cap="none" spc="0">
                        <a:solidFill>
                          <a:schemeClr val="bg1"/>
                        </a:solidFill>
                        <a:effectLst/>
                        <a:latin typeface="Arial" panose="020B0604020202020204" pitchFamily="34" charset="0"/>
                      </a:endParaRPr>
                    </a:p>
                  </a:txBody>
                  <a:tcPr marL="10314" marR="10314" marT="85912"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063322006"/>
                  </a:ext>
                </a:extLst>
              </a:tr>
              <a:tr h="292100">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K</a:t>
                      </a:r>
                    </a:p>
                  </a:txBody>
                  <a:tcPr marL="10314" marR="10314" marT="85912"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17</a:t>
                      </a:r>
                    </a:p>
                  </a:txBody>
                  <a:tcPr marL="8949" marR="8949" marT="85912"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71%</a:t>
                      </a:r>
                    </a:p>
                  </a:txBody>
                  <a:tcPr marL="8949" marR="8949" marT="85912"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12%</a:t>
                      </a:r>
                    </a:p>
                  </a:txBody>
                  <a:tcPr marL="8949" marR="8949" marT="85912"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6%</a:t>
                      </a:r>
                    </a:p>
                  </a:txBody>
                  <a:tcPr marL="8949" marR="8949" marT="85912"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6%</a:t>
                      </a:r>
                    </a:p>
                  </a:txBody>
                  <a:tcPr marL="8949" marR="8949" marT="85912"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6%</a:t>
                      </a:r>
                    </a:p>
                  </a:txBody>
                  <a:tcPr marL="8949" marR="8949" marT="85912"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114564945"/>
                  </a:ext>
                </a:extLst>
              </a:tr>
              <a:tr h="292100">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1</a:t>
                      </a:r>
                    </a:p>
                  </a:txBody>
                  <a:tcPr marL="10314" marR="10314"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50%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30%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495364034"/>
                  </a:ext>
                </a:extLst>
              </a:tr>
              <a:tr h="292100">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2</a:t>
                      </a:r>
                    </a:p>
                  </a:txBody>
                  <a:tcPr marL="10314" marR="10314"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11</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73%</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18%</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9%</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02469311"/>
                  </a:ext>
                </a:extLst>
              </a:tr>
              <a:tr h="292100">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3</a:t>
                      </a:r>
                    </a:p>
                  </a:txBody>
                  <a:tcPr marL="10314" marR="10314"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16</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100%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978354711"/>
                  </a:ext>
                </a:extLst>
              </a:tr>
              <a:tr h="292100">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4</a:t>
                      </a:r>
                    </a:p>
                  </a:txBody>
                  <a:tcPr marL="10314" marR="10314"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25</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96%</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4%</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243952656"/>
                  </a:ext>
                </a:extLst>
              </a:tr>
              <a:tr h="292100">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5</a:t>
                      </a:r>
                    </a:p>
                  </a:txBody>
                  <a:tcPr marL="10314" marR="10314"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38</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97%</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3%</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026117782"/>
                  </a:ext>
                </a:extLst>
              </a:tr>
              <a:tr h="292100">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6</a:t>
                      </a:r>
                    </a:p>
                  </a:txBody>
                  <a:tcPr marL="10314" marR="10314"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29</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93%</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3%</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3%</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911038037"/>
                  </a:ext>
                </a:extLst>
              </a:tr>
              <a:tr h="292100">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7</a:t>
                      </a:r>
                    </a:p>
                  </a:txBody>
                  <a:tcPr marL="10314" marR="10314"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28</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82%</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11%</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7%</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73196147"/>
                  </a:ext>
                </a:extLst>
              </a:tr>
              <a:tr h="292100">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8</a:t>
                      </a:r>
                    </a:p>
                  </a:txBody>
                  <a:tcPr marL="10314" marR="10314"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55</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27%</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5%</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24%</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44%</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828394209"/>
                  </a:ext>
                </a:extLst>
              </a:tr>
              <a:tr h="292100">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9</a:t>
                      </a:r>
                    </a:p>
                  </a:txBody>
                  <a:tcPr marL="10314" marR="10314"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304</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40%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21%</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13%</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16%</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182791425"/>
                  </a:ext>
                </a:extLst>
              </a:tr>
              <a:tr h="292100">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10</a:t>
                      </a:r>
                    </a:p>
                  </a:txBody>
                  <a:tcPr marL="10314" marR="10314"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355</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41%</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19%</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12%</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18%</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66991473"/>
                  </a:ext>
                </a:extLst>
              </a:tr>
              <a:tr h="292100">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11</a:t>
                      </a:r>
                    </a:p>
                  </a:txBody>
                  <a:tcPr marL="10314" marR="10314"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288</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44%</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25%</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14%</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8%</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9%</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924395556"/>
                  </a:ext>
                </a:extLst>
              </a:tr>
              <a:tr h="292100">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12</a:t>
                      </a:r>
                    </a:p>
                  </a:txBody>
                  <a:tcPr marL="10314" marR="10314"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138</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49%</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30%</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14%</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7%</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a:t>
                      </a:r>
                    </a:p>
                  </a:txBody>
                  <a:tcPr marL="8949" marR="8949" marT="85912"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385723433"/>
                  </a:ext>
                </a:extLst>
              </a:tr>
            </a:tbl>
          </a:graphicData>
        </a:graphic>
      </p:graphicFrame>
    </p:spTree>
    <p:extLst>
      <p:ext uri="{BB962C8B-B14F-4D97-AF65-F5344CB8AC3E}">
        <p14:creationId xmlns:p14="http://schemas.microsoft.com/office/powerpoint/2010/main" val="191319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4556F84-5407-FACF-231C-0D2EDCF5C3F2}"/>
              </a:ext>
            </a:extLst>
          </p:cNvPr>
          <p:cNvSpPr>
            <a:spLocks noGrp="1"/>
          </p:cNvSpPr>
          <p:nvPr>
            <p:ph type="title"/>
          </p:nvPr>
        </p:nvSpPr>
        <p:spPr>
          <a:xfrm>
            <a:off x="1055599" y="1055077"/>
            <a:ext cx="2532909" cy="4794578"/>
          </a:xfrm>
        </p:spPr>
        <p:txBody>
          <a:bodyPr>
            <a:normAutofit/>
          </a:bodyPr>
          <a:lstStyle/>
          <a:p>
            <a:pPr>
              <a:lnSpc>
                <a:spcPct val="90000"/>
              </a:lnSpc>
            </a:pPr>
            <a:r>
              <a:rPr lang="en-US" sz="4100">
                <a:solidFill>
                  <a:srgbClr val="262626"/>
                </a:solidFill>
              </a:rPr>
              <a:t>NWEA MAP Growth Data by Grade</a:t>
            </a:r>
            <a:br>
              <a:rPr lang="en-US" sz="4100">
                <a:solidFill>
                  <a:srgbClr val="262626"/>
                </a:solidFill>
              </a:rPr>
            </a:br>
            <a:r>
              <a:rPr lang="en-US" sz="4100">
                <a:solidFill>
                  <a:srgbClr val="262626"/>
                </a:solidFill>
              </a:rPr>
              <a:t>(1,101 Students)</a:t>
            </a:r>
            <a:br>
              <a:rPr lang="en-US" sz="4100">
                <a:solidFill>
                  <a:srgbClr val="262626"/>
                </a:solidFill>
              </a:rPr>
            </a:br>
            <a:endParaRPr lang="en-US" sz="4100">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AD10EB77-4697-1862-0EEB-E7E4FC5C2308}"/>
              </a:ext>
            </a:extLst>
          </p:cNvPr>
          <p:cNvGraphicFramePr>
            <a:graphicFrameLocks noGrp="1"/>
          </p:cNvGraphicFramePr>
          <p:nvPr>
            <p:ph idx="1"/>
            <p:extLst>
              <p:ext uri="{D42A27DB-BD31-4B8C-83A1-F6EECF244321}">
                <p14:modId xmlns:p14="http://schemas.microsoft.com/office/powerpoint/2010/main" val="1872388700"/>
              </p:ext>
            </p:extLst>
          </p:nvPr>
        </p:nvGraphicFramePr>
        <p:xfrm>
          <a:off x="5470072" y="1067509"/>
          <a:ext cx="5914212" cy="4722980"/>
        </p:xfrm>
        <a:graphic>
          <a:graphicData uri="http://schemas.openxmlformats.org/drawingml/2006/table">
            <a:tbl>
              <a:tblPr firstRow="1" bandRow="1">
                <a:solidFill>
                  <a:srgbClr val="F2F2F2">
                    <a:alpha val="30196"/>
                  </a:srgbClr>
                </a:solidFill>
              </a:tblPr>
              <a:tblGrid>
                <a:gridCol w="519941">
                  <a:extLst>
                    <a:ext uri="{9D8B030D-6E8A-4147-A177-3AD203B41FA5}">
                      <a16:colId xmlns:a16="http://schemas.microsoft.com/office/drawing/2014/main" val="3123461060"/>
                    </a:ext>
                  </a:extLst>
                </a:gridCol>
                <a:gridCol w="1722393">
                  <a:extLst>
                    <a:ext uri="{9D8B030D-6E8A-4147-A177-3AD203B41FA5}">
                      <a16:colId xmlns:a16="http://schemas.microsoft.com/office/drawing/2014/main" val="2251992485"/>
                    </a:ext>
                  </a:extLst>
                </a:gridCol>
                <a:gridCol w="791269">
                  <a:extLst>
                    <a:ext uri="{9D8B030D-6E8A-4147-A177-3AD203B41FA5}">
                      <a16:colId xmlns:a16="http://schemas.microsoft.com/office/drawing/2014/main" val="2141241670"/>
                    </a:ext>
                  </a:extLst>
                </a:gridCol>
                <a:gridCol w="819957">
                  <a:extLst>
                    <a:ext uri="{9D8B030D-6E8A-4147-A177-3AD203B41FA5}">
                      <a16:colId xmlns:a16="http://schemas.microsoft.com/office/drawing/2014/main" val="4179256856"/>
                    </a:ext>
                  </a:extLst>
                </a:gridCol>
                <a:gridCol w="1015983">
                  <a:extLst>
                    <a:ext uri="{9D8B030D-6E8A-4147-A177-3AD203B41FA5}">
                      <a16:colId xmlns:a16="http://schemas.microsoft.com/office/drawing/2014/main" val="2847589915"/>
                    </a:ext>
                  </a:extLst>
                </a:gridCol>
                <a:gridCol w="1044669">
                  <a:extLst>
                    <a:ext uri="{9D8B030D-6E8A-4147-A177-3AD203B41FA5}">
                      <a16:colId xmlns:a16="http://schemas.microsoft.com/office/drawing/2014/main" val="1197543823"/>
                    </a:ext>
                  </a:extLst>
                </a:gridCol>
              </a:tblGrid>
              <a:tr h="486527">
                <a:tc>
                  <a:txBody>
                    <a:bodyPr/>
                    <a:lstStyle/>
                    <a:p>
                      <a:pPr algn="ctr" fontAlgn="b">
                        <a:spcBef>
                          <a:spcPts val="0"/>
                        </a:spcBef>
                        <a:spcAft>
                          <a:spcPts val="0"/>
                        </a:spcAft>
                      </a:pPr>
                      <a:r>
                        <a:rPr lang="en-US" sz="1100" b="0" i="0" u="none" strike="noStrike" cap="none" spc="0">
                          <a:solidFill>
                            <a:schemeClr val="bg1"/>
                          </a:solidFill>
                          <a:effectLst/>
                          <a:latin typeface="Calibri" panose="020F0502020204030204" pitchFamily="34" charset="0"/>
                        </a:rPr>
                        <a:t>Grade</a:t>
                      </a:r>
                      <a:endParaRPr lang="en-US" sz="1100" b="0" i="0" u="none" strike="noStrike" cap="none" spc="0">
                        <a:solidFill>
                          <a:schemeClr val="bg1"/>
                        </a:solidFill>
                        <a:effectLst/>
                        <a:latin typeface="Arial" panose="020B0604020202020204" pitchFamily="34" charset="0"/>
                      </a:endParaRPr>
                    </a:p>
                  </a:txBody>
                  <a:tcPr marL="89503" marR="8266" marT="68848" marB="68848"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pPr algn="ctr" fontAlgn="b">
                        <a:spcBef>
                          <a:spcPts val="0"/>
                        </a:spcBef>
                        <a:spcAft>
                          <a:spcPts val="0"/>
                        </a:spcAft>
                      </a:pPr>
                      <a:r>
                        <a:rPr lang="en-US" sz="1100" b="0" i="0" u="none" strike="noStrike" cap="none" spc="0">
                          <a:solidFill>
                            <a:schemeClr val="bg1"/>
                          </a:solidFill>
                          <a:effectLst/>
                          <a:latin typeface="Arial" panose="020B0604020202020204" pitchFamily="34" charset="0"/>
                        </a:rPr>
                        <a:t>Students Tested in Spring and Fall</a:t>
                      </a:r>
                    </a:p>
                  </a:txBody>
                  <a:tcPr marL="89503" marR="8266" marT="68848" marB="68848" anchor="ctr">
                    <a:lnL w="12700" cmpd="sng">
                      <a:noFill/>
                    </a:lnL>
                    <a:lnR w="12700" cmpd="sng">
                      <a:noFill/>
                    </a:lnR>
                    <a:lnT w="19050" cap="flat" cmpd="sng" algn="ctr">
                      <a:noFill/>
                      <a:prstDash val="solid"/>
                    </a:lnT>
                    <a:lnB w="38100" cmpd="sng">
                      <a:noFill/>
                    </a:lnB>
                    <a:solidFill>
                      <a:schemeClr val="accent1"/>
                    </a:solidFill>
                  </a:tcPr>
                </a:tc>
                <a:tc>
                  <a:txBody>
                    <a:bodyPr/>
                    <a:lstStyle/>
                    <a:p>
                      <a:pPr algn="ctr" fontAlgn="b">
                        <a:spcBef>
                          <a:spcPts val="0"/>
                        </a:spcBef>
                        <a:spcAft>
                          <a:spcPts val="0"/>
                        </a:spcAft>
                      </a:pPr>
                      <a:r>
                        <a:rPr lang="en-US" sz="1100" b="0" i="0" u="none" strike="noStrike" cap="none" spc="0">
                          <a:solidFill>
                            <a:schemeClr val="bg1"/>
                          </a:solidFill>
                          <a:effectLst/>
                          <a:latin typeface="Calibri" panose="020F0502020204030204" pitchFamily="34" charset="0"/>
                        </a:rPr>
                        <a:t># Met Goal</a:t>
                      </a:r>
                      <a:endParaRPr lang="en-US" sz="1100" b="0" i="0" u="none" strike="noStrike" cap="none" spc="0">
                        <a:solidFill>
                          <a:schemeClr val="bg1"/>
                        </a:solidFill>
                        <a:effectLst/>
                        <a:latin typeface="Arial" panose="020B0604020202020204" pitchFamily="34" charset="0"/>
                      </a:endParaRPr>
                    </a:p>
                  </a:txBody>
                  <a:tcPr marL="89503" marR="8266" marT="68848" marB="68848" anchor="ctr">
                    <a:lnL w="12700" cmpd="sng">
                      <a:noFill/>
                    </a:lnL>
                    <a:lnR w="12700" cmpd="sng">
                      <a:noFill/>
                    </a:lnR>
                    <a:lnT w="19050" cap="flat" cmpd="sng" algn="ctr">
                      <a:noFill/>
                      <a:prstDash val="solid"/>
                    </a:lnT>
                    <a:lnB w="38100" cmpd="sng">
                      <a:noFill/>
                    </a:lnB>
                    <a:solidFill>
                      <a:schemeClr val="accent1"/>
                    </a:solidFill>
                  </a:tcPr>
                </a:tc>
                <a:tc>
                  <a:txBody>
                    <a:bodyPr/>
                    <a:lstStyle/>
                    <a:p>
                      <a:pPr algn="ctr" fontAlgn="b">
                        <a:spcBef>
                          <a:spcPts val="0"/>
                        </a:spcBef>
                        <a:spcAft>
                          <a:spcPts val="0"/>
                        </a:spcAft>
                      </a:pPr>
                      <a:r>
                        <a:rPr lang="en-US" sz="1100" b="0" i="0" u="none" strike="noStrike" cap="none" spc="0">
                          <a:solidFill>
                            <a:schemeClr val="bg1"/>
                          </a:solidFill>
                          <a:effectLst/>
                          <a:latin typeface="Calibri" panose="020F0502020204030204" pitchFamily="34" charset="0"/>
                        </a:rPr>
                        <a:t>% Met Goal</a:t>
                      </a:r>
                      <a:endParaRPr lang="en-US" sz="1100" b="0" i="0" u="none" strike="noStrike" cap="none" spc="0">
                        <a:solidFill>
                          <a:schemeClr val="bg1"/>
                        </a:solidFill>
                        <a:effectLst/>
                        <a:latin typeface="Arial" panose="020B0604020202020204" pitchFamily="34" charset="0"/>
                      </a:endParaRPr>
                    </a:p>
                  </a:txBody>
                  <a:tcPr marL="89503" marR="8266" marT="68848" marB="68848" anchor="ctr">
                    <a:lnL w="12700" cmpd="sng">
                      <a:noFill/>
                    </a:lnL>
                    <a:lnR w="12700" cmpd="sng">
                      <a:noFill/>
                    </a:lnR>
                    <a:lnT w="19050" cap="flat" cmpd="sng" algn="ctr">
                      <a:noFill/>
                      <a:prstDash val="solid"/>
                    </a:lnT>
                    <a:lnB w="38100" cmpd="sng">
                      <a:noFill/>
                    </a:lnB>
                    <a:solidFill>
                      <a:schemeClr val="accent1"/>
                    </a:solidFill>
                  </a:tcPr>
                </a:tc>
                <a:tc>
                  <a:txBody>
                    <a:bodyPr/>
                    <a:lstStyle/>
                    <a:p>
                      <a:pPr algn="ctr" fontAlgn="b">
                        <a:spcBef>
                          <a:spcPts val="0"/>
                        </a:spcBef>
                        <a:spcAft>
                          <a:spcPts val="0"/>
                        </a:spcAft>
                      </a:pPr>
                      <a:r>
                        <a:rPr lang="en-US" sz="1100" b="0" i="0" u="none" strike="noStrike" cap="none" spc="0">
                          <a:solidFill>
                            <a:schemeClr val="bg1"/>
                          </a:solidFill>
                          <a:effectLst/>
                          <a:latin typeface="Calibri" panose="020F0502020204030204" pitchFamily="34" charset="0"/>
                        </a:rPr>
                        <a:t># Did Not Meet Goal</a:t>
                      </a:r>
                      <a:endParaRPr lang="en-US" sz="1100" b="0" i="0" u="none" strike="noStrike" cap="none" spc="0">
                        <a:solidFill>
                          <a:schemeClr val="bg1"/>
                        </a:solidFill>
                        <a:effectLst/>
                        <a:latin typeface="Arial" panose="020B0604020202020204" pitchFamily="34" charset="0"/>
                      </a:endParaRPr>
                    </a:p>
                  </a:txBody>
                  <a:tcPr marL="89503" marR="8266" marT="68848" marB="68848" anchor="ctr">
                    <a:lnL w="12700" cmpd="sng">
                      <a:noFill/>
                    </a:lnL>
                    <a:lnR w="12700" cmpd="sng">
                      <a:noFill/>
                    </a:lnR>
                    <a:lnT w="19050" cap="flat" cmpd="sng" algn="ctr">
                      <a:noFill/>
                      <a:prstDash val="solid"/>
                    </a:lnT>
                    <a:lnB w="38100" cmpd="sng">
                      <a:noFill/>
                    </a:lnB>
                    <a:solidFill>
                      <a:schemeClr val="accent1"/>
                    </a:solidFill>
                  </a:tcPr>
                </a:tc>
                <a:tc>
                  <a:txBody>
                    <a:bodyPr/>
                    <a:lstStyle/>
                    <a:p>
                      <a:pPr algn="ctr" fontAlgn="b">
                        <a:spcBef>
                          <a:spcPts val="0"/>
                        </a:spcBef>
                        <a:spcAft>
                          <a:spcPts val="0"/>
                        </a:spcAft>
                      </a:pPr>
                      <a:r>
                        <a:rPr lang="en-US" sz="1100" b="0" i="0" u="none" strike="noStrike" cap="none" spc="0">
                          <a:solidFill>
                            <a:schemeClr val="bg1"/>
                          </a:solidFill>
                          <a:effectLst/>
                          <a:latin typeface="Calibri" panose="020F0502020204030204" pitchFamily="34" charset="0"/>
                        </a:rPr>
                        <a:t>% Did Not Meet Goal</a:t>
                      </a:r>
                      <a:endParaRPr lang="en-US" sz="1100" b="0" i="0" u="none" strike="noStrike" cap="none" spc="0">
                        <a:solidFill>
                          <a:schemeClr val="bg1"/>
                        </a:solidFill>
                        <a:effectLst/>
                        <a:latin typeface="Arial" panose="020B0604020202020204" pitchFamily="34" charset="0"/>
                      </a:endParaRPr>
                    </a:p>
                  </a:txBody>
                  <a:tcPr marL="89503" marR="8266" marT="68848" marB="68848"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063322006"/>
                  </a:ext>
                </a:extLst>
              </a:tr>
              <a:tr h="325881">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K</a:t>
                      </a:r>
                    </a:p>
                  </a:txBody>
                  <a:tcPr marL="89503" marR="8266" marT="68848" marB="68848" anchor="b">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13</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4</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31%</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9</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69%</a:t>
                      </a:r>
                    </a:p>
                  </a:txBody>
                  <a:tcPr marL="89503" marR="7172" marT="68848" marB="68848" anchor="b">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3114564945"/>
                  </a:ext>
                </a:extLst>
              </a:tr>
              <a:tr h="325881">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1</a:t>
                      </a:r>
                    </a:p>
                  </a:txBody>
                  <a:tcPr marL="89503" marR="8266"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6</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3</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50%</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3</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50%</a:t>
                      </a:r>
                    </a:p>
                  </a:txBody>
                  <a:tcPr marL="89503" marR="7172" marT="68848" marB="68848" anchor="b">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495364034"/>
                  </a:ext>
                </a:extLst>
              </a:tr>
              <a:tr h="325881">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2</a:t>
                      </a:r>
                    </a:p>
                  </a:txBody>
                  <a:tcPr marL="89503" marR="8266" marT="68848" marB="68848" anchor="b">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10</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7</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70%</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3</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30%</a:t>
                      </a:r>
                    </a:p>
                  </a:txBody>
                  <a:tcPr marL="89503" marR="7172" marT="68848" marB="68848" anchor="b">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402469311"/>
                  </a:ext>
                </a:extLst>
              </a:tr>
              <a:tr h="325881">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3</a:t>
                      </a:r>
                    </a:p>
                  </a:txBody>
                  <a:tcPr marL="89503" marR="8266"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14</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4</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29%</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10</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71%</a:t>
                      </a:r>
                    </a:p>
                  </a:txBody>
                  <a:tcPr marL="89503" marR="7172" marT="68848" marB="68848" anchor="b">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978354711"/>
                  </a:ext>
                </a:extLst>
              </a:tr>
              <a:tr h="325881">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4</a:t>
                      </a:r>
                    </a:p>
                  </a:txBody>
                  <a:tcPr marL="89503" marR="8266" marT="68848" marB="68848" anchor="b">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16</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7</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44%</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9</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56%</a:t>
                      </a:r>
                    </a:p>
                  </a:txBody>
                  <a:tcPr marL="89503" marR="7172" marT="68848" marB="68848" anchor="b">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243952656"/>
                  </a:ext>
                </a:extLst>
              </a:tr>
              <a:tr h="325881">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5</a:t>
                      </a:r>
                    </a:p>
                  </a:txBody>
                  <a:tcPr marL="89503" marR="8266"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27</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13</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48%</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14</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52%</a:t>
                      </a:r>
                    </a:p>
                  </a:txBody>
                  <a:tcPr marL="89503" marR="7172" marT="68848" marB="68848" anchor="b">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026117782"/>
                  </a:ext>
                </a:extLst>
              </a:tr>
              <a:tr h="325881">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6</a:t>
                      </a:r>
                    </a:p>
                  </a:txBody>
                  <a:tcPr marL="89503" marR="8266" marT="68848" marB="68848" anchor="b">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24</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18</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75%</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6</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25%</a:t>
                      </a:r>
                    </a:p>
                  </a:txBody>
                  <a:tcPr marL="89503" marR="7172" marT="68848" marB="68848" anchor="b">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2911038037"/>
                  </a:ext>
                </a:extLst>
              </a:tr>
              <a:tr h="325881">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7</a:t>
                      </a:r>
                    </a:p>
                  </a:txBody>
                  <a:tcPr marL="89503" marR="8266"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20</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16</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80%</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4</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20%</a:t>
                      </a:r>
                    </a:p>
                  </a:txBody>
                  <a:tcPr marL="89503" marR="7172" marT="68848" marB="68848" anchor="b">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73196147"/>
                  </a:ext>
                </a:extLst>
              </a:tr>
              <a:tr h="325881">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8</a:t>
                      </a:r>
                    </a:p>
                  </a:txBody>
                  <a:tcPr marL="89503" marR="8266" marT="68848" marB="68848" anchor="b">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48</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36</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75%</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12</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25%</a:t>
                      </a:r>
                    </a:p>
                  </a:txBody>
                  <a:tcPr marL="89503" marR="7172" marT="68848" marB="68848" anchor="b">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828394209"/>
                  </a:ext>
                </a:extLst>
              </a:tr>
              <a:tr h="325881">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9</a:t>
                      </a:r>
                    </a:p>
                  </a:txBody>
                  <a:tcPr marL="89503" marR="8266"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260</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172</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66%</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88</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34%</a:t>
                      </a:r>
                    </a:p>
                  </a:txBody>
                  <a:tcPr marL="89503" marR="7172" marT="68848" marB="68848" anchor="b">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182791425"/>
                  </a:ext>
                </a:extLst>
              </a:tr>
              <a:tr h="325881">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10</a:t>
                      </a:r>
                    </a:p>
                  </a:txBody>
                  <a:tcPr marL="89503" marR="8266" marT="68848" marB="68848" anchor="b">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291</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198</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68%</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93</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32%</a:t>
                      </a:r>
                    </a:p>
                  </a:txBody>
                  <a:tcPr marL="89503" marR="7172" marT="68848" marB="68848" anchor="b">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266991473"/>
                  </a:ext>
                </a:extLst>
              </a:tr>
              <a:tr h="325881">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11</a:t>
                      </a:r>
                    </a:p>
                  </a:txBody>
                  <a:tcPr marL="89503" marR="8266"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255</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142</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56%</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113</a:t>
                      </a:r>
                    </a:p>
                  </a:txBody>
                  <a:tcPr marL="89503" marR="7172" marT="68848" marB="68848" anchor="b">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ctr" fontAlgn="b"/>
                      <a:r>
                        <a:rPr lang="en-US" sz="1100" b="0" i="0" u="none" strike="noStrike" cap="none" spc="0">
                          <a:solidFill>
                            <a:schemeClr val="tx1"/>
                          </a:solidFill>
                          <a:effectLst/>
                          <a:latin typeface="Calibri" panose="020F0502020204030204" pitchFamily="34" charset="0"/>
                        </a:rPr>
                        <a:t>44%</a:t>
                      </a:r>
                    </a:p>
                  </a:txBody>
                  <a:tcPr marL="89503" marR="7172" marT="68848" marB="68848" anchor="b">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924395556"/>
                  </a:ext>
                </a:extLst>
              </a:tr>
              <a:tr h="325881">
                <a:tc>
                  <a:txBody>
                    <a:bodyPr/>
                    <a:lstStyle/>
                    <a:p>
                      <a:pPr algn="ctr" fontAlgn="b">
                        <a:spcBef>
                          <a:spcPts val="0"/>
                        </a:spcBef>
                        <a:spcAft>
                          <a:spcPts val="0"/>
                        </a:spcAft>
                      </a:pPr>
                      <a:r>
                        <a:rPr lang="en-US" sz="1100" b="0" i="0" u="none" strike="noStrike" cap="none" spc="0">
                          <a:solidFill>
                            <a:schemeClr val="tx1"/>
                          </a:solidFill>
                          <a:effectLst/>
                          <a:latin typeface="Calibri" panose="020F0502020204030204" pitchFamily="34" charset="0"/>
                          <a:cs typeface="Calibri" panose="020F0502020204030204" pitchFamily="34" charset="0"/>
                        </a:rPr>
                        <a:t>12</a:t>
                      </a:r>
                    </a:p>
                  </a:txBody>
                  <a:tcPr marL="89503" marR="8266" marT="68848" marB="68848" anchor="b">
                    <a:lnL w="38100" cap="flat" cmpd="sng" algn="ctr">
                      <a:no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117</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81</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69%</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36</a:t>
                      </a:r>
                    </a:p>
                  </a:txBody>
                  <a:tcPr marL="89503" marR="7172" marT="68848" marB="68848" anchor="b">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algn="ctr" fontAlgn="b"/>
                      <a:r>
                        <a:rPr lang="en-US" sz="1100" b="0" i="0" u="none" strike="noStrike" cap="none" spc="0">
                          <a:solidFill>
                            <a:schemeClr val="tx1"/>
                          </a:solidFill>
                          <a:effectLst/>
                          <a:latin typeface="Calibri" panose="020F0502020204030204" pitchFamily="34" charset="0"/>
                        </a:rPr>
                        <a:t>31%</a:t>
                      </a:r>
                    </a:p>
                  </a:txBody>
                  <a:tcPr marL="89503" marR="7172" marT="68848" marB="68848" anchor="b">
                    <a:lnL w="6350" cap="flat" cmpd="sng" algn="ctr">
                      <a:solidFill>
                        <a:schemeClr val="tx1">
                          <a:lumMod val="75000"/>
                          <a:lumOff val="25000"/>
                        </a:schemeClr>
                      </a:solid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extLst>
                  <a:ext uri="{0D108BD9-81ED-4DB2-BD59-A6C34878D82A}">
                    <a16:rowId xmlns:a16="http://schemas.microsoft.com/office/drawing/2014/main" val="3385723433"/>
                  </a:ext>
                </a:extLst>
              </a:tr>
            </a:tbl>
          </a:graphicData>
        </a:graphic>
      </p:graphicFrame>
    </p:spTree>
    <p:extLst>
      <p:ext uri="{BB962C8B-B14F-4D97-AF65-F5344CB8AC3E}">
        <p14:creationId xmlns:p14="http://schemas.microsoft.com/office/powerpoint/2010/main" val="2535323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6F84-5407-FACF-231C-0D2EDCF5C3F2}"/>
              </a:ext>
            </a:extLst>
          </p:cNvPr>
          <p:cNvSpPr>
            <a:spLocks noGrp="1"/>
          </p:cNvSpPr>
          <p:nvPr>
            <p:ph type="title"/>
          </p:nvPr>
        </p:nvSpPr>
        <p:spPr>
          <a:xfrm>
            <a:off x="1293814" y="780067"/>
            <a:ext cx="9601196" cy="1303867"/>
          </a:xfrm>
        </p:spPr>
        <p:txBody>
          <a:bodyPr>
            <a:normAutofit fontScale="90000"/>
          </a:bodyPr>
          <a:lstStyle/>
          <a:p>
            <a:r>
              <a:rPr lang="en-US" dirty="0">
                <a:solidFill>
                  <a:srgbClr val="262626"/>
                </a:solidFill>
              </a:rPr>
              <a:t>Fall Inner Orbit Data by Standard – Grade 5</a:t>
            </a:r>
            <a:br>
              <a:rPr lang="en-US" dirty="0">
                <a:solidFill>
                  <a:srgbClr val="262626"/>
                </a:solidFill>
              </a:rPr>
            </a:br>
            <a:r>
              <a:rPr lang="en-US" sz="3100" dirty="0">
                <a:solidFill>
                  <a:srgbClr val="262626"/>
                </a:solidFill>
              </a:rPr>
              <a:t>(334 Students) – 41% Average</a:t>
            </a:r>
          </a:p>
        </p:txBody>
      </p:sp>
      <p:graphicFrame>
        <p:nvGraphicFramePr>
          <p:cNvPr id="6" name="Content Placeholder 5">
            <a:extLst>
              <a:ext uri="{FF2B5EF4-FFF2-40B4-BE49-F238E27FC236}">
                <a16:creationId xmlns:a16="http://schemas.microsoft.com/office/drawing/2014/main" id="{853DBD1D-844D-911D-DAE9-96F7C28F649A}"/>
              </a:ext>
            </a:extLst>
          </p:cNvPr>
          <p:cNvGraphicFramePr>
            <a:graphicFrameLocks noGrp="1"/>
          </p:cNvGraphicFramePr>
          <p:nvPr>
            <p:ph idx="1"/>
          </p:nvPr>
        </p:nvGraphicFramePr>
        <p:xfrm>
          <a:off x="777240" y="2039815"/>
          <a:ext cx="10659746" cy="4059536"/>
        </p:xfrm>
        <a:graphic>
          <a:graphicData uri="http://schemas.openxmlformats.org/drawingml/2006/table">
            <a:tbl>
              <a:tblPr/>
              <a:tblGrid>
                <a:gridCol w="2152433">
                  <a:extLst>
                    <a:ext uri="{9D8B030D-6E8A-4147-A177-3AD203B41FA5}">
                      <a16:colId xmlns:a16="http://schemas.microsoft.com/office/drawing/2014/main" val="149518475"/>
                    </a:ext>
                  </a:extLst>
                </a:gridCol>
                <a:gridCol w="1760063">
                  <a:extLst>
                    <a:ext uri="{9D8B030D-6E8A-4147-A177-3AD203B41FA5}">
                      <a16:colId xmlns:a16="http://schemas.microsoft.com/office/drawing/2014/main" val="3748147728"/>
                    </a:ext>
                  </a:extLst>
                </a:gridCol>
                <a:gridCol w="1951153">
                  <a:extLst>
                    <a:ext uri="{9D8B030D-6E8A-4147-A177-3AD203B41FA5}">
                      <a16:colId xmlns:a16="http://schemas.microsoft.com/office/drawing/2014/main" val="626361521"/>
                    </a:ext>
                  </a:extLst>
                </a:gridCol>
                <a:gridCol w="1370241">
                  <a:extLst>
                    <a:ext uri="{9D8B030D-6E8A-4147-A177-3AD203B41FA5}">
                      <a16:colId xmlns:a16="http://schemas.microsoft.com/office/drawing/2014/main" val="3834459384"/>
                    </a:ext>
                  </a:extLst>
                </a:gridCol>
                <a:gridCol w="1495086">
                  <a:extLst>
                    <a:ext uri="{9D8B030D-6E8A-4147-A177-3AD203B41FA5}">
                      <a16:colId xmlns:a16="http://schemas.microsoft.com/office/drawing/2014/main" val="1605802334"/>
                    </a:ext>
                  </a:extLst>
                </a:gridCol>
                <a:gridCol w="1930770">
                  <a:extLst>
                    <a:ext uri="{9D8B030D-6E8A-4147-A177-3AD203B41FA5}">
                      <a16:colId xmlns:a16="http://schemas.microsoft.com/office/drawing/2014/main" val="3911777158"/>
                    </a:ext>
                  </a:extLst>
                </a:gridCol>
              </a:tblGrid>
              <a:tr h="357740">
                <a:tc>
                  <a:txBody>
                    <a:bodyPr/>
                    <a:lstStyle/>
                    <a:p>
                      <a:pPr algn="ctr" fontAlgn="b"/>
                      <a:r>
                        <a:rPr lang="en-US" sz="1800" b="1" i="0" u="none" strike="noStrike">
                          <a:solidFill>
                            <a:srgbClr val="000000"/>
                          </a:solidFill>
                          <a:effectLst/>
                          <a:latin typeface="Calibri" panose="020F0502020204030204" pitchFamily="34" charset="0"/>
                        </a:rPr>
                        <a:t>Disciplinary Core Idea</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Calibri" panose="020F0502020204030204" pitchFamily="34" charset="0"/>
                        </a:rPr>
                        <a:t>PS4</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Calibri" panose="020F0502020204030204" pitchFamily="34" charset="0"/>
                        </a:rPr>
                        <a:t>LS1</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LS3</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Calibri" panose="020F0502020204030204" pitchFamily="34" charset="0"/>
                        </a:rPr>
                        <a:t>ESS1</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Calibri" panose="020F0502020204030204" pitchFamily="34" charset="0"/>
                        </a:rPr>
                        <a:t>ETS1</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663016519"/>
                  </a:ext>
                </a:extLst>
              </a:tr>
              <a:tr h="357740">
                <a:tc>
                  <a:txBody>
                    <a:bodyPr/>
                    <a:lstStyle/>
                    <a:p>
                      <a:pPr algn="ctr" fontAlgn="b"/>
                      <a:r>
                        <a:rPr lang="en-US" sz="1800" b="1" i="0" u="none" strike="noStrike" dirty="0">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49.40%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49.30%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42.90%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26.10%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30.30%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972383134"/>
                  </a:ext>
                </a:extLst>
              </a:tr>
              <a:tr h="390341">
                <a:tc>
                  <a:txBody>
                    <a:bodyPr/>
                    <a:lstStyle/>
                    <a:p>
                      <a:pPr algn="ctr" fontAlgn="b"/>
                      <a:endParaRPr lang="en-US" sz="1800" b="1"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37682753"/>
                  </a:ext>
                </a:extLst>
              </a:tr>
              <a:tr h="923947">
                <a:tc>
                  <a:txBody>
                    <a:bodyPr/>
                    <a:lstStyle/>
                    <a:p>
                      <a:pPr algn="ctr" fontAlgn="b"/>
                      <a:r>
                        <a:rPr lang="en-US" sz="1800" b="1" i="0" u="none" strike="noStrike">
                          <a:solidFill>
                            <a:srgbClr val="000000"/>
                          </a:solidFill>
                          <a:effectLst/>
                          <a:latin typeface="Calibri" panose="020F0502020204030204" pitchFamily="34" charset="0"/>
                        </a:rPr>
                        <a:t>Science and Engineering Practice</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Analyzing and Interpreting Data</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Calibri" panose="020F0502020204030204" pitchFamily="34" charset="0"/>
                        </a:rPr>
                        <a:t>Constructing Explanations and Designing Solutions</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Developing and Using Models</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7043862"/>
                  </a:ext>
                </a:extLst>
              </a:tr>
              <a:tr h="357740">
                <a:tc>
                  <a:txBody>
                    <a:bodyPr/>
                    <a:lstStyle/>
                    <a:p>
                      <a:pPr algn="ctr" fontAlgn="b"/>
                      <a:r>
                        <a:rPr lang="en-US" sz="1800" b="1" i="0" u="none" strike="noStrike">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35.80%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39.40%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48.90%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840272"/>
                  </a:ext>
                </a:extLst>
              </a:tr>
              <a:tr h="390341">
                <a:tc>
                  <a:txBody>
                    <a:bodyPr/>
                    <a:lstStyle/>
                    <a:p>
                      <a:pPr algn="ctr" fontAlgn="b"/>
                      <a:endParaRPr lang="en-US" sz="1800" b="1"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a:noFill/>
                    </a:lnL>
                    <a:lnR>
                      <a:noFill/>
                    </a:ln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1682207522"/>
                  </a:ext>
                </a:extLst>
              </a:tr>
              <a:tr h="923947">
                <a:tc>
                  <a:txBody>
                    <a:bodyPr/>
                    <a:lstStyle/>
                    <a:p>
                      <a:pPr algn="ctr" fontAlgn="b"/>
                      <a:r>
                        <a:rPr lang="en-US" sz="1800" b="1" i="0" u="none" strike="noStrike">
                          <a:solidFill>
                            <a:srgbClr val="000000"/>
                          </a:solidFill>
                          <a:effectLst/>
                          <a:latin typeface="Calibri" panose="020F0502020204030204" pitchFamily="34" charset="0"/>
                        </a:rPr>
                        <a:t>Crosscutting Concept</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Calibri" panose="020F0502020204030204" pitchFamily="34" charset="0"/>
                        </a:rPr>
                        <a:t>Cause and Effect: Mechanism and Prediction</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Calibri" panose="020F0502020204030204" pitchFamily="34" charset="0"/>
                        </a:rPr>
                        <a:t>Patterns</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Systems and System Models</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42243800"/>
                  </a:ext>
                </a:extLst>
              </a:tr>
              <a:tr h="357740">
                <a:tc>
                  <a:txBody>
                    <a:bodyPr/>
                    <a:lstStyle/>
                    <a:p>
                      <a:pPr algn="ctr" fontAlgn="b"/>
                      <a:r>
                        <a:rPr lang="en-US" sz="1800" b="1" i="0" u="none" strike="noStrike" dirty="0">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44.40%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36.40%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51.70%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56638308"/>
                  </a:ext>
                </a:extLst>
              </a:tr>
            </a:tbl>
          </a:graphicData>
        </a:graphic>
      </p:graphicFrame>
    </p:spTree>
    <p:extLst>
      <p:ext uri="{BB962C8B-B14F-4D97-AF65-F5344CB8AC3E}">
        <p14:creationId xmlns:p14="http://schemas.microsoft.com/office/powerpoint/2010/main" val="257038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6F84-5407-FACF-231C-0D2EDCF5C3F2}"/>
              </a:ext>
            </a:extLst>
          </p:cNvPr>
          <p:cNvSpPr>
            <a:spLocks noGrp="1"/>
          </p:cNvSpPr>
          <p:nvPr>
            <p:ph type="title"/>
          </p:nvPr>
        </p:nvSpPr>
        <p:spPr>
          <a:xfrm>
            <a:off x="1293814" y="780067"/>
            <a:ext cx="9601196" cy="1303867"/>
          </a:xfrm>
        </p:spPr>
        <p:txBody>
          <a:bodyPr>
            <a:normAutofit fontScale="90000"/>
          </a:bodyPr>
          <a:lstStyle/>
          <a:p>
            <a:r>
              <a:rPr lang="en-US" dirty="0">
                <a:solidFill>
                  <a:srgbClr val="262626"/>
                </a:solidFill>
              </a:rPr>
              <a:t>Spring Inner Orbit Data by Standard – Grade 5</a:t>
            </a:r>
            <a:br>
              <a:rPr lang="en-US" dirty="0">
                <a:solidFill>
                  <a:srgbClr val="262626"/>
                </a:solidFill>
              </a:rPr>
            </a:br>
            <a:r>
              <a:rPr lang="en-US" sz="3100" dirty="0">
                <a:solidFill>
                  <a:srgbClr val="262626"/>
                </a:solidFill>
              </a:rPr>
              <a:t>(304 Students) – 48% Average</a:t>
            </a:r>
          </a:p>
        </p:txBody>
      </p:sp>
      <p:graphicFrame>
        <p:nvGraphicFramePr>
          <p:cNvPr id="6" name="Content Placeholder 5">
            <a:extLst>
              <a:ext uri="{FF2B5EF4-FFF2-40B4-BE49-F238E27FC236}">
                <a16:creationId xmlns:a16="http://schemas.microsoft.com/office/drawing/2014/main" id="{853DBD1D-844D-911D-DAE9-96F7C28F649A}"/>
              </a:ext>
            </a:extLst>
          </p:cNvPr>
          <p:cNvGraphicFramePr>
            <a:graphicFrameLocks noGrp="1"/>
          </p:cNvGraphicFramePr>
          <p:nvPr>
            <p:ph idx="1"/>
          </p:nvPr>
        </p:nvGraphicFramePr>
        <p:xfrm>
          <a:off x="777240" y="2039815"/>
          <a:ext cx="10659746" cy="4242333"/>
        </p:xfrm>
        <a:graphic>
          <a:graphicData uri="http://schemas.openxmlformats.org/drawingml/2006/table">
            <a:tbl>
              <a:tblPr/>
              <a:tblGrid>
                <a:gridCol w="2152433">
                  <a:extLst>
                    <a:ext uri="{9D8B030D-6E8A-4147-A177-3AD203B41FA5}">
                      <a16:colId xmlns:a16="http://schemas.microsoft.com/office/drawing/2014/main" val="149518475"/>
                    </a:ext>
                  </a:extLst>
                </a:gridCol>
                <a:gridCol w="1898701">
                  <a:extLst>
                    <a:ext uri="{9D8B030D-6E8A-4147-A177-3AD203B41FA5}">
                      <a16:colId xmlns:a16="http://schemas.microsoft.com/office/drawing/2014/main" val="3748147728"/>
                    </a:ext>
                  </a:extLst>
                </a:gridCol>
                <a:gridCol w="1812515">
                  <a:extLst>
                    <a:ext uri="{9D8B030D-6E8A-4147-A177-3AD203B41FA5}">
                      <a16:colId xmlns:a16="http://schemas.microsoft.com/office/drawing/2014/main" val="626361521"/>
                    </a:ext>
                  </a:extLst>
                </a:gridCol>
                <a:gridCol w="1793810">
                  <a:extLst>
                    <a:ext uri="{9D8B030D-6E8A-4147-A177-3AD203B41FA5}">
                      <a16:colId xmlns:a16="http://schemas.microsoft.com/office/drawing/2014/main" val="3834459384"/>
                    </a:ext>
                  </a:extLst>
                </a:gridCol>
                <a:gridCol w="1071517">
                  <a:extLst>
                    <a:ext uri="{9D8B030D-6E8A-4147-A177-3AD203B41FA5}">
                      <a16:colId xmlns:a16="http://schemas.microsoft.com/office/drawing/2014/main" val="1605802334"/>
                    </a:ext>
                  </a:extLst>
                </a:gridCol>
                <a:gridCol w="1930770">
                  <a:extLst>
                    <a:ext uri="{9D8B030D-6E8A-4147-A177-3AD203B41FA5}">
                      <a16:colId xmlns:a16="http://schemas.microsoft.com/office/drawing/2014/main" val="3911777158"/>
                    </a:ext>
                  </a:extLst>
                </a:gridCol>
              </a:tblGrid>
              <a:tr h="357740">
                <a:tc>
                  <a:txBody>
                    <a:bodyPr/>
                    <a:lstStyle/>
                    <a:p>
                      <a:pPr algn="ctr" fontAlgn="b"/>
                      <a:r>
                        <a:rPr lang="en-US" sz="1800" b="1" i="0" u="none" strike="noStrike">
                          <a:solidFill>
                            <a:srgbClr val="000000"/>
                          </a:solidFill>
                          <a:effectLst/>
                          <a:latin typeface="Calibri" panose="020F0502020204030204" pitchFamily="34" charset="0"/>
                        </a:rPr>
                        <a:t>Disciplinary Core Idea</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PS3</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Calibri" panose="020F0502020204030204" pitchFamily="34" charset="0"/>
                        </a:rPr>
                        <a:t>LS1</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LS2</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ESS2</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ESS3</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663016519"/>
                  </a:ext>
                </a:extLst>
              </a:tr>
              <a:tr h="357740">
                <a:tc>
                  <a:txBody>
                    <a:bodyPr/>
                    <a:lstStyle/>
                    <a:p>
                      <a:pPr algn="ctr" fontAlgn="b"/>
                      <a:r>
                        <a:rPr lang="en-US" sz="1800" b="1" i="0" u="none" strike="noStrike" dirty="0">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41.5%</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47.30%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61.1%</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36.6%</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41.9%</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972383134"/>
                  </a:ext>
                </a:extLst>
              </a:tr>
              <a:tr h="390341">
                <a:tc>
                  <a:txBody>
                    <a:bodyPr/>
                    <a:lstStyle/>
                    <a:p>
                      <a:pPr algn="ctr" fontAlgn="b"/>
                      <a:endParaRPr lang="en-US" sz="1800" b="1"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37682753"/>
                  </a:ext>
                </a:extLst>
              </a:tr>
              <a:tr h="923947">
                <a:tc>
                  <a:txBody>
                    <a:bodyPr/>
                    <a:lstStyle/>
                    <a:p>
                      <a:pPr algn="ctr" fontAlgn="b"/>
                      <a:r>
                        <a:rPr lang="en-US" sz="1800" b="1" i="0" u="none" strike="noStrike">
                          <a:solidFill>
                            <a:srgbClr val="000000"/>
                          </a:solidFill>
                          <a:effectLst/>
                          <a:latin typeface="Calibri" panose="020F0502020204030204" pitchFamily="34" charset="0"/>
                        </a:rPr>
                        <a:t>Science and Engineering Practice</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Developing and Using Models</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Engaging in Argument from Evidence</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Obtaining, Evaluating, and Communicating Information</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7043862"/>
                  </a:ext>
                </a:extLst>
              </a:tr>
              <a:tr h="357740">
                <a:tc>
                  <a:txBody>
                    <a:bodyPr/>
                    <a:lstStyle/>
                    <a:p>
                      <a:pPr algn="ctr" fontAlgn="b"/>
                      <a:r>
                        <a:rPr lang="en-US" sz="1800" b="1" i="0" u="none" strike="noStrike">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52.0%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41.5%</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36.2%</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840272"/>
                  </a:ext>
                </a:extLst>
              </a:tr>
              <a:tr h="390341">
                <a:tc>
                  <a:txBody>
                    <a:bodyPr/>
                    <a:lstStyle/>
                    <a:p>
                      <a:pPr algn="ctr" fontAlgn="b"/>
                      <a:endParaRPr lang="en-US" sz="1800" b="1"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a:noFill/>
                    </a:lnL>
                    <a:lnR>
                      <a:noFill/>
                    </a:ln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1682207522"/>
                  </a:ext>
                </a:extLst>
              </a:tr>
              <a:tr h="923947">
                <a:tc>
                  <a:txBody>
                    <a:bodyPr/>
                    <a:lstStyle/>
                    <a:p>
                      <a:pPr algn="ctr" fontAlgn="b"/>
                      <a:r>
                        <a:rPr lang="en-US" sz="1800" b="1" i="0" u="none" strike="noStrike">
                          <a:solidFill>
                            <a:srgbClr val="000000"/>
                          </a:solidFill>
                          <a:effectLst/>
                          <a:latin typeface="Calibri" panose="020F0502020204030204" pitchFamily="34" charset="0"/>
                        </a:rPr>
                        <a:t>Crosscutting Concept</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Energy and Matter: Flows, Cycles, and Conservation</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Systems and System Models</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42243800"/>
                  </a:ext>
                </a:extLst>
              </a:tr>
              <a:tr h="357740">
                <a:tc>
                  <a:txBody>
                    <a:bodyPr/>
                    <a:lstStyle/>
                    <a:p>
                      <a:pPr algn="ctr" fontAlgn="b"/>
                      <a:r>
                        <a:rPr lang="en-US" sz="1800" b="1" i="0" u="none" strike="noStrike" dirty="0">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44.3%</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47.7%</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56638308"/>
                  </a:ext>
                </a:extLst>
              </a:tr>
            </a:tbl>
          </a:graphicData>
        </a:graphic>
      </p:graphicFrame>
    </p:spTree>
    <p:extLst>
      <p:ext uri="{BB962C8B-B14F-4D97-AF65-F5344CB8AC3E}">
        <p14:creationId xmlns:p14="http://schemas.microsoft.com/office/powerpoint/2010/main" val="3913912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6F84-5407-FACF-231C-0D2EDCF5C3F2}"/>
              </a:ext>
            </a:extLst>
          </p:cNvPr>
          <p:cNvSpPr>
            <a:spLocks noGrp="1"/>
          </p:cNvSpPr>
          <p:nvPr>
            <p:ph type="title"/>
          </p:nvPr>
        </p:nvSpPr>
        <p:spPr>
          <a:xfrm>
            <a:off x="1293814" y="780067"/>
            <a:ext cx="9601196" cy="1303867"/>
          </a:xfrm>
        </p:spPr>
        <p:txBody>
          <a:bodyPr>
            <a:normAutofit fontScale="90000"/>
          </a:bodyPr>
          <a:lstStyle/>
          <a:p>
            <a:r>
              <a:rPr lang="en-US" dirty="0">
                <a:solidFill>
                  <a:srgbClr val="262626"/>
                </a:solidFill>
              </a:rPr>
              <a:t>Fall Inner Orbit Data by Standard – Grade 8</a:t>
            </a:r>
            <a:br>
              <a:rPr lang="en-US" dirty="0">
                <a:solidFill>
                  <a:srgbClr val="262626"/>
                </a:solidFill>
              </a:rPr>
            </a:br>
            <a:r>
              <a:rPr lang="en-US" sz="3100" dirty="0">
                <a:solidFill>
                  <a:srgbClr val="262626"/>
                </a:solidFill>
              </a:rPr>
              <a:t>(377 Students) – 38% Average</a:t>
            </a:r>
          </a:p>
        </p:txBody>
      </p:sp>
      <p:graphicFrame>
        <p:nvGraphicFramePr>
          <p:cNvPr id="6" name="Content Placeholder 5">
            <a:extLst>
              <a:ext uri="{FF2B5EF4-FFF2-40B4-BE49-F238E27FC236}">
                <a16:creationId xmlns:a16="http://schemas.microsoft.com/office/drawing/2014/main" id="{853DBD1D-844D-911D-DAE9-96F7C28F649A}"/>
              </a:ext>
            </a:extLst>
          </p:cNvPr>
          <p:cNvGraphicFramePr>
            <a:graphicFrameLocks noGrp="1"/>
          </p:cNvGraphicFramePr>
          <p:nvPr>
            <p:ph idx="1"/>
          </p:nvPr>
        </p:nvGraphicFramePr>
        <p:xfrm>
          <a:off x="777240" y="2039815"/>
          <a:ext cx="10659746" cy="4059536"/>
        </p:xfrm>
        <a:graphic>
          <a:graphicData uri="http://schemas.openxmlformats.org/drawingml/2006/table">
            <a:tbl>
              <a:tblPr/>
              <a:tblGrid>
                <a:gridCol w="2152433">
                  <a:extLst>
                    <a:ext uri="{9D8B030D-6E8A-4147-A177-3AD203B41FA5}">
                      <a16:colId xmlns:a16="http://schemas.microsoft.com/office/drawing/2014/main" val="149518475"/>
                    </a:ext>
                  </a:extLst>
                </a:gridCol>
                <a:gridCol w="1760063">
                  <a:extLst>
                    <a:ext uri="{9D8B030D-6E8A-4147-A177-3AD203B41FA5}">
                      <a16:colId xmlns:a16="http://schemas.microsoft.com/office/drawing/2014/main" val="3748147728"/>
                    </a:ext>
                  </a:extLst>
                </a:gridCol>
                <a:gridCol w="1951153">
                  <a:extLst>
                    <a:ext uri="{9D8B030D-6E8A-4147-A177-3AD203B41FA5}">
                      <a16:colId xmlns:a16="http://schemas.microsoft.com/office/drawing/2014/main" val="626361521"/>
                    </a:ext>
                  </a:extLst>
                </a:gridCol>
                <a:gridCol w="1370241">
                  <a:extLst>
                    <a:ext uri="{9D8B030D-6E8A-4147-A177-3AD203B41FA5}">
                      <a16:colId xmlns:a16="http://schemas.microsoft.com/office/drawing/2014/main" val="3834459384"/>
                    </a:ext>
                  </a:extLst>
                </a:gridCol>
                <a:gridCol w="1495086">
                  <a:extLst>
                    <a:ext uri="{9D8B030D-6E8A-4147-A177-3AD203B41FA5}">
                      <a16:colId xmlns:a16="http://schemas.microsoft.com/office/drawing/2014/main" val="1605802334"/>
                    </a:ext>
                  </a:extLst>
                </a:gridCol>
                <a:gridCol w="1930770">
                  <a:extLst>
                    <a:ext uri="{9D8B030D-6E8A-4147-A177-3AD203B41FA5}">
                      <a16:colId xmlns:a16="http://schemas.microsoft.com/office/drawing/2014/main" val="3911777158"/>
                    </a:ext>
                  </a:extLst>
                </a:gridCol>
              </a:tblGrid>
              <a:tr h="357740">
                <a:tc>
                  <a:txBody>
                    <a:bodyPr/>
                    <a:lstStyle/>
                    <a:p>
                      <a:pPr algn="ctr" fontAlgn="b"/>
                      <a:r>
                        <a:rPr lang="en-US" sz="1800" b="1" i="0" u="none" strike="noStrike">
                          <a:solidFill>
                            <a:srgbClr val="000000"/>
                          </a:solidFill>
                          <a:effectLst/>
                          <a:latin typeface="Calibri" panose="020F0502020204030204" pitchFamily="34" charset="0"/>
                        </a:rPr>
                        <a:t>Disciplinary Core Idea</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PS1</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PS2</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LS1</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ESS1</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3016519"/>
                  </a:ext>
                </a:extLst>
              </a:tr>
              <a:tr h="357740">
                <a:tc>
                  <a:txBody>
                    <a:bodyPr/>
                    <a:lstStyle/>
                    <a:p>
                      <a:pPr algn="ctr" fontAlgn="b"/>
                      <a:r>
                        <a:rPr lang="en-US" sz="1800" b="1" i="0" u="none" strike="noStrike" dirty="0">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20.10%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35.40%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28.30%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44.20%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383134"/>
                  </a:ext>
                </a:extLst>
              </a:tr>
              <a:tr h="390341">
                <a:tc>
                  <a:txBody>
                    <a:bodyPr/>
                    <a:lstStyle/>
                    <a:p>
                      <a:pPr algn="ctr" fontAlgn="b"/>
                      <a:endParaRPr lang="en-US" sz="1800" b="1"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82753"/>
                  </a:ext>
                </a:extLst>
              </a:tr>
              <a:tr h="923947">
                <a:tc>
                  <a:txBody>
                    <a:bodyPr/>
                    <a:lstStyle/>
                    <a:p>
                      <a:pPr algn="ctr" fontAlgn="b"/>
                      <a:r>
                        <a:rPr lang="en-US" sz="1800" b="1" i="0" u="none" strike="noStrike">
                          <a:solidFill>
                            <a:srgbClr val="000000"/>
                          </a:solidFill>
                          <a:effectLst/>
                          <a:latin typeface="Calibri" panose="020F0502020204030204" pitchFamily="34" charset="0"/>
                        </a:rPr>
                        <a:t>Science and Engineering Practice</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Analyzing and Interpreting Data</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Calibri" panose="020F0502020204030204" pitchFamily="34" charset="0"/>
                        </a:rPr>
                        <a:t>Constructing Explanations and Designing Solutions</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Developing and Using Models</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7043862"/>
                  </a:ext>
                </a:extLst>
              </a:tr>
              <a:tr h="357740">
                <a:tc>
                  <a:txBody>
                    <a:bodyPr/>
                    <a:lstStyle/>
                    <a:p>
                      <a:pPr algn="ctr" fontAlgn="b"/>
                      <a:r>
                        <a:rPr lang="en-US" sz="1800" b="1" i="0" u="none" strike="noStrike">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34.50%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45.30%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32.50%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840272"/>
                  </a:ext>
                </a:extLst>
              </a:tr>
              <a:tr h="390341">
                <a:tc>
                  <a:txBody>
                    <a:bodyPr/>
                    <a:lstStyle/>
                    <a:p>
                      <a:pPr algn="ctr" fontAlgn="b"/>
                      <a:endParaRPr lang="en-US" sz="1800" b="1"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1682207522"/>
                  </a:ext>
                </a:extLst>
              </a:tr>
              <a:tr h="923947">
                <a:tc>
                  <a:txBody>
                    <a:bodyPr/>
                    <a:lstStyle/>
                    <a:p>
                      <a:pPr algn="ctr" fontAlgn="b"/>
                      <a:r>
                        <a:rPr lang="en-US" sz="1800" b="1" i="0" u="none" strike="noStrike">
                          <a:solidFill>
                            <a:srgbClr val="000000"/>
                          </a:solidFill>
                          <a:effectLst/>
                          <a:latin typeface="Calibri" panose="020F0502020204030204" pitchFamily="34" charset="0"/>
                        </a:rPr>
                        <a:t>Crosscutting Concept</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Calibri" panose="020F0502020204030204" pitchFamily="34" charset="0"/>
                        </a:rPr>
                        <a:t>Cause and Effect: Mechanism and Prediction</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Calibri" panose="020F0502020204030204" pitchFamily="34" charset="0"/>
                        </a:rPr>
                        <a:t>Patterns</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Scale, Proportion, and Quantity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Calibri" panose="020F0502020204030204" pitchFamily="34" charset="0"/>
                        </a:rPr>
                        <a:t>Systems and System Models</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42243800"/>
                  </a:ext>
                </a:extLst>
              </a:tr>
              <a:tr h="357740">
                <a:tc>
                  <a:txBody>
                    <a:bodyPr/>
                    <a:lstStyle/>
                    <a:p>
                      <a:pPr algn="ctr" fontAlgn="b"/>
                      <a:r>
                        <a:rPr lang="en-US" sz="1800" b="1" i="0" u="none" strike="noStrike" dirty="0">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37.00%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37.20%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41.70%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27.50%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56638308"/>
                  </a:ext>
                </a:extLst>
              </a:tr>
            </a:tbl>
          </a:graphicData>
        </a:graphic>
      </p:graphicFrame>
    </p:spTree>
    <p:extLst>
      <p:ext uri="{BB962C8B-B14F-4D97-AF65-F5344CB8AC3E}">
        <p14:creationId xmlns:p14="http://schemas.microsoft.com/office/powerpoint/2010/main" val="2817287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6F84-5407-FACF-231C-0D2EDCF5C3F2}"/>
              </a:ext>
            </a:extLst>
          </p:cNvPr>
          <p:cNvSpPr>
            <a:spLocks noGrp="1"/>
          </p:cNvSpPr>
          <p:nvPr>
            <p:ph type="title"/>
          </p:nvPr>
        </p:nvSpPr>
        <p:spPr>
          <a:xfrm>
            <a:off x="1293814" y="780067"/>
            <a:ext cx="9601196" cy="1303867"/>
          </a:xfrm>
        </p:spPr>
        <p:txBody>
          <a:bodyPr>
            <a:normAutofit fontScale="90000"/>
          </a:bodyPr>
          <a:lstStyle/>
          <a:p>
            <a:r>
              <a:rPr lang="en-US" dirty="0">
                <a:solidFill>
                  <a:srgbClr val="262626"/>
                </a:solidFill>
              </a:rPr>
              <a:t>Spring Inner Orbit Data by Standard – Grade 8</a:t>
            </a:r>
            <a:br>
              <a:rPr lang="en-US" dirty="0">
                <a:solidFill>
                  <a:srgbClr val="262626"/>
                </a:solidFill>
              </a:rPr>
            </a:br>
            <a:r>
              <a:rPr lang="en-US" sz="3100" dirty="0">
                <a:solidFill>
                  <a:srgbClr val="262626"/>
                </a:solidFill>
              </a:rPr>
              <a:t>(325 Students) – 52% Average</a:t>
            </a:r>
          </a:p>
        </p:txBody>
      </p:sp>
      <p:graphicFrame>
        <p:nvGraphicFramePr>
          <p:cNvPr id="6" name="Content Placeholder 5">
            <a:extLst>
              <a:ext uri="{FF2B5EF4-FFF2-40B4-BE49-F238E27FC236}">
                <a16:creationId xmlns:a16="http://schemas.microsoft.com/office/drawing/2014/main" id="{853DBD1D-844D-911D-DAE9-96F7C28F649A}"/>
              </a:ext>
            </a:extLst>
          </p:cNvPr>
          <p:cNvGraphicFramePr>
            <a:graphicFrameLocks noGrp="1"/>
          </p:cNvGraphicFramePr>
          <p:nvPr>
            <p:ph idx="1"/>
          </p:nvPr>
        </p:nvGraphicFramePr>
        <p:xfrm>
          <a:off x="777240" y="2039815"/>
          <a:ext cx="10659746" cy="4242333"/>
        </p:xfrm>
        <a:graphic>
          <a:graphicData uri="http://schemas.openxmlformats.org/drawingml/2006/table">
            <a:tbl>
              <a:tblPr/>
              <a:tblGrid>
                <a:gridCol w="2152433">
                  <a:extLst>
                    <a:ext uri="{9D8B030D-6E8A-4147-A177-3AD203B41FA5}">
                      <a16:colId xmlns:a16="http://schemas.microsoft.com/office/drawing/2014/main" val="149518475"/>
                    </a:ext>
                  </a:extLst>
                </a:gridCol>
                <a:gridCol w="1760063">
                  <a:extLst>
                    <a:ext uri="{9D8B030D-6E8A-4147-A177-3AD203B41FA5}">
                      <a16:colId xmlns:a16="http://schemas.microsoft.com/office/drawing/2014/main" val="3748147728"/>
                    </a:ext>
                  </a:extLst>
                </a:gridCol>
                <a:gridCol w="1951153">
                  <a:extLst>
                    <a:ext uri="{9D8B030D-6E8A-4147-A177-3AD203B41FA5}">
                      <a16:colId xmlns:a16="http://schemas.microsoft.com/office/drawing/2014/main" val="626361521"/>
                    </a:ext>
                  </a:extLst>
                </a:gridCol>
                <a:gridCol w="1622894">
                  <a:extLst>
                    <a:ext uri="{9D8B030D-6E8A-4147-A177-3AD203B41FA5}">
                      <a16:colId xmlns:a16="http://schemas.microsoft.com/office/drawing/2014/main" val="3834459384"/>
                    </a:ext>
                  </a:extLst>
                </a:gridCol>
                <a:gridCol w="1683522">
                  <a:extLst>
                    <a:ext uri="{9D8B030D-6E8A-4147-A177-3AD203B41FA5}">
                      <a16:colId xmlns:a16="http://schemas.microsoft.com/office/drawing/2014/main" val="1605802334"/>
                    </a:ext>
                  </a:extLst>
                </a:gridCol>
                <a:gridCol w="1489681">
                  <a:extLst>
                    <a:ext uri="{9D8B030D-6E8A-4147-A177-3AD203B41FA5}">
                      <a16:colId xmlns:a16="http://schemas.microsoft.com/office/drawing/2014/main" val="3911777158"/>
                    </a:ext>
                  </a:extLst>
                </a:gridCol>
              </a:tblGrid>
              <a:tr h="357740">
                <a:tc>
                  <a:txBody>
                    <a:bodyPr/>
                    <a:lstStyle/>
                    <a:p>
                      <a:pPr algn="ctr" fontAlgn="b"/>
                      <a:r>
                        <a:rPr lang="en-US" sz="1800" b="1" i="0" u="none" strike="noStrike">
                          <a:solidFill>
                            <a:srgbClr val="000000"/>
                          </a:solidFill>
                          <a:effectLst/>
                          <a:latin typeface="Calibri" panose="020F0502020204030204" pitchFamily="34" charset="0"/>
                        </a:rPr>
                        <a:t>Disciplinary Core Idea</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LS4</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3016519"/>
                  </a:ext>
                </a:extLst>
              </a:tr>
              <a:tr h="357740">
                <a:tc>
                  <a:txBody>
                    <a:bodyPr/>
                    <a:lstStyle/>
                    <a:p>
                      <a:pPr algn="ctr" fontAlgn="b"/>
                      <a:r>
                        <a:rPr lang="en-US" sz="1800" b="1" i="0" u="none" strike="noStrike" dirty="0">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51.8%</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383134"/>
                  </a:ext>
                </a:extLst>
              </a:tr>
              <a:tr h="390341">
                <a:tc>
                  <a:txBody>
                    <a:bodyPr/>
                    <a:lstStyle/>
                    <a:p>
                      <a:pPr algn="ctr" fontAlgn="b"/>
                      <a:endParaRPr lang="en-US" sz="1800" b="1"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82753"/>
                  </a:ext>
                </a:extLst>
              </a:tr>
              <a:tr h="923947">
                <a:tc>
                  <a:txBody>
                    <a:bodyPr/>
                    <a:lstStyle/>
                    <a:p>
                      <a:pPr algn="ctr" fontAlgn="b"/>
                      <a:r>
                        <a:rPr lang="en-US" sz="1800" b="1" i="0" u="none" strike="noStrike">
                          <a:solidFill>
                            <a:srgbClr val="000000"/>
                          </a:solidFill>
                          <a:effectLst/>
                          <a:latin typeface="Calibri" panose="020F0502020204030204" pitchFamily="34" charset="0"/>
                        </a:rPr>
                        <a:t>Science and Engineering Practice</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Analyzing and Interpreting Data</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Constructing Explanations and Designing Solutions</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Obtaining, Evaluating, and Communicating Information</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Using Mathematics and Computational Thinking</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7043862"/>
                  </a:ext>
                </a:extLst>
              </a:tr>
              <a:tr h="357740">
                <a:tc>
                  <a:txBody>
                    <a:bodyPr/>
                    <a:lstStyle/>
                    <a:p>
                      <a:pPr algn="ctr" fontAlgn="b"/>
                      <a:r>
                        <a:rPr lang="en-US" sz="1800" b="1" i="0" u="none" strike="noStrike">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48.1%</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45.0%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60.5%</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58.3%</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840272"/>
                  </a:ext>
                </a:extLst>
              </a:tr>
              <a:tr h="390341">
                <a:tc>
                  <a:txBody>
                    <a:bodyPr/>
                    <a:lstStyle/>
                    <a:p>
                      <a:pPr algn="ctr" fontAlgn="b"/>
                      <a:endParaRPr lang="en-US" sz="1800" b="1"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1682207522"/>
                  </a:ext>
                </a:extLst>
              </a:tr>
              <a:tr h="923947">
                <a:tc>
                  <a:txBody>
                    <a:bodyPr/>
                    <a:lstStyle/>
                    <a:p>
                      <a:pPr algn="ctr" fontAlgn="b"/>
                      <a:r>
                        <a:rPr lang="en-US" sz="1800" b="1" i="0" u="none" strike="noStrike">
                          <a:solidFill>
                            <a:srgbClr val="000000"/>
                          </a:solidFill>
                          <a:effectLst/>
                          <a:latin typeface="Calibri" panose="020F0502020204030204" pitchFamily="34" charset="0"/>
                        </a:rPr>
                        <a:t>Crosscutting Concept</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Calibri" panose="020F0502020204030204" pitchFamily="34" charset="0"/>
                        </a:rPr>
                        <a:t>Cause and Effect: Mechanism and Prediction</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Patterns</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42243800"/>
                  </a:ext>
                </a:extLst>
              </a:tr>
              <a:tr h="357740">
                <a:tc>
                  <a:txBody>
                    <a:bodyPr/>
                    <a:lstStyle/>
                    <a:p>
                      <a:pPr algn="ctr" fontAlgn="b"/>
                      <a:r>
                        <a:rPr lang="en-US" sz="1800" b="1" i="0" u="none" strike="noStrike" dirty="0">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52.7%</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51.1%</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56638308"/>
                  </a:ext>
                </a:extLst>
              </a:tr>
            </a:tbl>
          </a:graphicData>
        </a:graphic>
      </p:graphicFrame>
    </p:spTree>
    <p:extLst>
      <p:ext uri="{BB962C8B-B14F-4D97-AF65-F5344CB8AC3E}">
        <p14:creationId xmlns:p14="http://schemas.microsoft.com/office/powerpoint/2010/main" val="2336916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1212883" y="2632959"/>
            <a:ext cx="9789584" cy="183972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3F3F3F"/>
              </a:buClr>
              <a:buSzPts val="5400"/>
              <a:buFont typeface="Lustria"/>
              <a:buNone/>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Celebration of Staff</a:t>
            </a:r>
            <a:b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Retirements and </a:t>
            </a:r>
            <a:r>
              <a:rPr lang="en-US" sz="3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Years of Service</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endParaRPr sz="4000" b="1" dirty="0">
              <a:effectLst>
                <a:outerShdw blurRad="38100" dist="38100" dir="2700000" algn="tl">
                  <a:srgbClr val="000000">
                    <a:alpha val="43137"/>
                  </a:srgbClr>
                </a:outerShdw>
              </a:effectLst>
            </a:endParaRPr>
          </a:p>
        </p:txBody>
      </p:sp>
      <p:sp>
        <p:nvSpPr>
          <p:cNvPr id="201" name="Google Shape;201;p1"/>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300"/>
              </a:spcBef>
              <a:spcAft>
                <a:spcPts val="0"/>
              </a:spcAft>
              <a:buClr>
                <a:srgbClr val="3F3F3F"/>
              </a:buClr>
              <a:buSzPts val="2000"/>
              <a:buFont typeface="Arial"/>
              <a:buNone/>
            </a:pPr>
            <a:r>
              <a:rPr lang="en-US" sz="1900" b="1" dirty="0">
                <a:latin typeface="Times New Roman" panose="02020603050405020304" pitchFamily="18" charset="0"/>
                <a:cs typeface="Times New Roman" panose="02020603050405020304" pitchFamily="18" charset="0"/>
              </a:rPr>
              <a:t>Ms. Glasshebra Jones</a:t>
            </a:r>
          </a:p>
          <a:p>
            <a:pPr marL="0" lvl="0" indent="0" algn="ctr" rtl="0">
              <a:lnSpc>
                <a:spcPct val="90000"/>
              </a:lnSpc>
              <a:spcBef>
                <a:spcPts val="300"/>
              </a:spcBef>
              <a:spcAft>
                <a:spcPts val="0"/>
              </a:spcAft>
              <a:buClr>
                <a:srgbClr val="3F3F3F"/>
              </a:buClr>
              <a:buSzPts val="2000"/>
              <a:buFont typeface="Arial"/>
              <a:buNone/>
            </a:pPr>
            <a:r>
              <a:rPr lang="en-US" sz="1900" b="1" dirty="0">
                <a:latin typeface="Times New Roman" panose="02020603050405020304" pitchFamily="18" charset="0"/>
                <a:cs typeface="Times New Roman" panose="02020603050405020304" pitchFamily="18" charset="0"/>
              </a:rPr>
              <a:t>Executive Director of Human Resources</a:t>
            </a:r>
          </a:p>
          <a:p>
            <a:pPr marL="0" lvl="0" indent="0" algn="ctr" rtl="0">
              <a:lnSpc>
                <a:spcPct val="90000"/>
              </a:lnSpc>
              <a:spcBef>
                <a:spcPts val="300"/>
              </a:spcBef>
              <a:spcAft>
                <a:spcPts val="0"/>
              </a:spcAft>
              <a:buClr>
                <a:srgbClr val="3F3F3F"/>
              </a:buClr>
              <a:buSzPts val="2000"/>
              <a:buFont typeface="Arial"/>
              <a:buNone/>
            </a:pPr>
            <a:r>
              <a:rPr lang="en-US" sz="1900" dirty="0">
                <a:latin typeface="Times New Roman" panose="02020603050405020304" pitchFamily="18" charset="0"/>
                <a:cs typeface="Times New Roman" panose="02020603050405020304" pitchFamily="18" charset="0"/>
              </a:rPr>
              <a:t>June 14, 2023</a:t>
            </a:r>
          </a:p>
          <a:p>
            <a:pPr marL="0" lvl="0" indent="0" algn="ctr" rtl="0">
              <a:lnSpc>
                <a:spcPct val="90000"/>
              </a:lnSpc>
              <a:spcBef>
                <a:spcPts val="300"/>
              </a:spcBef>
              <a:spcAft>
                <a:spcPts val="0"/>
              </a:spcAft>
              <a:buClr>
                <a:srgbClr val="3F3F3F"/>
              </a:buClr>
              <a:buSzPts val="2000"/>
              <a:buFont typeface="Arial"/>
              <a:buNone/>
            </a:pPr>
            <a:endParaRPr lang="en-US" sz="1900" dirty="0">
              <a:latin typeface="Times New Roman" panose="02020603050405020304" pitchFamily="18" charset="0"/>
              <a:cs typeface="Times New Roman" panose="02020603050405020304" pitchFamily="18" charset="0"/>
            </a:endParaRPr>
          </a:p>
          <a:p>
            <a:pPr marL="0" lvl="0" indent="0" algn="ctr" rtl="0">
              <a:lnSpc>
                <a:spcPct val="90000"/>
              </a:lnSpc>
              <a:spcBef>
                <a:spcPts val="0"/>
              </a:spcBef>
              <a:spcAft>
                <a:spcPts val="0"/>
              </a:spcAft>
              <a:buClr>
                <a:srgbClr val="3F3F3F"/>
              </a:buClr>
              <a:buSzPts val="2000"/>
              <a:buFont typeface="Arial"/>
              <a:buNone/>
            </a:pPr>
            <a:endParaRPr dirty="0"/>
          </a:p>
        </p:txBody>
      </p:sp>
      <p:pic>
        <p:nvPicPr>
          <p:cNvPr id="202" name="Google Shape;202;p1"/>
          <p:cNvPicPr preferRelativeResize="0"/>
          <p:nvPr/>
        </p:nvPicPr>
        <p:blipFill rotWithShape="1">
          <a:blip r:embed="rId3">
            <a:alphaModFix/>
          </a:blip>
          <a:srcRect l="347" r="2056" b="2"/>
          <a:stretch/>
        </p:blipFill>
        <p:spPr>
          <a:xfrm>
            <a:off x="340615" y="4814482"/>
            <a:ext cx="1744537" cy="1839725"/>
          </a:xfrm>
          <a:prstGeom prst="rect">
            <a:avLst/>
          </a:prstGeom>
          <a:noFill/>
          <a:ln>
            <a:noFill/>
          </a:ln>
        </p:spPr>
      </p:pic>
    </p:spTree>
    <p:extLst>
      <p:ext uri="{BB962C8B-B14F-4D97-AF65-F5344CB8AC3E}">
        <p14:creationId xmlns:p14="http://schemas.microsoft.com/office/powerpoint/2010/main" val="1779755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6F84-5407-FACF-231C-0D2EDCF5C3F2}"/>
              </a:ext>
            </a:extLst>
          </p:cNvPr>
          <p:cNvSpPr>
            <a:spLocks noGrp="1"/>
          </p:cNvSpPr>
          <p:nvPr>
            <p:ph type="title"/>
          </p:nvPr>
        </p:nvSpPr>
        <p:spPr>
          <a:xfrm>
            <a:off x="1293814" y="780067"/>
            <a:ext cx="9601196" cy="1303867"/>
          </a:xfrm>
        </p:spPr>
        <p:txBody>
          <a:bodyPr>
            <a:normAutofit fontScale="90000"/>
          </a:bodyPr>
          <a:lstStyle/>
          <a:p>
            <a:r>
              <a:rPr lang="en-US" dirty="0">
                <a:solidFill>
                  <a:srgbClr val="262626"/>
                </a:solidFill>
              </a:rPr>
              <a:t>Fall Inner Orbit Data by Standard – Grade 11</a:t>
            </a:r>
            <a:br>
              <a:rPr lang="en-US" dirty="0">
                <a:solidFill>
                  <a:srgbClr val="262626"/>
                </a:solidFill>
              </a:rPr>
            </a:br>
            <a:r>
              <a:rPr lang="en-US" sz="3100" dirty="0">
                <a:solidFill>
                  <a:srgbClr val="262626"/>
                </a:solidFill>
              </a:rPr>
              <a:t>(318 Students) – 38% Average</a:t>
            </a:r>
          </a:p>
        </p:txBody>
      </p:sp>
      <p:graphicFrame>
        <p:nvGraphicFramePr>
          <p:cNvPr id="6" name="Content Placeholder 5">
            <a:extLst>
              <a:ext uri="{FF2B5EF4-FFF2-40B4-BE49-F238E27FC236}">
                <a16:creationId xmlns:a16="http://schemas.microsoft.com/office/drawing/2014/main" id="{853DBD1D-844D-911D-DAE9-96F7C28F649A}"/>
              </a:ext>
            </a:extLst>
          </p:cNvPr>
          <p:cNvGraphicFramePr>
            <a:graphicFrameLocks noGrp="1"/>
          </p:cNvGraphicFramePr>
          <p:nvPr>
            <p:ph idx="1"/>
          </p:nvPr>
        </p:nvGraphicFramePr>
        <p:xfrm>
          <a:off x="777240" y="2039815"/>
          <a:ext cx="10659746" cy="4059536"/>
        </p:xfrm>
        <a:graphic>
          <a:graphicData uri="http://schemas.openxmlformats.org/drawingml/2006/table">
            <a:tbl>
              <a:tblPr/>
              <a:tblGrid>
                <a:gridCol w="2152433">
                  <a:extLst>
                    <a:ext uri="{9D8B030D-6E8A-4147-A177-3AD203B41FA5}">
                      <a16:colId xmlns:a16="http://schemas.microsoft.com/office/drawing/2014/main" val="149518475"/>
                    </a:ext>
                  </a:extLst>
                </a:gridCol>
                <a:gridCol w="1760063">
                  <a:extLst>
                    <a:ext uri="{9D8B030D-6E8A-4147-A177-3AD203B41FA5}">
                      <a16:colId xmlns:a16="http://schemas.microsoft.com/office/drawing/2014/main" val="3748147728"/>
                    </a:ext>
                  </a:extLst>
                </a:gridCol>
                <a:gridCol w="1951153">
                  <a:extLst>
                    <a:ext uri="{9D8B030D-6E8A-4147-A177-3AD203B41FA5}">
                      <a16:colId xmlns:a16="http://schemas.microsoft.com/office/drawing/2014/main" val="626361521"/>
                    </a:ext>
                  </a:extLst>
                </a:gridCol>
                <a:gridCol w="1881674">
                  <a:extLst>
                    <a:ext uri="{9D8B030D-6E8A-4147-A177-3AD203B41FA5}">
                      <a16:colId xmlns:a16="http://schemas.microsoft.com/office/drawing/2014/main" val="3834459384"/>
                    </a:ext>
                  </a:extLst>
                </a:gridCol>
                <a:gridCol w="983653">
                  <a:extLst>
                    <a:ext uri="{9D8B030D-6E8A-4147-A177-3AD203B41FA5}">
                      <a16:colId xmlns:a16="http://schemas.microsoft.com/office/drawing/2014/main" val="1605802334"/>
                    </a:ext>
                  </a:extLst>
                </a:gridCol>
                <a:gridCol w="1930770">
                  <a:extLst>
                    <a:ext uri="{9D8B030D-6E8A-4147-A177-3AD203B41FA5}">
                      <a16:colId xmlns:a16="http://schemas.microsoft.com/office/drawing/2014/main" val="3911777158"/>
                    </a:ext>
                  </a:extLst>
                </a:gridCol>
              </a:tblGrid>
              <a:tr h="357740">
                <a:tc>
                  <a:txBody>
                    <a:bodyPr/>
                    <a:lstStyle/>
                    <a:p>
                      <a:pPr algn="ctr" fontAlgn="b"/>
                      <a:r>
                        <a:rPr lang="en-US" sz="1800" b="1" i="0" u="none" strike="noStrike">
                          <a:solidFill>
                            <a:srgbClr val="000000"/>
                          </a:solidFill>
                          <a:effectLst/>
                          <a:latin typeface="Calibri" panose="020F0502020204030204" pitchFamily="34" charset="0"/>
                        </a:rPr>
                        <a:t>Disciplinary Core Idea</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PS4</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LS1</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LS2</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LS4</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3016519"/>
                  </a:ext>
                </a:extLst>
              </a:tr>
              <a:tr h="357740">
                <a:tc>
                  <a:txBody>
                    <a:bodyPr/>
                    <a:lstStyle/>
                    <a:p>
                      <a:pPr algn="ctr" fontAlgn="b"/>
                      <a:r>
                        <a:rPr lang="en-US" sz="1800" b="1" i="0" u="none" strike="noStrike" dirty="0">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18.50%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44.50%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32.50%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51.10%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383134"/>
                  </a:ext>
                </a:extLst>
              </a:tr>
              <a:tr h="390341">
                <a:tc>
                  <a:txBody>
                    <a:bodyPr/>
                    <a:lstStyle/>
                    <a:p>
                      <a:pPr algn="ctr" fontAlgn="b"/>
                      <a:endParaRPr lang="en-US" sz="1800" b="1"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82753"/>
                  </a:ext>
                </a:extLst>
              </a:tr>
              <a:tr h="923947">
                <a:tc>
                  <a:txBody>
                    <a:bodyPr/>
                    <a:lstStyle/>
                    <a:p>
                      <a:pPr algn="ctr" fontAlgn="b"/>
                      <a:r>
                        <a:rPr lang="en-US" sz="1800" b="1" i="0" u="none" strike="noStrike">
                          <a:solidFill>
                            <a:srgbClr val="000000"/>
                          </a:solidFill>
                          <a:effectLst/>
                          <a:latin typeface="Calibri" panose="020F0502020204030204" pitchFamily="34" charset="0"/>
                        </a:rPr>
                        <a:t>Science and Engineering Practice</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Analyzing and Interpreting Data</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Engaging in Argument from Evidence</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Using Mathematics and Computational Thinking</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7043862"/>
                  </a:ext>
                </a:extLst>
              </a:tr>
              <a:tr h="357740">
                <a:tc>
                  <a:txBody>
                    <a:bodyPr/>
                    <a:lstStyle/>
                    <a:p>
                      <a:pPr algn="ctr" fontAlgn="b"/>
                      <a:r>
                        <a:rPr lang="en-US" sz="1800" b="1" i="0" u="none" strike="noStrike">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30.90%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44.50%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34.80%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840272"/>
                  </a:ext>
                </a:extLst>
              </a:tr>
              <a:tr h="390341">
                <a:tc>
                  <a:txBody>
                    <a:bodyPr/>
                    <a:lstStyle/>
                    <a:p>
                      <a:pPr algn="ctr" fontAlgn="b"/>
                      <a:endParaRPr lang="en-US" sz="1800" b="1"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1682207522"/>
                  </a:ext>
                </a:extLst>
              </a:tr>
              <a:tr h="923947">
                <a:tc>
                  <a:txBody>
                    <a:bodyPr/>
                    <a:lstStyle/>
                    <a:p>
                      <a:pPr algn="ctr" fontAlgn="b"/>
                      <a:r>
                        <a:rPr lang="en-US" sz="1800" b="1" i="0" u="none" strike="noStrike">
                          <a:solidFill>
                            <a:srgbClr val="000000"/>
                          </a:solidFill>
                          <a:effectLst/>
                          <a:latin typeface="Calibri" panose="020F0502020204030204" pitchFamily="34" charset="0"/>
                        </a:rPr>
                        <a:t>Crosscutting Concept</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Calibri" panose="020F0502020204030204" pitchFamily="34" charset="0"/>
                        </a:rPr>
                        <a:t>Cause and Effect: Mechanism and Prediction</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Patterns</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42243800"/>
                  </a:ext>
                </a:extLst>
              </a:tr>
              <a:tr h="357740">
                <a:tc>
                  <a:txBody>
                    <a:bodyPr/>
                    <a:lstStyle/>
                    <a:p>
                      <a:pPr algn="ctr" fontAlgn="b"/>
                      <a:r>
                        <a:rPr lang="en-US" sz="1800" b="1" i="0" u="none" strike="noStrike" dirty="0">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41.80%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a:solidFill>
                            <a:srgbClr val="000000"/>
                          </a:solidFill>
                          <a:effectLst/>
                          <a:latin typeface="Calibri" panose="020F0502020204030204" pitchFamily="34" charset="0"/>
                        </a:rPr>
                        <a:t>11.30</a:t>
                      </a:r>
                      <a:r>
                        <a:rPr lang="en-US" sz="1800" b="0" i="0" u="none" strike="noStrike" dirty="0">
                          <a:solidFill>
                            <a:srgbClr val="000000"/>
                          </a:solidFill>
                          <a:effectLst/>
                          <a:latin typeface="Calibri" panose="020F0502020204030204" pitchFamily="34" charset="0"/>
                        </a:rPr>
                        <a:t>%</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56638308"/>
                  </a:ext>
                </a:extLst>
              </a:tr>
            </a:tbl>
          </a:graphicData>
        </a:graphic>
      </p:graphicFrame>
    </p:spTree>
    <p:extLst>
      <p:ext uri="{BB962C8B-B14F-4D97-AF65-F5344CB8AC3E}">
        <p14:creationId xmlns:p14="http://schemas.microsoft.com/office/powerpoint/2010/main" val="2937182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6F84-5407-FACF-231C-0D2EDCF5C3F2}"/>
              </a:ext>
            </a:extLst>
          </p:cNvPr>
          <p:cNvSpPr>
            <a:spLocks noGrp="1"/>
          </p:cNvSpPr>
          <p:nvPr>
            <p:ph type="title"/>
          </p:nvPr>
        </p:nvSpPr>
        <p:spPr>
          <a:xfrm>
            <a:off x="1293814" y="780067"/>
            <a:ext cx="9601196" cy="1303867"/>
          </a:xfrm>
        </p:spPr>
        <p:txBody>
          <a:bodyPr>
            <a:normAutofit fontScale="90000"/>
          </a:bodyPr>
          <a:lstStyle/>
          <a:p>
            <a:r>
              <a:rPr lang="en-US" sz="4000" dirty="0">
                <a:solidFill>
                  <a:srgbClr val="262626"/>
                </a:solidFill>
              </a:rPr>
              <a:t>Spring </a:t>
            </a:r>
            <a:r>
              <a:rPr lang="en-US" sz="4000" dirty="0" err="1">
                <a:solidFill>
                  <a:srgbClr val="262626"/>
                </a:solidFill>
              </a:rPr>
              <a:t>InnerOrbit</a:t>
            </a:r>
            <a:r>
              <a:rPr lang="en-US" sz="4000" dirty="0">
                <a:solidFill>
                  <a:srgbClr val="262626"/>
                </a:solidFill>
              </a:rPr>
              <a:t> Data by Standard – Grade 11</a:t>
            </a:r>
            <a:r>
              <a:rPr lang="en-US" dirty="0">
                <a:solidFill>
                  <a:srgbClr val="262626"/>
                </a:solidFill>
              </a:rPr>
              <a:t/>
            </a:r>
            <a:br>
              <a:rPr lang="en-US" dirty="0">
                <a:solidFill>
                  <a:srgbClr val="262626"/>
                </a:solidFill>
              </a:rPr>
            </a:br>
            <a:r>
              <a:rPr lang="en-US" sz="3100" dirty="0">
                <a:solidFill>
                  <a:srgbClr val="262626"/>
                </a:solidFill>
              </a:rPr>
              <a:t>(188 Students) – 43% Average</a:t>
            </a:r>
          </a:p>
        </p:txBody>
      </p:sp>
      <p:graphicFrame>
        <p:nvGraphicFramePr>
          <p:cNvPr id="6" name="Content Placeholder 5">
            <a:extLst>
              <a:ext uri="{FF2B5EF4-FFF2-40B4-BE49-F238E27FC236}">
                <a16:creationId xmlns:a16="http://schemas.microsoft.com/office/drawing/2014/main" id="{853DBD1D-844D-911D-DAE9-96F7C28F649A}"/>
              </a:ext>
            </a:extLst>
          </p:cNvPr>
          <p:cNvGraphicFramePr>
            <a:graphicFrameLocks noGrp="1"/>
          </p:cNvGraphicFramePr>
          <p:nvPr>
            <p:ph idx="1"/>
          </p:nvPr>
        </p:nvGraphicFramePr>
        <p:xfrm>
          <a:off x="777240" y="2039815"/>
          <a:ext cx="9887912" cy="4242333"/>
        </p:xfrm>
        <a:graphic>
          <a:graphicData uri="http://schemas.openxmlformats.org/drawingml/2006/table">
            <a:tbl>
              <a:tblPr/>
              <a:tblGrid>
                <a:gridCol w="2222334">
                  <a:extLst>
                    <a:ext uri="{9D8B030D-6E8A-4147-A177-3AD203B41FA5}">
                      <a16:colId xmlns:a16="http://schemas.microsoft.com/office/drawing/2014/main" val="149518475"/>
                    </a:ext>
                  </a:extLst>
                </a:gridCol>
                <a:gridCol w="2016807">
                  <a:extLst>
                    <a:ext uri="{9D8B030D-6E8A-4147-A177-3AD203B41FA5}">
                      <a16:colId xmlns:a16="http://schemas.microsoft.com/office/drawing/2014/main" val="3748147728"/>
                    </a:ext>
                  </a:extLst>
                </a:gridCol>
                <a:gridCol w="1495514">
                  <a:extLst>
                    <a:ext uri="{9D8B030D-6E8A-4147-A177-3AD203B41FA5}">
                      <a16:colId xmlns:a16="http://schemas.microsoft.com/office/drawing/2014/main" val="626361521"/>
                    </a:ext>
                  </a:extLst>
                </a:gridCol>
                <a:gridCol w="1449857">
                  <a:extLst>
                    <a:ext uri="{9D8B030D-6E8A-4147-A177-3AD203B41FA5}">
                      <a16:colId xmlns:a16="http://schemas.microsoft.com/office/drawing/2014/main" val="3834459384"/>
                    </a:ext>
                  </a:extLst>
                </a:gridCol>
                <a:gridCol w="1259160">
                  <a:extLst>
                    <a:ext uri="{9D8B030D-6E8A-4147-A177-3AD203B41FA5}">
                      <a16:colId xmlns:a16="http://schemas.microsoft.com/office/drawing/2014/main" val="1605802334"/>
                    </a:ext>
                  </a:extLst>
                </a:gridCol>
                <a:gridCol w="1444240">
                  <a:extLst>
                    <a:ext uri="{9D8B030D-6E8A-4147-A177-3AD203B41FA5}">
                      <a16:colId xmlns:a16="http://schemas.microsoft.com/office/drawing/2014/main" val="3911777158"/>
                    </a:ext>
                  </a:extLst>
                </a:gridCol>
              </a:tblGrid>
              <a:tr h="357740">
                <a:tc>
                  <a:txBody>
                    <a:bodyPr/>
                    <a:lstStyle/>
                    <a:p>
                      <a:pPr algn="ctr" fontAlgn="b"/>
                      <a:r>
                        <a:rPr lang="en-US" sz="1800" b="1" i="0" u="none" strike="noStrike">
                          <a:solidFill>
                            <a:srgbClr val="000000"/>
                          </a:solidFill>
                          <a:effectLst/>
                          <a:latin typeface="Calibri" panose="020F0502020204030204" pitchFamily="34" charset="0"/>
                        </a:rPr>
                        <a:t>Disciplinary Core Idea</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PS1</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PS3</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LS4</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ESS1</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ESS2</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663016519"/>
                  </a:ext>
                </a:extLst>
              </a:tr>
              <a:tr h="357740">
                <a:tc>
                  <a:txBody>
                    <a:bodyPr/>
                    <a:lstStyle/>
                    <a:p>
                      <a:pPr algn="ctr" fontAlgn="b"/>
                      <a:r>
                        <a:rPr lang="en-US" sz="1800" b="1" i="0" u="none" strike="noStrike" dirty="0">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34.5%</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48.7%</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43.4%</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43.7%</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457189"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42.7%</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972383134"/>
                  </a:ext>
                </a:extLst>
              </a:tr>
              <a:tr h="390341">
                <a:tc>
                  <a:txBody>
                    <a:bodyPr/>
                    <a:lstStyle/>
                    <a:p>
                      <a:pPr algn="ctr" fontAlgn="b"/>
                      <a:endParaRPr lang="en-US" sz="1800" b="1"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82753"/>
                  </a:ext>
                </a:extLst>
              </a:tr>
              <a:tr h="923947">
                <a:tc>
                  <a:txBody>
                    <a:bodyPr/>
                    <a:lstStyle/>
                    <a:p>
                      <a:pPr algn="ctr" fontAlgn="b"/>
                      <a:r>
                        <a:rPr lang="en-US" sz="1800" b="1" i="0" u="none" strike="noStrike">
                          <a:solidFill>
                            <a:srgbClr val="000000"/>
                          </a:solidFill>
                          <a:effectLst/>
                          <a:latin typeface="Calibri" panose="020F0502020204030204" pitchFamily="34" charset="0"/>
                        </a:rPr>
                        <a:t>Science and Engineering Practice</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Analyzing and Interpreting Data</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Constructing Explanations and Designing Solutions</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Developing and Using Models</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7043862"/>
                  </a:ext>
                </a:extLst>
              </a:tr>
              <a:tr h="357740">
                <a:tc>
                  <a:txBody>
                    <a:bodyPr/>
                    <a:lstStyle/>
                    <a:p>
                      <a:pPr algn="ctr" fontAlgn="b"/>
                      <a:r>
                        <a:rPr lang="en-US" sz="1800" b="1" i="0" u="none" strike="noStrike">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37.8%</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38.0%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35.0%</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840272"/>
                  </a:ext>
                </a:extLst>
              </a:tr>
              <a:tr h="390341">
                <a:tc>
                  <a:txBody>
                    <a:bodyPr/>
                    <a:lstStyle/>
                    <a:p>
                      <a:pPr algn="ctr" fontAlgn="b"/>
                      <a:endParaRPr lang="en-US" sz="1800" b="1"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464" marR="9464" marT="9464" marB="0" anchor="b">
                    <a:lnL>
                      <a:noFill/>
                    </a:lnL>
                    <a:lnR>
                      <a:noFill/>
                    </a:ln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1682207522"/>
                  </a:ext>
                </a:extLst>
              </a:tr>
              <a:tr h="923947">
                <a:tc>
                  <a:txBody>
                    <a:bodyPr/>
                    <a:lstStyle/>
                    <a:p>
                      <a:pPr algn="ctr" fontAlgn="b"/>
                      <a:r>
                        <a:rPr lang="en-US" sz="1800" b="1" i="0" u="none" strike="noStrike">
                          <a:solidFill>
                            <a:srgbClr val="000000"/>
                          </a:solidFill>
                          <a:effectLst/>
                          <a:latin typeface="Calibri" panose="020F0502020204030204" pitchFamily="34" charset="0"/>
                        </a:rPr>
                        <a:t>Crosscutting Concept</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Energy and Matter: Flows, Cycles, and Conservation</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Patterns</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457189"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Scale, Proportion, and Quantity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Stability and Change</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42243800"/>
                  </a:ext>
                </a:extLst>
              </a:tr>
              <a:tr h="357740">
                <a:tc>
                  <a:txBody>
                    <a:bodyPr/>
                    <a:lstStyle/>
                    <a:p>
                      <a:pPr algn="ctr" fontAlgn="b"/>
                      <a:r>
                        <a:rPr lang="en-US" sz="1800" b="1" i="0" u="none" strike="noStrike" dirty="0">
                          <a:solidFill>
                            <a:srgbClr val="000000"/>
                          </a:solidFill>
                          <a:effectLst/>
                          <a:latin typeface="Calibri" panose="020F0502020204030204" pitchFamily="34" charset="0"/>
                        </a:rPr>
                        <a:t>Avg Proficiency</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48.9%</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35.1%</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39.5%</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47.6%</a:t>
                      </a:r>
                    </a:p>
                  </a:txBody>
                  <a:tcPr marL="9464" marR="9464" marT="9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464" marR="9464" marT="9464" marB="0" anchor="b">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56638308"/>
                  </a:ext>
                </a:extLst>
              </a:tr>
            </a:tbl>
          </a:graphicData>
        </a:graphic>
      </p:graphicFrame>
    </p:spTree>
    <p:extLst>
      <p:ext uri="{BB962C8B-B14F-4D97-AF65-F5344CB8AC3E}">
        <p14:creationId xmlns:p14="http://schemas.microsoft.com/office/powerpoint/2010/main" val="1583290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1314616" y="2117035"/>
            <a:ext cx="9789584" cy="226612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3F3F3F"/>
              </a:buClr>
              <a:buSzPts val="5400"/>
              <a:buFont typeface="Lustria"/>
              <a:buNone/>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3000" dirty="0">
                <a:latin typeface="Times New Roman" panose="02020603050405020304" pitchFamily="18" charset="0"/>
                <a:cs typeface="Times New Roman" panose="02020603050405020304" pitchFamily="18" charset="0"/>
              </a:rPr>
              <a:t>English Language Arts (Spring Assessment)</a:t>
            </a:r>
            <a:r>
              <a:rPr lang="en-US" b="1" dirty="0"/>
              <a:t/>
            </a:r>
            <a:br>
              <a:rPr lang="en-US" b="1" dirty="0"/>
            </a:br>
            <a:endParaRPr dirty="0"/>
          </a:p>
        </p:txBody>
      </p:sp>
      <p:sp>
        <p:nvSpPr>
          <p:cNvPr id="201" name="Google Shape;201;p1"/>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300"/>
              </a:spcBef>
              <a:spcAft>
                <a:spcPts val="0"/>
              </a:spcAft>
              <a:buClr>
                <a:srgbClr val="3F3F3F"/>
              </a:buClr>
              <a:buSzPts val="2000"/>
              <a:buFont typeface="Arial"/>
              <a:buNone/>
            </a:pPr>
            <a:r>
              <a:rPr lang="en-US" sz="1900" dirty="0">
                <a:latin typeface="Times New Roman" panose="02020603050405020304" pitchFamily="18" charset="0"/>
                <a:cs typeface="Times New Roman" panose="02020603050405020304" pitchFamily="18" charset="0"/>
              </a:rPr>
              <a:t>Karen Harris </a:t>
            </a:r>
          </a:p>
          <a:p>
            <a:pPr marL="0" lvl="0" indent="0" algn="ctr" rtl="0">
              <a:lnSpc>
                <a:spcPct val="90000"/>
              </a:lnSpc>
              <a:spcBef>
                <a:spcPts val="300"/>
              </a:spcBef>
              <a:spcAft>
                <a:spcPts val="0"/>
              </a:spcAft>
              <a:buClr>
                <a:srgbClr val="3F3F3F"/>
              </a:buClr>
              <a:buSzPts val="2000"/>
              <a:buFont typeface="Arial"/>
              <a:buNone/>
            </a:pPr>
            <a:r>
              <a:rPr lang="en-US" sz="1900">
                <a:latin typeface="Times New Roman" panose="02020603050405020304" pitchFamily="18" charset="0"/>
                <a:cs typeface="Times New Roman" panose="02020603050405020304" pitchFamily="18" charset="0"/>
              </a:rPr>
              <a:t>Executive Director </a:t>
            </a:r>
          </a:p>
          <a:p>
            <a:pPr marL="0" lvl="0" indent="0" algn="ctr" rtl="0">
              <a:lnSpc>
                <a:spcPct val="90000"/>
              </a:lnSpc>
              <a:spcBef>
                <a:spcPts val="300"/>
              </a:spcBef>
              <a:spcAft>
                <a:spcPts val="0"/>
              </a:spcAft>
              <a:buClr>
                <a:srgbClr val="3F3F3F"/>
              </a:buClr>
              <a:buSzPts val="2000"/>
              <a:buFont typeface="Arial"/>
              <a:buNone/>
            </a:pPr>
            <a:r>
              <a:rPr lang="en-US" sz="1900" dirty="0">
                <a:latin typeface="Times New Roman" panose="02020603050405020304" pitchFamily="18" charset="0"/>
                <a:cs typeface="Times New Roman" panose="02020603050405020304" pitchFamily="18" charset="0"/>
              </a:rPr>
              <a:t>Office of Humanities </a:t>
            </a:r>
          </a:p>
          <a:p>
            <a:pPr marL="0" lvl="0" indent="0" algn="ctr" rtl="0">
              <a:lnSpc>
                <a:spcPct val="90000"/>
              </a:lnSpc>
              <a:spcBef>
                <a:spcPts val="300"/>
              </a:spcBef>
              <a:spcAft>
                <a:spcPts val="0"/>
              </a:spcAft>
              <a:buClr>
                <a:srgbClr val="3F3F3F"/>
              </a:buClr>
              <a:buSzPts val="2000"/>
              <a:buFont typeface="Arial"/>
              <a:buNone/>
            </a:pPr>
            <a:r>
              <a:rPr lang="en-US" sz="1900" dirty="0">
                <a:latin typeface="Times New Roman" panose="02020603050405020304" pitchFamily="18" charset="0"/>
                <a:cs typeface="Times New Roman" panose="02020603050405020304" pitchFamily="18" charset="0"/>
              </a:rPr>
              <a:t>June 14, 2023</a:t>
            </a:r>
          </a:p>
          <a:p>
            <a:pPr marL="0" lvl="0" indent="0" algn="ctr" rtl="0">
              <a:lnSpc>
                <a:spcPct val="90000"/>
              </a:lnSpc>
              <a:spcBef>
                <a:spcPts val="0"/>
              </a:spcBef>
              <a:spcAft>
                <a:spcPts val="0"/>
              </a:spcAft>
              <a:buClr>
                <a:srgbClr val="3F3F3F"/>
              </a:buClr>
              <a:buSzPts val="2000"/>
              <a:buFont typeface="Arial"/>
              <a:buNone/>
            </a:pPr>
            <a:endParaRPr dirty="0"/>
          </a:p>
        </p:txBody>
      </p:sp>
      <p:pic>
        <p:nvPicPr>
          <p:cNvPr id="202" name="Google Shape;202;p1"/>
          <p:cNvPicPr preferRelativeResize="0"/>
          <p:nvPr/>
        </p:nvPicPr>
        <p:blipFill rotWithShape="1">
          <a:blip r:embed="rId3">
            <a:alphaModFix/>
          </a:blip>
          <a:srcRect l="347" r="2056" b="2"/>
          <a:stretch/>
        </p:blipFill>
        <p:spPr>
          <a:xfrm>
            <a:off x="2425148" y="3578086"/>
            <a:ext cx="1744537" cy="1839725"/>
          </a:xfrm>
          <a:prstGeom prst="rect">
            <a:avLst/>
          </a:prstGeom>
          <a:noFill/>
          <a:ln>
            <a:noFill/>
          </a:ln>
        </p:spPr>
      </p:pic>
    </p:spTree>
    <p:extLst>
      <p:ext uri="{BB962C8B-B14F-4D97-AF65-F5344CB8AC3E}">
        <p14:creationId xmlns:p14="http://schemas.microsoft.com/office/powerpoint/2010/main" val="522388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38181A50-C8BE-4392-983D-C065790805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oogle Shape;73;p14"/>
          <p:cNvPicPr preferRelativeResize="0"/>
          <p:nvPr/>
        </p:nvPicPr>
        <p:blipFill>
          <a:blip r:embed="rId3"/>
          <a:stretch>
            <a:fillRect/>
          </a:stretch>
        </p:blipFill>
        <p:spPr>
          <a:xfrm>
            <a:off x="1167049" y="804334"/>
            <a:ext cx="9857901" cy="5249332"/>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pPr algn="l"/>
            <a:r>
              <a:rPr lang="en" dirty="0"/>
              <a:t>   Analyzing Your Data</a:t>
            </a:r>
            <a:endParaRPr dirty="0"/>
          </a:p>
        </p:txBody>
      </p:sp>
      <p:sp>
        <p:nvSpPr>
          <p:cNvPr id="84" name="Google Shape;84;p16"/>
          <p:cNvSpPr txBox="1">
            <a:spLocks noGrp="1"/>
          </p:cNvSpPr>
          <p:nvPr>
            <p:ph type="body" idx="1"/>
          </p:nvPr>
        </p:nvSpPr>
        <p:spPr>
          <a:xfrm>
            <a:off x="6308400" y="1239600"/>
            <a:ext cx="5399600" cy="4750800"/>
          </a:xfrm>
          <a:prstGeom prst="rect">
            <a:avLst/>
          </a:prstGeom>
        </p:spPr>
        <p:txBody>
          <a:bodyPr spcFirstLastPara="1" vert="horz" wrap="square" lIns="121900" tIns="121900" rIns="121900" bIns="121900" rtlCol="0" anchor="t" anchorCtr="0">
            <a:normAutofit fontScale="77500" lnSpcReduction="20000"/>
          </a:bodyPr>
          <a:lstStyle/>
          <a:p>
            <a:pPr marL="0" indent="0">
              <a:buNone/>
            </a:pPr>
            <a:r>
              <a:rPr lang="en" sz="3016" b="1"/>
              <a:t>Steps to Accessing Your Data:</a:t>
            </a:r>
            <a:endParaRPr sz="3016" b="1"/>
          </a:p>
          <a:p>
            <a:pPr indent="-438902">
              <a:spcBef>
                <a:spcPts val="1600"/>
              </a:spcBef>
              <a:buSzPct val="100000"/>
              <a:buAutoNum type="arabicPeriod"/>
            </a:pPr>
            <a:r>
              <a:rPr lang="en" sz="3016"/>
              <a:t>Log into Acadience</a:t>
            </a:r>
            <a:endParaRPr sz="3016"/>
          </a:p>
          <a:p>
            <a:pPr indent="-438902">
              <a:buSzPct val="100000"/>
              <a:buAutoNum type="arabicPeriod"/>
            </a:pPr>
            <a:r>
              <a:rPr lang="en" sz="3016"/>
              <a:t>Whole class charts can be viewed on the main dashboard.</a:t>
            </a:r>
            <a:endParaRPr sz="3016"/>
          </a:p>
          <a:p>
            <a:pPr indent="-438902">
              <a:buSzPct val="100000"/>
              <a:buAutoNum type="arabicPeriod"/>
            </a:pPr>
            <a:r>
              <a:rPr lang="en" sz="3016"/>
              <a:t>Toggle back and forth from the beginning of the year to the end of the year.</a:t>
            </a:r>
            <a:endParaRPr sz="3016"/>
          </a:p>
          <a:p>
            <a:pPr indent="-438902">
              <a:buSzPct val="100000"/>
              <a:buAutoNum type="arabicPeriod"/>
            </a:pPr>
            <a:r>
              <a:rPr lang="en" sz="3016"/>
              <a:t>What do you notice?</a:t>
            </a:r>
            <a:endParaRPr sz="3016"/>
          </a:p>
          <a:p>
            <a:pPr indent="-438902">
              <a:buSzPct val="100000"/>
              <a:buAutoNum type="arabicPeriod"/>
            </a:pPr>
            <a:r>
              <a:rPr lang="en" sz="3016"/>
              <a:t>Try to remember the focus of lesson plans that you reviewed. How do they reflect the data you are seeing?</a:t>
            </a:r>
            <a:endParaRPr sz="3016"/>
          </a:p>
          <a:p>
            <a:pPr marL="0" indent="0">
              <a:spcBef>
                <a:spcPts val="1600"/>
              </a:spcBef>
              <a:spcAft>
                <a:spcPts val="1600"/>
              </a:spcAft>
              <a:buNone/>
            </a:pPr>
            <a:r>
              <a:rPr lang="en"/>
              <a:t>  </a:t>
            </a:r>
            <a:endParaRPr/>
          </a:p>
        </p:txBody>
      </p:sp>
      <p:graphicFrame>
        <p:nvGraphicFramePr>
          <p:cNvPr id="86" name="Google Shape;83;p16">
            <a:extLst>
              <a:ext uri="{FF2B5EF4-FFF2-40B4-BE49-F238E27FC236}">
                <a16:creationId xmlns:a16="http://schemas.microsoft.com/office/drawing/2014/main" id="{35932B46-B540-56BB-30FF-E91DA1C8972B}"/>
              </a:ext>
            </a:extLst>
          </p:cNvPr>
          <p:cNvGraphicFramePr/>
          <p:nvPr>
            <p:extLst>
              <p:ext uri="{D42A27DB-BD31-4B8C-83A1-F6EECF244321}">
                <p14:modId xmlns:p14="http://schemas.microsoft.com/office/powerpoint/2010/main" val="2592035736"/>
              </p:ext>
            </p:extLst>
          </p:nvPr>
        </p:nvGraphicFramePr>
        <p:xfrm>
          <a:off x="415600" y="1688433"/>
          <a:ext cx="5399600" cy="4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171168" y="896736"/>
            <a:ext cx="11360800" cy="943200"/>
          </a:xfrm>
          <a:prstGeom prst="rect">
            <a:avLst/>
          </a:prstGeom>
        </p:spPr>
        <p:txBody>
          <a:bodyPr spcFirstLastPara="1" vert="horz" wrap="square" lIns="121900" tIns="121900" rIns="121900" bIns="121900" rtlCol="0" anchor="t" anchorCtr="0">
            <a:noAutofit/>
          </a:bodyPr>
          <a:lstStyle/>
          <a:p>
            <a:pPr algn="l">
              <a:buSzPts val="990"/>
            </a:pPr>
            <a:r>
              <a:rPr lang="en" sz="2500" dirty="0"/>
              <a:t>Grade K April Acadience Data - Nonsense Word Fluency-CLS</a:t>
            </a:r>
            <a:endParaRPr sz="2500" dirty="0"/>
          </a:p>
        </p:txBody>
      </p:sp>
      <p:pic>
        <p:nvPicPr>
          <p:cNvPr id="90" name="Google Shape;90;p17"/>
          <p:cNvPicPr preferRelativeResize="0"/>
          <p:nvPr/>
        </p:nvPicPr>
        <p:blipFill>
          <a:blip r:embed="rId3">
            <a:alphaModFix/>
          </a:blip>
          <a:stretch>
            <a:fillRect/>
          </a:stretch>
        </p:blipFill>
        <p:spPr>
          <a:xfrm>
            <a:off x="1" y="1722867"/>
            <a:ext cx="8568799" cy="3007167"/>
          </a:xfrm>
          <a:prstGeom prst="rect">
            <a:avLst/>
          </a:prstGeom>
          <a:noFill/>
          <a:ln>
            <a:noFill/>
          </a:ln>
        </p:spPr>
      </p:pic>
      <p:pic>
        <p:nvPicPr>
          <p:cNvPr id="91" name="Google Shape;91;p17"/>
          <p:cNvPicPr preferRelativeResize="0"/>
          <p:nvPr/>
        </p:nvPicPr>
        <p:blipFill>
          <a:blip r:embed="rId4">
            <a:alphaModFix/>
          </a:blip>
          <a:stretch>
            <a:fillRect/>
          </a:stretch>
        </p:blipFill>
        <p:spPr>
          <a:xfrm>
            <a:off x="8568799" y="1645801"/>
            <a:ext cx="3963169" cy="2838333"/>
          </a:xfrm>
          <a:prstGeom prst="rect">
            <a:avLst/>
          </a:prstGeom>
          <a:noFill/>
          <a:ln>
            <a:noFill/>
          </a:ln>
        </p:spPr>
      </p:pic>
      <p:sp>
        <p:nvSpPr>
          <p:cNvPr id="92" name="Google Shape;92;p17"/>
          <p:cNvSpPr txBox="1"/>
          <p:nvPr/>
        </p:nvSpPr>
        <p:spPr>
          <a:xfrm>
            <a:off x="729761" y="4730034"/>
            <a:ext cx="11230000" cy="1600782"/>
          </a:xfrm>
          <a:prstGeom prst="rect">
            <a:avLst/>
          </a:prstGeom>
          <a:noFill/>
          <a:ln>
            <a:noFill/>
          </a:ln>
        </p:spPr>
        <p:txBody>
          <a:bodyPr spcFirstLastPara="1" wrap="square" lIns="121900" tIns="121900" rIns="121900" bIns="121900" anchor="t" anchorCtr="0">
            <a:spAutoFit/>
          </a:bodyPr>
          <a:lstStyle/>
          <a:p>
            <a:r>
              <a:rPr lang="en" sz="1467" b="1" u="sng" dirty="0">
                <a:latin typeface="Open Sans"/>
                <a:ea typeface="Open Sans"/>
                <a:cs typeface="Open Sans"/>
                <a:sym typeface="Open Sans"/>
              </a:rPr>
              <a:t>January Data</a:t>
            </a:r>
            <a:r>
              <a:rPr lang="en" sz="1467" b="1" dirty="0">
                <a:latin typeface="Open Sans"/>
                <a:ea typeface="Open Sans"/>
                <a:cs typeface="Open Sans"/>
                <a:sym typeface="Open Sans"/>
              </a:rPr>
              <a:t>                                                                                                        </a:t>
            </a:r>
            <a:r>
              <a:rPr lang="en" sz="1467" b="1" u="sng" dirty="0">
                <a:latin typeface="Open Sans"/>
                <a:ea typeface="Open Sans"/>
                <a:cs typeface="Open Sans"/>
                <a:sym typeface="Open Sans"/>
              </a:rPr>
              <a:t>April Data</a:t>
            </a:r>
            <a:endParaRPr sz="1467" b="1" u="sng" dirty="0">
              <a:latin typeface="Open Sans"/>
              <a:ea typeface="Open Sans"/>
              <a:cs typeface="Open Sans"/>
              <a:sym typeface="Open Sans"/>
            </a:endParaRPr>
          </a:p>
          <a:p>
            <a:r>
              <a:rPr lang="en" sz="1467" b="1" dirty="0">
                <a:highlight>
                  <a:srgbClr val="FF0000"/>
                </a:highlight>
                <a:latin typeface="Open Sans"/>
                <a:ea typeface="Open Sans"/>
                <a:cs typeface="Open Sans"/>
                <a:sym typeface="Open Sans"/>
              </a:rPr>
              <a:t>				</a:t>
            </a:r>
            <a:r>
              <a:rPr lang="en" sz="1467" b="1" dirty="0">
                <a:latin typeface="Open Sans"/>
                <a:ea typeface="Open Sans"/>
                <a:cs typeface="Open Sans"/>
                <a:sym typeface="Open Sans"/>
              </a:rPr>
              <a:t>  </a:t>
            </a:r>
            <a:endParaRPr sz="1467" b="1" dirty="0">
              <a:highlight>
                <a:srgbClr val="FF0000"/>
              </a:highlight>
              <a:latin typeface="Open Sans"/>
              <a:ea typeface="Open Sans"/>
              <a:cs typeface="Open Sans"/>
              <a:sym typeface="Open Sans"/>
            </a:endParaRPr>
          </a:p>
          <a:p>
            <a:r>
              <a:rPr lang="en" sz="1467" b="1" dirty="0">
                <a:highlight>
                  <a:srgbClr val="FF0000"/>
                </a:highlight>
                <a:latin typeface="Open Sans"/>
                <a:ea typeface="Open Sans"/>
                <a:cs typeface="Open Sans"/>
                <a:sym typeface="Open Sans"/>
              </a:rPr>
              <a:t>Well Below Benchmark - 37% (143 students)  </a:t>
            </a:r>
            <a:r>
              <a:rPr lang="en" sz="1467" b="1" dirty="0">
                <a:highlight>
                  <a:schemeClr val="lt1"/>
                </a:highlight>
                <a:latin typeface="Open Sans"/>
                <a:ea typeface="Open Sans"/>
                <a:cs typeface="Open Sans"/>
                <a:sym typeface="Open Sans"/>
              </a:rPr>
              <a:t>                                           </a:t>
            </a:r>
            <a:r>
              <a:rPr lang="en" sz="1467" b="1" dirty="0">
                <a:highlight>
                  <a:srgbClr val="FF0000"/>
                </a:highlight>
                <a:latin typeface="Open Sans"/>
                <a:ea typeface="Open Sans"/>
                <a:cs typeface="Open Sans"/>
                <a:sym typeface="Open Sans"/>
              </a:rPr>
              <a:t> Well Below Benchmark - 32% (131 students)              </a:t>
            </a:r>
            <a:endParaRPr sz="1467" b="1" dirty="0">
              <a:highlight>
                <a:srgbClr val="FF0000"/>
              </a:highlight>
              <a:latin typeface="Open Sans"/>
              <a:ea typeface="Open Sans"/>
              <a:cs typeface="Open Sans"/>
              <a:sym typeface="Open Sans"/>
            </a:endParaRPr>
          </a:p>
          <a:p>
            <a:r>
              <a:rPr lang="en" sz="1467" b="1" dirty="0">
                <a:highlight>
                  <a:srgbClr val="FFFF00"/>
                </a:highlight>
                <a:latin typeface="Open Sans"/>
                <a:ea typeface="Open Sans"/>
                <a:cs typeface="Open Sans"/>
                <a:sym typeface="Open Sans"/>
              </a:rPr>
              <a:t>Below Benchmark - 24% (94 students)              </a:t>
            </a:r>
            <a:r>
              <a:rPr lang="en" sz="1467" b="1" dirty="0">
                <a:highlight>
                  <a:schemeClr val="lt1"/>
                </a:highlight>
                <a:latin typeface="Open Sans"/>
                <a:ea typeface="Open Sans"/>
                <a:cs typeface="Open Sans"/>
                <a:sym typeface="Open Sans"/>
              </a:rPr>
              <a:t>                                           </a:t>
            </a:r>
            <a:r>
              <a:rPr lang="en" sz="1467" b="1" dirty="0">
                <a:highlight>
                  <a:srgbClr val="FFFF00"/>
                </a:highlight>
                <a:latin typeface="Open Sans"/>
                <a:ea typeface="Open Sans"/>
                <a:cs typeface="Open Sans"/>
                <a:sym typeface="Open Sans"/>
              </a:rPr>
              <a:t>Below Benchmark - 31% (126 students)</a:t>
            </a:r>
            <a:endParaRPr sz="1467" b="1" dirty="0">
              <a:highlight>
                <a:srgbClr val="FFFF00"/>
              </a:highlight>
              <a:latin typeface="Open Sans"/>
              <a:ea typeface="Open Sans"/>
              <a:cs typeface="Open Sans"/>
              <a:sym typeface="Open Sans"/>
            </a:endParaRPr>
          </a:p>
          <a:p>
            <a:r>
              <a:rPr lang="en" sz="1467" b="1" dirty="0">
                <a:highlight>
                  <a:srgbClr val="00FF00"/>
                </a:highlight>
                <a:latin typeface="Open Sans"/>
                <a:ea typeface="Open Sans"/>
                <a:cs typeface="Open Sans"/>
                <a:sym typeface="Open Sans"/>
              </a:rPr>
              <a:t>At Benchmark - 23% (90 students)                      </a:t>
            </a:r>
            <a:r>
              <a:rPr lang="en" sz="1467" b="1" dirty="0">
                <a:highlight>
                  <a:schemeClr val="lt1"/>
                </a:highlight>
                <a:latin typeface="Open Sans"/>
                <a:ea typeface="Open Sans"/>
                <a:cs typeface="Open Sans"/>
                <a:sym typeface="Open Sans"/>
              </a:rPr>
              <a:t>                                           </a:t>
            </a:r>
            <a:r>
              <a:rPr lang="en" sz="1467" b="1" dirty="0">
                <a:highlight>
                  <a:srgbClr val="00FF00"/>
                </a:highlight>
                <a:latin typeface="Open Sans"/>
                <a:ea typeface="Open Sans"/>
                <a:cs typeface="Open Sans"/>
                <a:sym typeface="Open Sans"/>
              </a:rPr>
              <a:t> At Benchmark - 20% (83 students)</a:t>
            </a:r>
            <a:endParaRPr sz="1467" b="1" dirty="0">
              <a:highlight>
                <a:srgbClr val="00FF00"/>
              </a:highlight>
              <a:latin typeface="Open Sans"/>
              <a:ea typeface="Open Sans"/>
              <a:cs typeface="Open Sans"/>
              <a:sym typeface="Open Sans"/>
            </a:endParaRPr>
          </a:p>
          <a:p>
            <a:r>
              <a:rPr lang="en" sz="1467" b="1" dirty="0">
                <a:highlight>
                  <a:srgbClr val="3C78D8"/>
                </a:highlight>
                <a:latin typeface="Open Sans"/>
                <a:ea typeface="Open Sans"/>
                <a:cs typeface="Open Sans"/>
                <a:sym typeface="Open Sans"/>
              </a:rPr>
              <a:t>Above Benchmark - 16% (61 students)            </a:t>
            </a:r>
            <a:r>
              <a:rPr lang="en" sz="1467" b="1" dirty="0">
                <a:highlight>
                  <a:schemeClr val="lt1"/>
                </a:highlight>
                <a:latin typeface="Open Sans"/>
                <a:ea typeface="Open Sans"/>
                <a:cs typeface="Open Sans"/>
                <a:sym typeface="Open Sans"/>
              </a:rPr>
              <a:t>                                             </a:t>
            </a:r>
            <a:r>
              <a:rPr lang="en" sz="1467" b="1" dirty="0">
                <a:highlight>
                  <a:srgbClr val="3C78D8"/>
                </a:highlight>
                <a:latin typeface="Open Sans"/>
                <a:ea typeface="Open Sans"/>
                <a:cs typeface="Open Sans"/>
                <a:sym typeface="Open Sans"/>
              </a:rPr>
              <a:t> Above Benchmark - 18% (73 students)</a:t>
            </a:r>
            <a:endParaRPr sz="2400" dirty="0">
              <a:latin typeface="Open Sans"/>
              <a:ea typeface="Open Sans"/>
              <a:cs typeface="Open Sans"/>
              <a:sym typeface="Open Sans"/>
            </a:endParaRPr>
          </a:p>
        </p:txBody>
      </p:sp>
      <p:sp>
        <p:nvSpPr>
          <p:cNvPr id="93" name="Google Shape;93;p17"/>
          <p:cNvSpPr txBox="1"/>
          <p:nvPr/>
        </p:nvSpPr>
        <p:spPr>
          <a:xfrm>
            <a:off x="9284406" y="857029"/>
            <a:ext cx="3130400" cy="984845"/>
          </a:xfrm>
          <a:prstGeom prst="rect">
            <a:avLst/>
          </a:prstGeom>
          <a:noFill/>
          <a:ln>
            <a:noFill/>
          </a:ln>
        </p:spPr>
        <p:txBody>
          <a:bodyPr spcFirstLastPara="1" wrap="square" lIns="121900" tIns="121900" rIns="121900" bIns="121900" anchor="t" anchorCtr="0">
            <a:spAutoFit/>
          </a:bodyPr>
          <a:lstStyle/>
          <a:p>
            <a:r>
              <a:rPr lang="en" sz="2400" b="1" dirty="0">
                <a:solidFill>
                  <a:schemeClr val="accent4"/>
                </a:solidFill>
                <a:latin typeface="Open Sans"/>
                <a:ea typeface="Open Sans"/>
                <a:cs typeface="Open Sans"/>
                <a:sym typeface="Open Sans"/>
              </a:rPr>
              <a:t>(Correct Letter Sounds)</a:t>
            </a:r>
            <a:endParaRPr sz="2400" b="1" dirty="0">
              <a:solidFill>
                <a:schemeClr val="accent4"/>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1462246" y="669951"/>
            <a:ext cx="11912000" cy="943200"/>
          </a:xfrm>
          <a:prstGeom prst="rect">
            <a:avLst/>
          </a:prstGeom>
        </p:spPr>
        <p:txBody>
          <a:bodyPr spcFirstLastPara="1" vert="horz" wrap="square" lIns="121900" tIns="121900" rIns="121900" bIns="121900" rtlCol="0" anchor="t" anchorCtr="0">
            <a:noAutofit/>
          </a:bodyPr>
          <a:lstStyle/>
          <a:p>
            <a:pPr algn="l"/>
            <a:r>
              <a:rPr lang="en" sz="3000" dirty="0"/>
              <a:t>Grade 1 Acadience Data - Nonsense Word Fluency-WWR</a:t>
            </a:r>
            <a:endParaRPr sz="3000" dirty="0"/>
          </a:p>
          <a:p>
            <a:pPr algn="l">
              <a:buSzPts val="990"/>
            </a:pPr>
            <a:endParaRPr sz="3253" dirty="0"/>
          </a:p>
        </p:txBody>
      </p:sp>
      <p:sp>
        <p:nvSpPr>
          <p:cNvPr id="99" name="Google Shape;99;p18"/>
          <p:cNvSpPr txBox="1"/>
          <p:nvPr/>
        </p:nvSpPr>
        <p:spPr>
          <a:xfrm>
            <a:off x="315767" y="5244501"/>
            <a:ext cx="11110800" cy="471948"/>
          </a:xfrm>
          <a:prstGeom prst="rect">
            <a:avLst/>
          </a:prstGeom>
          <a:noFill/>
          <a:ln>
            <a:noFill/>
          </a:ln>
        </p:spPr>
        <p:txBody>
          <a:bodyPr spcFirstLastPara="1" wrap="square" lIns="121900" tIns="121900" rIns="121900" bIns="121900" anchor="t" anchorCtr="0">
            <a:spAutoFit/>
          </a:bodyPr>
          <a:lstStyle/>
          <a:p>
            <a:r>
              <a:rPr lang="en" sz="1467" b="1">
                <a:highlight>
                  <a:srgbClr val="3C78D8"/>
                </a:highlight>
                <a:latin typeface="Open Sans"/>
                <a:ea typeface="Open Sans"/>
                <a:cs typeface="Open Sans"/>
                <a:sym typeface="Open Sans"/>
              </a:rPr>
              <a:t>	</a:t>
            </a:r>
            <a:r>
              <a:rPr lang="en" sz="1467" b="1">
                <a:latin typeface="Open Sans"/>
                <a:ea typeface="Open Sans"/>
                <a:cs typeface="Open Sans"/>
                <a:sym typeface="Open Sans"/>
              </a:rPr>
              <a:t> </a:t>
            </a:r>
            <a:endParaRPr sz="1467" b="1" u="sng">
              <a:latin typeface="Open Sans"/>
              <a:ea typeface="Open Sans"/>
              <a:cs typeface="Open Sans"/>
              <a:sym typeface="Open Sans"/>
            </a:endParaRPr>
          </a:p>
        </p:txBody>
      </p:sp>
      <p:pic>
        <p:nvPicPr>
          <p:cNvPr id="100" name="Google Shape;100;p18"/>
          <p:cNvPicPr preferRelativeResize="0"/>
          <p:nvPr/>
        </p:nvPicPr>
        <p:blipFill>
          <a:blip r:embed="rId3">
            <a:alphaModFix/>
          </a:blip>
          <a:stretch>
            <a:fillRect/>
          </a:stretch>
        </p:blipFill>
        <p:spPr>
          <a:xfrm>
            <a:off x="203200" y="1333367"/>
            <a:ext cx="11785597" cy="3438487"/>
          </a:xfrm>
          <a:prstGeom prst="rect">
            <a:avLst/>
          </a:prstGeom>
          <a:noFill/>
          <a:ln>
            <a:noFill/>
          </a:ln>
        </p:spPr>
      </p:pic>
      <p:pic>
        <p:nvPicPr>
          <p:cNvPr id="101" name="Google Shape;101;p18"/>
          <p:cNvPicPr preferRelativeResize="0"/>
          <p:nvPr/>
        </p:nvPicPr>
        <p:blipFill>
          <a:blip r:embed="rId4">
            <a:alphaModFix/>
          </a:blip>
          <a:stretch>
            <a:fillRect/>
          </a:stretch>
        </p:blipFill>
        <p:spPr>
          <a:xfrm>
            <a:off x="8478234" y="2038367"/>
            <a:ext cx="3339133" cy="2568567"/>
          </a:xfrm>
          <a:prstGeom prst="rect">
            <a:avLst/>
          </a:prstGeom>
          <a:noFill/>
          <a:ln>
            <a:noFill/>
          </a:ln>
        </p:spPr>
      </p:pic>
      <p:sp>
        <p:nvSpPr>
          <p:cNvPr id="102" name="Google Shape;102;p18"/>
          <p:cNvSpPr txBox="1"/>
          <p:nvPr/>
        </p:nvSpPr>
        <p:spPr>
          <a:xfrm>
            <a:off x="280000" y="4914901"/>
            <a:ext cx="11912000" cy="1354176"/>
          </a:xfrm>
          <a:prstGeom prst="rect">
            <a:avLst/>
          </a:prstGeom>
          <a:noFill/>
          <a:ln>
            <a:noFill/>
          </a:ln>
        </p:spPr>
        <p:txBody>
          <a:bodyPr spcFirstLastPara="1" wrap="square" lIns="121900" tIns="121900" rIns="121900" bIns="121900" anchor="t" anchorCtr="0">
            <a:spAutoFit/>
          </a:bodyPr>
          <a:lstStyle/>
          <a:p>
            <a:r>
              <a:rPr lang="en" sz="1200" b="1" u="sng">
                <a:latin typeface="Open Sans"/>
                <a:ea typeface="Open Sans"/>
                <a:cs typeface="Open Sans"/>
                <a:sym typeface="Open Sans"/>
              </a:rPr>
              <a:t>September Data</a:t>
            </a:r>
            <a:r>
              <a:rPr lang="en" sz="1200" b="1">
                <a:latin typeface="Open Sans"/>
                <a:ea typeface="Open Sans"/>
                <a:cs typeface="Open Sans"/>
                <a:sym typeface="Open Sans"/>
              </a:rPr>
              <a:t>                                                                         </a:t>
            </a:r>
            <a:r>
              <a:rPr lang="en" sz="1200" b="1" u="sng">
                <a:latin typeface="Open Sans"/>
                <a:ea typeface="Open Sans"/>
                <a:cs typeface="Open Sans"/>
                <a:sym typeface="Open Sans"/>
              </a:rPr>
              <a:t>January Data </a:t>
            </a:r>
            <a:r>
              <a:rPr lang="en" sz="1200" b="1">
                <a:latin typeface="Open Sans"/>
                <a:ea typeface="Open Sans"/>
                <a:cs typeface="Open Sans"/>
                <a:sym typeface="Open Sans"/>
              </a:rPr>
              <a:t>                                                                        </a:t>
            </a:r>
            <a:r>
              <a:rPr lang="en" sz="1200" b="1" u="sng">
                <a:latin typeface="Open Sans"/>
                <a:ea typeface="Open Sans"/>
                <a:cs typeface="Open Sans"/>
                <a:sym typeface="Open Sans"/>
              </a:rPr>
              <a:t>April Data</a:t>
            </a:r>
            <a:endParaRPr sz="1200" b="1" u="sng">
              <a:latin typeface="Open Sans"/>
              <a:ea typeface="Open Sans"/>
              <a:cs typeface="Open Sans"/>
              <a:sym typeface="Open Sans"/>
            </a:endParaRPr>
          </a:p>
          <a:p>
            <a:r>
              <a:rPr lang="en" sz="1200" b="1">
                <a:highlight>
                  <a:srgbClr val="FF0000"/>
                </a:highlight>
                <a:latin typeface="Open Sans"/>
                <a:ea typeface="Open Sans"/>
                <a:cs typeface="Open Sans"/>
                <a:sym typeface="Open Sans"/>
              </a:rPr>
              <a:t>				</a:t>
            </a:r>
            <a:r>
              <a:rPr lang="en" sz="1200" b="1">
                <a:latin typeface="Open Sans"/>
                <a:ea typeface="Open Sans"/>
                <a:cs typeface="Open Sans"/>
                <a:sym typeface="Open Sans"/>
              </a:rPr>
              <a:t>  </a:t>
            </a:r>
            <a:endParaRPr sz="1200" b="1">
              <a:highlight>
                <a:srgbClr val="FF0000"/>
              </a:highlight>
              <a:latin typeface="Open Sans"/>
              <a:ea typeface="Open Sans"/>
              <a:cs typeface="Open Sans"/>
              <a:sym typeface="Open Sans"/>
            </a:endParaRPr>
          </a:p>
          <a:p>
            <a:r>
              <a:rPr lang="en" sz="1200" b="1">
                <a:highlight>
                  <a:schemeClr val="lt1"/>
                </a:highlight>
                <a:latin typeface="Open Sans"/>
                <a:ea typeface="Open Sans"/>
                <a:cs typeface="Open Sans"/>
                <a:sym typeface="Open Sans"/>
              </a:rPr>
              <a:t>                                                                                            </a:t>
            </a:r>
            <a:r>
              <a:rPr lang="en" sz="1200" b="1">
                <a:highlight>
                  <a:srgbClr val="FF0000"/>
                </a:highlight>
                <a:latin typeface="Open Sans"/>
                <a:ea typeface="Open Sans"/>
                <a:cs typeface="Open Sans"/>
                <a:sym typeface="Open Sans"/>
              </a:rPr>
              <a:t>Well Below Benchmark - 60% (244 students)</a:t>
            </a:r>
            <a:r>
              <a:rPr lang="en" sz="1200" b="1">
                <a:highlight>
                  <a:schemeClr val="lt1"/>
                </a:highlight>
                <a:latin typeface="Open Sans"/>
                <a:ea typeface="Open Sans"/>
                <a:cs typeface="Open Sans"/>
                <a:sym typeface="Open Sans"/>
              </a:rPr>
              <a:t>                </a:t>
            </a:r>
            <a:r>
              <a:rPr lang="en" sz="1200" b="1">
                <a:highlight>
                  <a:srgbClr val="FF0000"/>
                </a:highlight>
                <a:latin typeface="Open Sans"/>
                <a:ea typeface="Open Sans"/>
                <a:cs typeface="Open Sans"/>
                <a:sym typeface="Open Sans"/>
              </a:rPr>
              <a:t>Well Below Benchmark - 54% (207 students)</a:t>
            </a:r>
            <a:endParaRPr sz="1200" b="1">
              <a:highlight>
                <a:srgbClr val="FF0000"/>
              </a:highlight>
              <a:latin typeface="Open Sans"/>
              <a:ea typeface="Open Sans"/>
              <a:cs typeface="Open Sans"/>
              <a:sym typeface="Open Sans"/>
            </a:endParaRPr>
          </a:p>
          <a:p>
            <a:r>
              <a:rPr lang="en" sz="1200" b="1">
                <a:highlight>
                  <a:srgbClr val="FFFF00"/>
                </a:highlight>
                <a:latin typeface="Open Sans"/>
                <a:ea typeface="Open Sans"/>
                <a:cs typeface="Open Sans"/>
                <a:sym typeface="Open Sans"/>
              </a:rPr>
              <a:t>Below Benchmark - 67% (244 students)</a:t>
            </a:r>
            <a:r>
              <a:rPr lang="en" sz="1200" b="1">
                <a:highlight>
                  <a:schemeClr val="lt1"/>
                </a:highlight>
                <a:latin typeface="Open Sans"/>
                <a:ea typeface="Open Sans"/>
                <a:cs typeface="Open Sans"/>
                <a:sym typeface="Open Sans"/>
              </a:rPr>
              <a:t>                  </a:t>
            </a:r>
            <a:r>
              <a:rPr lang="en" sz="1200" b="1">
                <a:highlight>
                  <a:srgbClr val="FFFF00"/>
                </a:highlight>
                <a:latin typeface="Open Sans"/>
                <a:ea typeface="Open Sans"/>
                <a:cs typeface="Open Sans"/>
                <a:sym typeface="Open Sans"/>
              </a:rPr>
              <a:t>Below Benchmark - 13% (49 students)          </a:t>
            </a:r>
            <a:r>
              <a:rPr lang="en" sz="1200" b="1">
                <a:highlight>
                  <a:schemeClr val="lt1"/>
                </a:highlight>
                <a:latin typeface="Open Sans"/>
                <a:ea typeface="Open Sans"/>
                <a:cs typeface="Open Sans"/>
                <a:sym typeface="Open Sans"/>
              </a:rPr>
              <a:t>                </a:t>
            </a:r>
            <a:r>
              <a:rPr lang="en" sz="1200" b="1">
                <a:highlight>
                  <a:srgbClr val="FFFF00"/>
                </a:highlight>
                <a:latin typeface="Open Sans"/>
                <a:ea typeface="Open Sans"/>
                <a:cs typeface="Open Sans"/>
                <a:sym typeface="Open Sans"/>
              </a:rPr>
              <a:t> Below Benchmark - 22% (85 students)</a:t>
            </a:r>
            <a:endParaRPr sz="1200" b="1">
              <a:highlight>
                <a:srgbClr val="FFFF00"/>
              </a:highlight>
              <a:latin typeface="Open Sans"/>
              <a:ea typeface="Open Sans"/>
              <a:cs typeface="Open Sans"/>
              <a:sym typeface="Open Sans"/>
            </a:endParaRPr>
          </a:p>
          <a:p>
            <a:r>
              <a:rPr lang="en" sz="1200" b="1">
                <a:highlight>
                  <a:srgbClr val="00FF00"/>
                </a:highlight>
                <a:latin typeface="Open Sans"/>
                <a:ea typeface="Open Sans"/>
                <a:cs typeface="Open Sans"/>
                <a:sym typeface="Open Sans"/>
              </a:rPr>
              <a:t>At Benchmark - 17% (61 students)          </a:t>
            </a:r>
            <a:r>
              <a:rPr lang="en" sz="1200" b="1">
                <a:highlight>
                  <a:schemeClr val="lt1"/>
                </a:highlight>
                <a:latin typeface="Open Sans"/>
                <a:ea typeface="Open Sans"/>
                <a:cs typeface="Open Sans"/>
                <a:sym typeface="Open Sans"/>
              </a:rPr>
              <a:t>                  </a:t>
            </a:r>
            <a:r>
              <a:rPr lang="en" sz="1200" b="1">
                <a:highlight>
                  <a:srgbClr val="00FF00"/>
                </a:highlight>
                <a:latin typeface="Open Sans"/>
                <a:ea typeface="Open Sans"/>
                <a:cs typeface="Open Sans"/>
                <a:sym typeface="Open Sans"/>
              </a:rPr>
              <a:t> At Benchmark - 19% (69 students)                  </a:t>
            </a:r>
            <a:r>
              <a:rPr lang="en" sz="1200" b="1">
                <a:highlight>
                  <a:schemeClr val="lt1"/>
                </a:highlight>
                <a:latin typeface="Open Sans"/>
                <a:ea typeface="Open Sans"/>
                <a:cs typeface="Open Sans"/>
                <a:sym typeface="Open Sans"/>
              </a:rPr>
              <a:t>               </a:t>
            </a:r>
            <a:r>
              <a:rPr lang="en" sz="1200" b="1">
                <a:highlight>
                  <a:srgbClr val="00FF00"/>
                </a:highlight>
                <a:latin typeface="Open Sans"/>
                <a:ea typeface="Open Sans"/>
                <a:cs typeface="Open Sans"/>
                <a:sym typeface="Open Sans"/>
              </a:rPr>
              <a:t>  At Benchmark - 15% (56 students)</a:t>
            </a:r>
            <a:endParaRPr sz="1200" b="1">
              <a:highlight>
                <a:srgbClr val="00FF00"/>
              </a:highlight>
              <a:latin typeface="Open Sans"/>
              <a:ea typeface="Open Sans"/>
              <a:cs typeface="Open Sans"/>
              <a:sym typeface="Open Sans"/>
            </a:endParaRPr>
          </a:p>
          <a:p>
            <a:r>
              <a:rPr lang="en" sz="1200" b="1">
                <a:highlight>
                  <a:srgbClr val="3C78D8"/>
                </a:highlight>
                <a:latin typeface="Open Sans"/>
                <a:ea typeface="Open Sans"/>
                <a:cs typeface="Open Sans"/>
                <a:sym typeface="Open Sans"/>
              </a:rPr>
              <a:t>Above Benchmark - 16% (57 students)  </a:t>
            </a:r>
            <a:r>
              <a:rPr lang="en" sz="1200" b="1">
                <a:highlight>
                  <a:schemeClr val="lt1"/>
                </a:highlight>
                <a:latin typeface="Open Sans"/>
                <a:ea typeface="Open Sans"/>
                <a:cs typeface="Open Sans"/>
                <a:sym typeface="Open Sans"/>
              </a:rPr>
              <a:t>                  </a:t>
            </a:r>
            <a:r>
              <a:rPr lang="en" sz="1200" b="1">
                <a:highlight>
                  <a:srgbClr val="3C78D8"/>
                </a:highlight>
                <a:latin typeface="Open Sans"/>
                <a:ea typeface="Open Sans"/>
                <a:cs typeface="Open Sans"/>
                <a:sym typeface="Open Sans"/>
              </a:rPr>
              <a:t> Above Benchmark - 8% (30 students)          </a:t>
            </a:r>
            <a:r>
              <a:rPr lang="en" sz="1200" b="1">
                <a:highlight>
                  <a:schemeClr val="lt1"/>
                </a:highlight>
                <a:latin typeface="Open Sans"/>
                <a:ea typeface="Open Sans"/>
                <a:cs typeface="Open Sans"/>
                <a:sym typeface="Open Sans"/>
              </a:rPr>
              <a:t>                  </a:t>
            </a:r>
            <a:r>
              <a:rPr lang="en" sz="1200" b="1">
                <a:highlight>
                  <a:srgbClr val="3C78D8"/>
                </a:highlight>
                <a:latin typeface="Open Sans"/>
                <a:ea typeface="Open Sans"/>
                <a:cs typeface="Open Sans"/>
                <a:sym typeface="Open Sans"/>
              </a:rPr>
              <a:t> Above Benchmark - 9% (36 students)</a:t>
            </a:r>
            <a:endParaRPr sz="1600">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533000" y="501934"/>
            <a:ext cx="11360800" cy="1250400"/>
          </a:xfrm>
          <a:prstGeom prst="rect">
            <a:avLst/>
          </a:prstGeom>
        </p:spPr>
        <p:txBody>
          <a:bodyPr spcFirstLastPara="1" vert="horz" wrap="square" lIns="121900" tIns="121900" rIns="121900" bIns="121900" rtlCol="0" anchor="t" anchorCtr="0">
            <a:normAutofit fontScale="90000"/>
          </a:bodyPr>
          <a:lstStyle/>
          <a:p>
            <a:pPr algn="l">
              <a:buClr>
                <a:srgbClr val="000000"/>
              </a:buClr>
              <a:buSzPct val="33296"/>
            </a:pPr>
            <a:r>
              <a:rPr lang="en" sz="3964" dirty="0"/>
              <a:t>Grade 2 Acadience Data - Oral Reading Fluency - Accuracy</a:t>
            </a:r>
            <a:endParaRPr sz="3964" dirty="0"/>
          </a:p>
          <a:p>
            <a:pPr algn="l"/>
            <a:endParaRPr dirty="0"/>
          </a:p>
        </p:txBody>
      </p:sp>
      <p:sp>
        <p:nvSpPr>
          <p:cNvPr id="108" name="Google Shape;108;p19"/>
          <p:cNvSpPr txBox="1"/>
          <p:nvPr/>
        </p:nvSpPr>
        <p:spPr>
          <a:xfrm>
            <a:off x="415600" y="5216634"/>
            <a:ext cx="11595600" cy="1354176"/>
          </a:xfrm>
          <a:prstGeom prst="rect">
            <a:avLst/>
          </a:prstGeom>
          <a:noFill/>
          <a:ln>
            <a:noFill/>
          </a:ln>
        </p:spPr>
        <p:txBody>
          <a:bodyPr spcFirstLastPara="1" wrap="square" lIns="121900" tIns="121900" rIns="121900" bIns="121900" anchor="t" anchorCtr="0">
            <a:spAutoFit/>
          </a:bodyPr>
          <a:lstStyle/>
          <a:p>
            <a:r>
              <a:rPr lang="en" sz="1200" b="1" u="sng">
                <a:latin typeface="Open Sans"/>
                <a:ea typeface="Open Sans"/>
                <a:cs typeface="Open Sans"/>
                <a:sym typeface="Open Sans"/>
              </a:rPr>
              <a:t>September Data</a:t>
            </a:r>
            <a:r>
              <a:rPr lang="en" sz="1200" b="1">
                <a:latin typeface="Open Sans"/>
                <a:ea typeface="Open Sans"/>
                <a:cs typeface="Open Sans"/>
                <a:sym typeface="Open Sans"/>
              </a:rPr>
              <a:t>                                                                         </a:t>
            </a:r>
            <a:r>
              <a:rPr lang="en" sz="1200" b="1" u="sng">
                <a:latin typeface="Open Sans"/>
                <a:ea typeface="Open Sans"/>
                <a:cs typeface="Open Sans"/>
                <a:sym typeface="Open Sans"/>
              </a:rPr>
              <a:t>January Data </a:t>
            </a:r>
            <a:r>
              <a:rPr lang="en" sz="1200" b="1">
                <a:latin typeface="Open Sans"/>
                <a:ea typeface="Open Sans"/>
                <a:cs typeface="Open Sans"/>
                <a:sym typeface="Open Sans"/>
              </a:rPr>
              <a:t>                                                                        </a:t>
            </a:r>
            <a:r>
              <a:rPr lang="en" sz="1200" b="1" u="sng">
                <a:latin typeface="Open Sans"/>
                <a:ea typeface="Open Sans"/>
                <a:cs typeface="Open Sans"/>
                <a:sym typeface="Open Sans"/>
              </a:rPr>
              <a:t>April Data</a:t>
            </a:r>
            <a:endParaRPr sz="1200" b="1" u="sng">
              <a:latin typeface="Open Sans"/>
              <a:ea typeface="Open Sans"/>
              <a:cs typeface="Open Sans"/>
              <a:sym typeface="Open Sans"/>
            </a:endParaRPr>
          </a:p>
          <a:p>
            <a:r>
              <a:rPr lang="en" sz="1200" b="1">
                <a:highlight>
                  <a:srgbClr val="FF0000"/>
                </a:highlight>
                <a:latin typeface="Open Sans"/>
                <a:ea typeface="Open Sans"/>
                <a:cs typeface="Open Sans"/>
                <a:sym typeface="Open Sans"/>
              </a:rPr>
              <a:t>				</a:t>
            </a:r>
            <a:r>
              <a:rPr lang="en" sz="1200" b="1">
                <a:latin typeface="Open Sans"/>
                <a:ea typeface="Open Sans"/>
                <a:cs typeface="Open Sans"/>
                <a:sym typeface="Open Sans"/>
              </a:rPr>
              <a:t>  </a:t>
            </a:r>
            <a:endParaRPr sz="1200" b="1">
              <a:highlight>
                <a:srgbClr val="FF0000"/>
              </a:highlight>
              <a:latin typeface="Open Sans"/>
              <a:ea typeface="Open Sans"/>
              <a:cs typeface="Open Sans"/>
              <a:sym typeface="Open Sans"/>
            </a:endParaRPr>
          </a:p>
          <a:p>
            <a:r>
              <a:rPr lang="en" sz="1200" b="1">
                <a:highlight>
                  <a:srgbClr val="FF0000"/>
                </a:highlight>
                <a:latin typeface="Open Sans"/>
                <a:ea typeface="Open Sans"/>
                <a:cs typeface="Open Sans"/>
                <a:sym typeface="Open Sans"/>
              </a:rPr>
              <a:t>Well Below Benchmark - 51% (190 students)</a:t>
            </a:r>
            <a:r>
              <a:rPr lang="en" sz="1200" b="1">
                <a:highlight>
                  <a:schemeClr val="lt1"/>
                </a:highlight>
                <a:latin typeface="Open Sans"/>
                <a:ea typeface="Open Sans"/>
                <a:cs typeface="Open Sans"/>
                <a:sym typeface="Open Sans"/>
              </a:rPr>
              <a:t>         </a:t>
            </a:r>
            <a:r>
              <a:rPr lang="en" sz="1200" b="1">
                <a:highlight>
                  <a:srgbClr val="FF0000"/>
                </a:highlight>
                <a:latin typeface="Open Sans"/>
                <a:ea typeface="Open Sans"/>
                <a:cs typeface="Open Sans"/>
                <a:sym typeface="Open Sans"/>
              </a:rPr>
              <a:t>Well Below Benchmark - 53% (200 students)</a:t>
            </a:r>
            <a:r>
              <a:rPr lang="en" sz="1200" b="1">
                <a:highlight>
                  <a:schemeClr val="lt1"/>
                </a:highlight>
                <a:latin typeface="Open Sans"/>
                <a:ea typeface="Open Sans"/>
                <a:cs typeface="Open Sans"/>
                <a:sym typeface="Open Sans"/>
              </a:rPr>
              <a:t>              </a:t>
            </a:r>
            <a:r>
              <a:rPr lang="en" sz="1200" b="1">
                <a:highlight>
                  <a:srgbClr val="FF0000"/>
                </a:highlight>
                <a:latin typeface="Open Sans"/>
                <a:ea typeface="Open Sans"/>
                <a:cs typeface="Open Sans"/>
                <a:sym typeface="Open Sans"/>
              </a:rPr>
              <a:t>Well Below Benchmark -49 % (197 students)</a:t>
            </a:r>
            <a:endParaRPr sz="1200" b="1">
              <a:highlight>
                <a:srgbClr val="FF0000"/>
              </a:highlight>
              <a:latin typeface="Open Sans"/>
              <a:ea typeface="Open Sans"/>
              <a:cs typeface="Open Sans"/>
              <a:sym typeface="Open Sans"/>
            </a:endParaRPr>
          </a:p>
          <a:p>
            <a:r>
              <a:rPr lang="en" sz="1200" b="1">
                <a:highlight>
                  <a:srgbClr val="FFFF00"/>
                </a:highlight>
                <a:latin typeface="Open Sans"/>
                <a:ea typeface="Open Sans"/>
                <a:cs typeface="Open Sans"/>
                <a:sym typeface="Open Sans"/>
              </a:rPr>
              <a:t>Below Benchmark - 9% (32 students)</a:t>
            </a:r>
            <a:r>
              <a:rPr lang="en" sz="1200" b="1">
                <a:highlight>
                  <a:schemeClr val="lt1"/>
                </a:highlight>
                <a:latin typeface="Open Sans"/>
                <a:ea typeface="Open Sans"/>
                <a:cs typeface="Open Sans"/>
                <a:sym typeface="Open Sans"/>
              </a:rPr>
              <a:t>                      </a:t>
            </a:r>
            <a:r>
              <a:rPr lang="en" sz="1200" b="1">
                <a:highlight>
                  <a:srgbClr val="FFFF00"/>
                </a:highlight>
                <a:latin typeface="Open Sans"/>
                <a:ea typeface="Open Sans"/>
                <a:cs typeface="Open Sans"/>
                <a:sym typeface="Open Sans"/>
              </a:rPr>
              <a:t>Below Benchmark -8 % (31 students)          </a:t>
            </a:r>
            <a:r>
              <a:rPr lang="en" sz="1200" b="1">
                <a:highlight>
                  <a:schemeClr val="lt1"/>
                </a:highlight>
                <a:latin typeface="Open Sans"/>
                <a:ea typeface="Open Sans"/>
                <a:cs typeface="Open Sans"/>
                <a:sym typeface="Open Sans"/>
              </a:rPr>
              <a:t>                  </a:t>
            </a:r>
            <a:r>
              <a:rPr lang="en" sz="1200" b="1">
                <a:highlight>
                  <a:srgbClr val="FFFF00"/>
                </a:highlight>
                <a:latin typeface="Open Sans"/>
                <a:ea typeface="Open Sans"/>
                <a:cs typeface="Open Sans"/>
                <a:sym typeface="Open Sans"/>
              </a:rPr>
              <a:t> Below Benchmark -7 % (29 students)</a:t>
            </a:r>
            <a:endParaRPr sz="1200" b="1">
              <a:highlight>
                <a:srgbClr val="FFFF00"/>
              </a:highlight>
              <a:latin typeface="Open Sans"/>
              <a:ea typeface="Open Sans"/>
              <a:cs typeface="Open Sans"/>
              <a:sym typeface="Open Sans"/>
            </a:endParaRPr>
          </a:p>
          <a:p>
            <a:r>
              <a:rPr lang="en" sz="1200" b="1">
                <a:highlight>
                  <a:srgbClr val="00FF00"/>
                </a:highlight>
                <a:latin typeface="Open Sans"/>
                <a:ea typeface="Open Sans"/>
                <a:cs typeface="Open Sans"/>
                <a:sym typeface="Open Sans"/>
              </a:rPr>
              <a:t>At Benchmark - 15% (55 students)          </a:t>
            </a:r>
            <a:r>
              <a:rPr lang="en" sz="1200" b="1">
                <a:highlight>
                  <a:schemeClr val="lt1"/>
                </a:highlight>
                <a:latin typeface="Open Sans"/>
                <a:ea typeface="Open Sans"/>
                <a:cs typeface="Open Sans"/>
                <a:sym typeface="Open Sans"/>
              </a:rPr>
              <a:t>                  </a:t>
            </a:r>
            <a:r>
              <a:rPr lang="en" sz="1200" b="1">
                <a:highlight>
                  <a:srgbClr val="00FF00"/>
                </a:highlight>
                <a:latin typeface="Open Sans"/>
                <a:ea typeface="Open Sans"/>
                <a:cs typeface="Open Sans"/>
                <a:sym typeface="Open Sans"/>
              </a:rPr>
              <a:t> At Benchmark - 11% (41 students)                  </a:t>
            </a:r>
            <a:r>
              <a:rPr lang="en" sz="1200" b="1">
                <a:highlight>
                  <a:schemeClr val="lt1"/>
                </a:highlight>
                <a:latin typeface="Open Sans"/>
                <a:ea typeface="Open Sans"/>
                <a:cs typeface="Open Sans"/>
                <a:sym typeface="Open Sans"/>
              </a:rPr>
              <a:t>              </a:t>
            </a:r>
            <a:r>
              <a:rPr lang="en" sz="1200" b="1">
                <a:highlight>
                  <a:srgbClr val="00FF00"/>
                </a:highlight>
                <a:latin typeface="Open Sans"/>
                <a:ea typeface="Open Sans"/>
                <a:cs typeface="Open Sans"/>
                <a:sym typeface="Open Sans"/>
              </a:rPr>
              <a:t>  At Benchmark - 10% (41 students)</a:t>
            </a:r>
            <a:endParaRPr sz="1200" b="1">
              <a:highlight>
                <a:srgbClr val="00FF00"/>
              </a:highlight>
              <a:latin typeface="Open Sans"/>
              <a:ea typeface="Open Sans"/>
              <a:cs typeface="Open Sans"/>
              <a:sym typeface="Open Sans"/>
            </a:endParaRPr>
          </a:p>
          <a:p>
            <a:r>
              <a:rPr lang="en" sz="1200" b="1">
                <a:highlight>
                  <a:srgbClr val="3C78D8"/>
                </a:highlight>
                <a:latin typeface="Open Sans"/>
                <a:ea typeface="Open Sans"/>
                <a:cs typeface="Open Sans"/>
                <a:sym typeface="Open Sans"/>
              </a:rPr>
              <a:t>Above Benchmark - 26% (99 students)  </a:t>
            </a:r>
            <a:r>
              <a:rPr lang="en" sz="1200" b="1">
                <a:highlight>
                  <a:schemeClr val="lt1"/>
                </a:highlight>
                <a:latin typeface="Open Sans"/>
                <a:ea typeface="Open Sans"/>
                <a:cs typeface="Open Sans"/>
                <a:sym typeface="Open Sans"/>
              </a:rPr>
              <a:t>                  </a:t>
            </a:r>
            <a:r>
              <a:rPr lang="en" sz="1200" b="1">
                <a:highlight>
                  <a:srgbClr val="3C78D8"/>
                </a:highlight>
                <a:latin typeface="Open Sans"/>
                <a:ea typeface="Open Sans"/>
                <a:cs typeface="Open Sans"/>
                <a:sym typeface="Open Sans"/>
              </a:rPr>
              <a:t> Above Benchmark -28 % (108 students)          </a:t>
            </a:r>
            <a:r>
              <a:rPr lang="en" sz="1200" b="1">
                <a:highlight>
                  <a:schemeClr val="lt1"/>
                </a:highlight>
                <a:latin typeface="Open Sans"/>
                <a:ea typeface="Open Sans"/>
                <a:cs typeface="Open Sans"/>
                <a:sym typeface="Open Sans"/>
              </a:rPr>
              <a:t>             </a:t>
            </a:r>
            <a:r>
              <a:rPr lang="en" sz="1200" b="1">
                <a:highlight>
                  <a:srgbClr val="3C78D8"/>
                </a:highlight>
                <a:latin typeface="Open Sans"/>
                <a:ea typeface="Open Sans"/>
                <a:cs typeface="Open Sans"/>
                <a:sym typeface="Open Sans"/>
              </a:rPr>
              <a:t> Above Benchmark -33 % (132 students)</a:t>
            </a:r>
            <a:endParaRPr sz="1600">
              <a:latin typeface="Open Sans"/>
              <a:ea typeface="Open Sans"/>
              <a:cs typeface="Open Sans"/>
              <a:sym typeface="Open Sans"/>
            </a:endParaRPr>
          </a:p>
        </p:txBody>
      </p:sp>
      <p:pic>
        <p:nvPicPr>
          <p:cNvPr id="109" name="Google Shape;109;p19"/>
          <p:cNvPicPr preferRelativeResize="0"/>
          <p:nvPr/>
        </p:nvPicPr>
        <p:blipFill>
          <a:blip r:embed="rId3">
            <a:alphaModFix/>
          </a:blip>
          <a:stretch>
            <a:fillRect/>
          </a:stretch>
        </p:blipFill>
        <p:spPr>
          <a:xfrm>
            <a:off x="203201" y="1228734"/>
            <a:ext cx="11807833" cy="3784700"/>
          </a:xfrm>
          <a:prstGeom prst="rect">
            <a:avLst/>
          </a:prstGeom>
          <a:noFill/>
          <a:ln>
            <a:noFill/>
          </a:ln>
        </p:spPr>
      </p:pic>
      <p:pic>
        <p:nvPicPr>
          <p:cNvPr id="110" name="Google Shape;110;p19"/>
          <p:cNvPicPr preferRelativeResize="0"/>
          <p:nvPr/>
        </p:nvPicPr>
        <p:blipFill>
          <a:blip r:embed="rId4">
            <a:alphaModFix/>
          </a:blip>
          <a:stretch>
            <a:fillRect/>
          </a:stretch>
        </p:blipFill>
        <p:spPr>
          <a:xfrm>
            <a:off x="8477267" y="2035167"/>
            <a:ext cx="3587700" cy="288926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1293424" y="643633"/>
            <a:ext cx="11360800" cy="943200"/>
          </a:xfrm>
          <a:prstGeom prst="rect">
            <a:avLst/>
          </a:prstGeom>
        </p:spPr>
        <p:txBody>
          <a:bodyPr spcFirstLastPara="1" vert="horz" wrap="square" lIns="121900" tIns="121900" rIns="121900" bIns="121900" rtlCol="0" anchor="t" anchorCtr="0">
            <a:normAutofit/>
          </a:bodyPr>
          <a:lstStyle/>
          <a:p>
            <a:pPr algn="l"/>
            <a:r>
              <a:rPr lang="en" dirty="0"/>
              <a:t>Grades 3-8 Analyzing Your Building Data</a:t>
            </a:r>
            <a:endParaRPr dirty="0"/>
          </a:p>
        </p:txBody>
      </p:sp>
      <p:sp>
        <p:nvSpPr>
          <p:cNvPr id="116" name="Google Shape;116;p20"/>
          <p:cNvSpPr txBox="1">
            <a:spLocks noGrp="1"/>
          </p:cNvSpPr>
          <p:nvPr>
            <p:ph type="body" idx="1"/>
          </p:nvPr>
        </p:nvSpPr>
        <p:spPr>
          <a:xfrm>
            <a:off x="908800" y="1637099"/>
            <a:ext cx="5399600" cy="4403600"/>
          </a:xfrm>
          <a:prstGeom prst="rect">
            <a:avLst/>
          </a:prstGeom>
        </p:spPr>
        <p:txBody>
          <a:bodyPr spcFirstLastPara="1" vert="horz" wrap="square" lIns="121900" tIns="121900" rIns="121900" bIns="121900" rtlCol="0" anchor="t" anchorCtr="0">
            <a:normAutofit/>
          </a:bodyPr>
          <a:lstStyle/>
          <a:p>
            <a:pPr marL="0" indent="0">
              <a:buNone/>
            </a:pPr>
            <a:r>
              <a:rPr lang="en" dirty="0"/>
              <a:t>What does this data tell me about where my students are towards reading and writing acquisition?</a:t>
            </a:r>
            <a:endParaRPr dirty="0"/>
          </a:p>
          <a:p>
            <a:pPr marL="0" indent="0">
              <a:spcBef>
                <a:spcPts val="1600"/>
              </a:spcBef>
              <a:buNone/>
            </a:pPr>
            <a:endParaRPr dirty="0"/>
          </a:p>
          <a:p>
            <a:pPr marL="0" indent="0">
              <a:spcBef>
                <a:spcPts val="1600"/>
              </a:spcBef>
              <a:spcAft>
                <a:spcPts val="1600"/>
              </a:spcAft>
              <a:buNone/>
            </a:pPr>
            <a:r>
              <a:rPr lang="en" dirty="0"/>
              <a:t>  </a:t>
            </a:r>
            <a:endParaRPr dirty="0"/>
          </a:p>
        </p:txBody>
      </p:sp>
      <p:graphicFrame>
        <p:nvGraphicFramePr>
          <p:cNvPr id="119" name="Google Shape;117;p20">
            <a:extLst>
              <a:ext uri="{FF2B5EF4-FFF2-40B4-BE49-F238E27FC236}">
                <a16:creationId xmlns:a16="http://schemas.microsoft.com/office/drawing/2014/main" id="{5A5FF493-392B-BD36-FB96-3AA13ED79EA2}"/>
              </a:ext>
            </a:extLst>
          </p:cNvPr>
          <p:cNvGraphicFramePr/>
          <p:nvPr/>
        </p:nvGraphicFramePr>
        <p:xfrm>
          <a:off x="6308400" y="1586833"/>
          <a:ext cx="5399600" cy="4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1"/>
        <p:cNvGrpSpPr/>
        <p:nvPr/>
      </p:nvGrpSpPr>
      <p:grpSpPr>
        <a:xfrm>
          <a:off x="0" y="0"/>
          <a:ext cx="0" cy="0"/>
          <a:chOff x="0" y="0"/>
          <a:chExt cx="0" cy="0"/>
        </a:xfrm>
      </p:grpSpPr>
      <p:grpSp>
        <p:nvGrpSpPr>
          <p:cNvPr id="129" name="Group 128">
            <a:extLst>
              <a:ext uri="{FF2B5EF4-FFF2-40B4-BE49-F238E27FC236}">
                <a16:creationId xmlns:a16="http://schemas.microsoft.com/office/drawing/2014/main" id="{C93797FD-7F0A-483E-966E-7FE88F8D87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0" name="Picture 129">
              <a:extLst>
                <a:ext uri="{FF2B5EF4-FFF2-40B4-BE49-F238E27FC236}">
                  <a16:creationId xmlns:a16="http://schemas.microsoft.com/office/drawing/2014/main" id="{94299858-315B-4242-A342-32FD05E4DEE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1" name="Rectangle 130">
              <a:extLst>
                <a:ext uri="{FF2B5EF4-FFF2-40B4-BE49-F238E27FC236}">
                  <a16:creationId xmlns:a16="http://schemas.microsoft.com/office/drawing/2014/main" id="{5783D501-1479-4FE1-A62C-B9C862498C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2" name="Picture 131">
              <a:extLst>
                <a:ext uri="{FF2B5EF4-FFF2-40B4-BE49-F238E27FC236}">
                  <a16:creationId xmlns:a16="http://schemas.microsoft.com/office/drawing/2014/main" id="{C53C2CCF-3504-410A-A978-9BCC7D295A0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3" name="Picture 132">
              <a:extLst>
                <a:ext uri="{FF2B5EF4-FFF2-40B4-BE49-F238E27FC236}">
                  <a16:creationId xmlns:a16="http://schemas.microsoft.com/office/drawing/2014/main" id="{444AA77E-0BD7-413F-9123-2CDF296BADFE}"/>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35" name="Straight Connector 134">
            <a:extLst>
              <a:ext uri="{FF2B5EF4-FFF2-40B4-BE49-F238E27FC236}">
                <a16:creationId xmlns:a16="http://schemas.microsoft.com/office/drawing/2014/main" id="{DDB3BAEE-5BE4-4B17-A2DA-B334759C47A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37" name="Rectangle 136">
            <a:extLst>
              <a:ext uri="{FF2B5EF4-FFF2-40B4-BE49-F238E27FC236}">
                <a16:creationId xmlns:a16="http://schemas.microsoft.com/office/drawing/2014/main"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122" name="Google Shape;122;p21"/>
          <p:cNvSpPr txBox="1">
            <a:spLocks noGrp="1"/>
          </p:cNvSpPr>
          <p:nvPr>
            <p:ph type="title"/>
          </p:nvPr>
        </p:nvSpPr>
        <p:spPr>
          <a:xfrm>
            <a:off x="1055599" y="1055077"/>
            <a:ext cx="2532909" cy="4794578"/>
          </a:xfrm>
          <a:prstGeom prst="rect">
            <a:avLst/>
          </a:prstGeom>
        </p:spPr>
        <p:txBody>
          <a:bodyPr spcFirstLastPara="1" vert="horz" lIns="91440" tIns="45720" rIns="91440" bIns="45720" rtlCol="0" anchor="ctr" anchorCtr="0">
            <a:normAutofit/>
          </a:bodyPr>
          <a:lstStyle/>
          <a:p>
            <a:pPr>
              <a:spcBef>
                <a:spcPct val="0"/>
              </a:spcBef>
            </a:pPr>
            <a:r>
              <a:rPr lang="en-US">
                <a:solidFill>
                  <a:srgbClr val="262626"/>
                </a:solidFill>
              </a:rPr>
              <a:t>Points of Reflection Before Diving Into the Data</a:t>
            </a:r>
          </a:p>
        </p:txBody>
      </p:sp>
      <p:sp useBgFill="1">
        <p:nvSpPr>
          <p:cNvPr id="143" name="Rectangle 142">
            <a:extLst>
              <a:ext uri="{FF2B5EF4-FFF2-40B4-BE49-F238E27FC236}">
                <a16:creationId xmlns:a16="http://schemas.microsoft.com/office/drawing/2014/main"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5" name="Google Shape;123;p21">
            <a:extLst>
              <a:ext uri="{FF2B5EF4-FFF2-40B4-BE49-F238E27FC236}">
                <a16:creationId xmlns:a16="http://schemas.microsoft.com/office/drawing/2014/main" id="{3315CCD9-71FC-B64E-F3DD-7FA19102C480}"/>
              </a:ext>
            </a:extLst>
          </p:cNvPr>
          <p:cNvGraphicFramePr/>
          <p:nvPr>
            <p:extLst>
              <p:ext uri="{D42A27DB-BD31-4B8C-83A1-F6EECF244321}">
                <p14:modId xmlns:p14="http://schemas.microsoft.com/office/powerpoint/2010/main" val="107926185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AFF43104-F524-418A-A0E3-3146340ABA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9" name="Group 2058">
            <a:extLst>
              <a:ext uri="{FF2B5EF4-FFF2-40B4-BE49-F238E27FC236}">
                <a16:creationId xmlns:a16="http://schemas.microsoft.com/office/drawing/2014/main" id="{323E5CD5-3226-4DDD-97AC-81C8F40E09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060" name="Picture 2059">
              <a:extLst>
                <a:ext uri="{FF2B5EF4-FFF2-40B4-BE49-F238E27FC236}">
                  <a16:creationId xmlns:a16="http://schemas.microsoft.com/office/drawing/2014/main" id="{858B6703-6BCA-4414-A7FC-BA111255B1A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61" name="Rectangle 2060">
              <a:extLst>
                <a:ext uri="{FF2B5EF4-FFF2-40B4-BE49-F238E27FC236}">
                  <a16:creationId xmlns:a16="http://schemas.microsoft.com/office/drawing/2014/main" id="{76826A85-B5BB-4A9B-819E-AF5A0B30AE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62" name="Picture 2061">
              <a:extLst>
                <a:ext uri="{FF2B5EF4-FFF2-40B4-BE49-F238E27FC236}">
                  <a16:creationId xmlns:a16="http://schemas.microsoft.com/office/drawing/2014/main" id="{B8A6C787-E24E-48D0-AF26-F35E43180EB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63" name="Picture 2062">
              <a:extLst>
                <a:ext uri="{FF2B5EF4-FFF2-40B4-BE49-F238E27FC236}">
                  <a16:creationId xmlns:a16="http://schemas.microsoft.com/office/drawing/2014/main" id="{E55A8260-917C-4DAC-A284-2A6E124FC9E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1D2F141C-1665-D438-6E74-9DA91C471687}"/>
              </a:ext>
            </a:extLst>
          </p:cNvPr>
          <p:cNvSpPr>
            <a:spLocks noGrp="1"/>
          </p:cNvSpPr>
          <p:nvPr>
            <p:ph type="title"/>
          </p:nvPr>
        </p:nvSpPr>
        <p:spPr>
          <a:xfrm>
            <a:off x="4626508" y="982132"/>
            <a:ext cx="6270090" cy="1303867"/>
          </a:xfrm>
        </p:spPr>
        <p:txBody>
          <a:bodyPr>
            <a:normAutofit/>
          </a:bodyPr>
          <a:lstStyle/>
          <a:p>
            <a:r>
              <a:rPr lang="en-US" b="1" dirty="0">
                <a:effectLst>
                  <a:outerShdw blurRad="38100" dist="38100" dir="2700000" algn="tl">
                    <a:srgbClr val="000000">
                      <a:alpha val="43137"/>
                    </a:srgbClr>
                  </a:outerShdw>
                </a:effectLst>
              </a:rPr>
              <a:t>2023 RETIREES</a:t>
            </a:r>
          </a:p>
        </p:txBody>
      </p:sp>
      <p:sp>
        <p:nvSpPr>
          <p:cNvPr id="2065" name="Rectangle 2064">
            <a:extLst>
              <a:ext uri="{FF2B5EF4-FFF2-40B4-BE49-F238E27FC236}">
                <a16:creationId xmlns:a16="http://schemas.microsoft.com/office/drawing/2014/main" id="{B6ABA3F9-ECC4-45D8-8538-B7EEC4D276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72384" cy="453542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ongratulations Images | Free Vectors, Stock Photos &amp; PSD">
            <a:extLst>
              <a:ext uri="{FF2B5EF4-FFF2-40B4-BE49-F238E27FC236}">
                <a16:creationId xmlns:a16="http://schemas.microsoft.com/office/drawing/2014/main" id="{0C5950F3-2E26-3383-39BF-FC902E7E38B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57236" y="1393613"/>
            <a:ext cx="2743200" cy="1975103"/>
          </a:xfrm>
          <a:prstGeom prst="rect">
            <a:avLst/>
          </a:pr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2067" name="Straight Connector 2066">
            <a:extLst>
              <a:ext uri="{FF2B5EF4-FFF2-40B4-BE49-F238E27FC236}">
                <a16:creationId xmlns:a16="http://schemas.microsoft.com/office/drawing/2014/main" id="{420C8890-1E3E-474D-9D1E-D3E3062B61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4033" y="2400639"/>
            <a:ext cx="6035040" cy="0"/>
          </a:xfrm>
          <a:prstGeom prst="line">
            <a:avLst/>
          </a:prstGeom>
        </p:spPr>
        <p:style>
          <a:lnRef idx="2">
            <a:schemeClr val="accent1"/>
          </a:lnRef>
          <a:fillRef idx="0">
            <a:schemeClr val="accent1"/>
          </a:fillRef>
          <a:effectRef idx="1">
            <a:schemeClr val="accent1"/>
          </a:effectRef>
          <a:fontRef idx="minor">
            <a:schemeClr val="tx1"/>
          </a:fontRef>
        </p:style>
      </p:cxnSp>
      <p:pic>
        <p:nvPicPr>
          <p:cNvPr id="2050" name="Picture 2" descr="Congratulations Pictures, Images, Photos | Congratulations images ...">
            <a:extLst>
              <a:ext uri="{FF2B5EF4-FFF2-40B4-BE49-F238E27FC236}">
                <a16:creationId xmlns:a16="http://schemas.microsoft.com/office/drawing/2014/main" id="{4D2EB7A5-7B50-0F4A-46C8-0E2038D4243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796" b="2533"/>
          <a:stretch/>
        </p:blipFill>
        <p:spPr bwMode="auto">
          <a:xfrm>
            <a:off x="1257236" y="3533309"/>
            <a:ext cx="2743200" cy="15430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580A02B-5B4F-9640-2192-DAC3E4E7DD26}"/>
              </a:ext>
            </a:extLst>
          </p:cNvPr>
          <p:cNvSpPr>
            <a:spLocks noGrp="1"/>
          </p:cNvSpPr>
          <p:nvPr>
            <p:ph idx="1"/>
          </p:nvPr>
        </p:nvSpPr>
        <p:spPr>
          <a:xfrm>
            <a:off x="4631496" y="2556932"/>
            <a:ext cx="6260114" cy="3318936"/>
          </a:xfrm>
        </p:spPr>
        <p:txBody>
          <a:bodyPr>
            <a:normAutofit/>
          </a:bodyPr>
          <a:lstStyle/>
          <a:p>
            <a:pPr marL="0" indent="0">
              <a:lnSpc>
                <a:spcPct val="90000"/>
              </a:lnSpc>
              <a:buNone/>
            </a:pPr>
            <a:r>
              <a:rPr lang="en-US" sz="1900" b="1"/>
              <a:t>Emily Quaye </a:t>
            </a:r>
            <a:r>
              <a:rPr lang="en-US" sz="1900"/>
              <a:t>– School Nurse - </a:t>
            </a:r>
            <a:r>
              <a:rPr lang="en-US" sz="1900" b="1"/>
              <a:t>12</a:t>
            </a:r>
            <a:r>
              <a:rPr lang="en-US" sz="1900"/>
              <a:t> Years of Service </a:t>
            </a:r>
          </a:p>
          <a:p>
            <a:pPr marL="0" indent="0">
              <a:lnSpc>
                <a:spcPct val="90000"/>
              </a:lnSpc>
              <a:buNone/>
            </a:pPr>
            <a:r>
              <a:rPr lang="en-US" sz="1900" b="1"/>
              <a:t>Judith Powell </a:t>
            </a:r>
            <a:r>
              <a:rPr lang="en-US" sz="1900"/>
              <a:t>– School Nurse – </a:t>
            </a:r>
            <a:r>
              <a:rPr lang="en-US" sz="1900" b="1"/>
              <a:t>18</a:t>
            </a:r>
            <a:r>
              <a:rPr lang="en-US" sz="1900"/>
              <a:t> Years of Service</a:t>
            </a:r>
          </a:p>
          <a:p>
            <a:pPr marL="0" indent="0">
              <a:lnSpc>
                <a:spcPct val="90000"/>
              </a:lnSpc>
              <a:buNone/>
            </a:pPr>
            <a:r>
              <a:rPr lang="en-US" sz="1900" b="1"/>
              <a:t>Regina Price </a:t>
            </a:r>
            <a:r>
              <a:rPr lang="en-US" sz="1900"/>
              <a:t>– Administrative Secretary - </a:t>
            </a:r>
            <a:r>
              <a:rPr lang="en-US" sz="1900" b="1"/>
              <a:t>18</a:t>
            </a:r>
            <a:r>
              <a:rPr lang="en-US" sz="1900"/>
              <a:t> Years of Service</a:t>
            </a:r>
            <a:endParaRPr lang="en-US" sz="1900" b="1"/>
          </a:p>
          <a:p>
            <a:pPr marL="0" indent="0">
              <a:lnSpc>
                <a:spcPct val="90000"/>
              </a:lnSpc>
              <a:buNone/>
            </a:pPr>
            <a:r>
              <a:rPr lang="en-US" sz="1900" b="1"/>
              <a:t>Marietta Bond </a:t>
            </a:r>
            <a:r>
              <a:rPr lang="en-US" sz="1900"/>
              <a:t>–  Administrative Secretary -  </a:t>
            </a:r>
            <a:r>
              <a:rPr lang="en-US" sz="1900" b="1"/>
              <a:t>20</a:t>
            </a:r>
            <a:r>
              <a:rPr lang="en-US" sz="1900"/>
              <a:t> Years of Service</a:t>
            </a:r>
          </a:p>
          <a:p>
            <a:pPr marL="0" indent="0">
              <a:lnSpc>
                <a:spcPct val="90000"/>
              </a:lnSpc>
              <a:buNone/>
            </a:pPr>
            <a:r>
              <a:rPr lang="en-US" sz="1900" b="1"/>
              <a:t>Laura Sacks </a:t>
            </a:r>
            <a:r>
              <a:rPr lang="en-US" sz="1900"/>
              <a:t>– School Nurse - </a:t>
            </a:r>
            <a:r>
              <a:rPr lang="en-US" sz="1900" b="1"/>
              <a:t>23 </a:t>
            </a:r>
            <a:r>
              <a:rPr lang="en-US" sz="1900"/>
              <a:t>Years of Service </a:t>
            </a:r>
          </a:p>
          <a:p>
            <a:pPr marL="0" indent="0">
              <a:lnSpc>
                <a:spcPct val="90000"/>
              </a:lnSpc>
              <a:buNone/>
            </a:pPr>
            <a:r>
              <a:rPr lang="en-US" sz="1900" b="1"/>
              <a:t>Ruth Louissant-Casimir </a:t>
            </a:r>
            <a:r>
              <a:rPr lang="en-US" sz="1900"/>
              <a:t>– Paraprofessional -  </a:t>
            </a:r>
            <a:r>
              <a:rPr lang="en-US" sz="1900" b="1"/>
              <a:t>35 </a:t>
            </a:r>
            <a:r>
              <a:rPr lang="en-US" sz="1900"/>
              <a:t>Years of Service</a:t>
            </a:r>
          </a:p>
          <a:p>
            <a:pPr marL="0" indent="0">
              <a:lnSpc>
                <a:spcPct val="90000"/>
              </a:lnSpc>
              <a:buNone/>
            </a:pPr>
            <a:r>
              <a:rPr lang="en-US" sz="1900" b="1"/>
              <a:t>Sonya Tynes </a:t>
            </a:r>
            <a:r>
              <a:rPr lang="en-US" sz="1900"/>
              <a:t>– Educator – </a:t>
            </a:r>
            <a:r>
              <a:rPr lang="en-US" sz="1900" b="1"/>
              <a:t>39</a:t>
            </a:r>
            <a:r>
              <a:rPr lang="en-US" sz="1900"/>
              <a:t> Years of Service </a:t>
            </a:r>
          </a:p>
        </p:txBody>
      </p:sp>
    </p:spTree>
    <p:extLst>
      <p:ext uri="{BB962C8B-B14F-4D97-AF65-F5344CB8AC3E}">
        <p14:creationId xmlns:p14="http://schemas.microsoft.com/office/powerpoint/2010/main" val="674882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128" name="Google Shape;128;p22"/>
          <p:cNvGraphicFramePr/>
          <p:nvPr/>
        </p:nvGraphicFramePr>
        <p:xfrm>
          <a:off x="203200" y="4057053"/>
          <a:ext cx="11785600" cy="2682000"/>
        </p:xfrm>
        <a:graphic>
          <a:graphicData uri="http://schemas.openxmlformats.org/drawingml/2006/table">
            <a:tbl>
              <a:tblPr>
                <a:noFill/>
              </a:tblPr>
              <a:tblGrid>
                <a:gridCol w="3121000">
                  <a:extLst>
                    <a:ext uri="{9D8B030D-6E8A-4147-A177-3AD203B41FA5}">
                      <a16:colId xmlns:a16="http://schemas.microsoft.com/office/drawing/2014/main" val="20000"/>
                    </a:ext>
                  </a:extLst>
                </a:gridCol>
                <a:gridCol w="4335733">
                  <a:extLst>
                    <a:ext uri="{9D8B030D-6E8A-4147-A177-3AD203B41FA5}">
                      <a16:colId xmlns:a16="http://schemas.microsoft.com/office/drawing/2014/main" val="20001"/>
                    </a:ext>
                  </a:extLst>
                </a:gridCol>
                <a:gridCol w="4328867">
                  <a:extLst>
                    <a:ext uri="{9D8B030D-6E8A-4147-A177-3AD203B41FA5}">
                      <a16:colId xmlns:a16="http://schemas.microsoft.com/office/drawing/2014/main" val="20002"/>
                    </a:ext>
                  </a:extLst>
                </a:gridCol>
              </a:tblGrid>
              <a:tr h="447000">
                <a:tc>
                  <a:txBody>
                    <a:bodyPr/>
                    <a:lstStyle/>
                    <a:p>
                      <a:pPr marL="0" lvl="0" indent="0" algn="r" rtl="0">
                        <a:spcBef>
                          <a:spcPts val="0"/>
                        </a:spcBef>
                        <a:spcAft>
                          <a:spcPts val="0"/>
                        </a:spcAft>
                        <a:buNone/>
                      </a:pPr>
                      <a:r>
                        <a:rPr lang="en" sz="1300"/>
                        <a:t>Performance Level</a:t>
                      </a:r>
                      <a:endParaRPr sz="1300"/>
                    </a:p>
                  </a:txBody>
                  <a:tcPr marL="121900" marR="121900" marT="121900" marB="121900"/>
                </a:tc>
                <a:tc>
                  <a:txBody>
                    <a:bodyPr/>
                    <a:lstStyle/>
                    <a:p>
                      <a:pPr marL="0" lvl="0" indent="0" algn="ctr" rtl="0">
                        <a:spcBef>
                          <a:spcPts val="0"/>
                        </a:spcBef>
                        <a:spcAft>
                          <a:spcPts val="0"/>
                        </a:spcAft>
                        <a:buNone/>
                      </a:pPr>
                      <a:r>
                        <a:rPr lang="en" sz="1300"/>
                        <a:t>Percentage</a:t>
                      </a:r>
                      <a:endParaRPr sz="1300"/>
                    </a:p>
                  </a:txBody>
                  <a:tcPr marL="121900" marR="121900" marT="121900" marB="121900"/>
                </a:tc>
                <a:tc>
                  <a:txBody>
                    <a:bodyPr/>
                    <a:lstStyle/>
                    <a:p>
                      <a:pPr marL="0" lvl="0" indent="0" algn="ctr" rtl="0">
                        <a:spcBef>
                          <a:spcPts val="0"/>
                        </a:spcBef>
                        <a:spcAft>
                          <a:spcPts val="0"/>
                        </a:spcAft>
                        <a:buNone/>
                      </a:pPr>
                      <a:r>
                        <a:rPr lang="en" sz="1300"/>
                        <a:t># of Students</a:t>
                      </a:r>
                      <a:endParaRPr sz="1300"/>
                    </a:p>
                  </a:txBody>
                  <a:tcPr marL="121900" marR="121900" marT="121900" marB="121900"/>
                </a:tc>
                <a:extLst>
                  <a:ext uri="{0D108BD9-81ED-4DB2-BD59-A6C34878D82A}">
                    <a16:rowId xmlns:a16="http://schemas.microsoft.com/office/drawing/2014/main" val="10000"/>
                  </a:ext>
                </a:extLst>
              </a:tr>
              <a:tr h="447000">
                <a:tc>
                  <a:txBody>
                    <a:bodyPr/>
                    <a:lstStyle/>
                    <a:p>
                      <a:pPr marL="0" lvl="0" indent="0" algn="r" rtl="0">
                        <a:spcBef>
                          <a:spcPts val="0"/>
                        </a:spcBef>
                        <a:spcAft>
                          <a:spcPts val="0"/>
                        </a:spcAft>
                        <a:buNone/>
                      </a:pPr>
                      <a:r>
                        <a:rPr lang="en" sz="1300"/>
                        <a:t>Above</a:t>
                      </a:r>
                      <a:endParaRPr sz="1300"/>
                    </a:p>
                  </a:txBody>
                  <a:tcPr marL="121900" marR="121900" marT="121900" marB="121900"/>
                </a:tc>
                <a:tc>
                  <a:txBody>
                    <a:bodyPr/>
                    <a:lstStyle/>
                    <a:p>
                      <a:pPr marL="0" lvl="0" indent="0" algn="ctr" rtl="0">
                        <a:spcBef>
                          <a:spcPts val="0"/>
                        </a:spcBef>
                        <a:spcAft>
                          <a:spcPts val="0"/>
                        </a:spcAft>
                        <a:buNone/>
                      </a:pPr>
                      <a:r>
                        <a:rPr lang="en" sz="1300"/>
                        <a:t>1.9%</a:t>
                      </a:r>
                      <a:endParaRPr sz="1300"/>
                    </a:p>
                  </a:txBody>
                  <a:tcPr marL="121900" marR="121900" marT="121900" marB="121900"/>
                </a:tc>
                <a:tc>
                  <a:txBody>
                    <a:bodyPr/>
                    <a:lstStyle/>
                    <a:p>
                      <a:pPr marL="0" lvl="0" indent="0" algn="ctr" rtl="0">
                        <a:spcBef>
                          <a:spcPts val="0"/>
                        </a:spcBef>
                        <a:spcAft>
                          <a:spcPts val="0"/>
                        </a:spcAft>
                        <a:buNone/>
                      </a:pPr>
                      <a:r>
                        <a:rPr lang="en" sz="1300"/>
                        <a:t>6</a:t>
                      </a:r>
                      <a:endParaRPr sz="1300"/>
                    </a:p>
                  </a:txBody>
                  <a:tcPr marL="121900" marR="121900" marT="121900" marB="121900"/>
                </a:tc>
                <a:extLst>
                  <a:ext uri="{0D108BD9-81ED-4DB2-BD59-A6C34878D82A}">
                    <a16:rowId xmlns:a16="http://schemas.microsoft.com/office/drawing/2014/main" val="10001"/>
                  </a:ext>
                </a:extLst>
              </a:tr>
              <a:tr h="447000">
                <a:tc>
                  <a:txBody>
                    <a:bodyPr/>
                    <a:lstStyle/>
                    <a:p>
                      <a:pPr marL="0" lvl="0" indent="0" algn="r" rtl="0">
                        <a:spcBef>
                          <a:spcPts val="0"/>
                        </a:spcBef>
                        <a:spcAft>
                          <a:spcPts val="0"/>
                        </a:spcAft>
                        <a:buNone/>
                      </a:pPr>
                      <a:r>
                        <a:rPr lang="en" sz="1300"/>
                        <a:t>On</a:t>
                      </a:r>
                      <a:endParaRPr sz="1300"/>
                    </a:p>
                  </a:txBody>
                  <a:tcPr marL="121900" marR="121900" marT="121900" marB="121900"/>
                </a:tc>
                <a:tc>
                  <a:txBody>
                    <a:bodyPr/>
                    <a:lstStyle/>
                    <a:p>
                      <a:pPr marL="0" lvl="0" indent="0" algn="ctr" rtl="0">
                        <a:spcBef>
                          <a:spcPts val="0"/>
                        </a:spcBef>
                        <a:spcAft>
                          <a:spcPts val="0"/>
                        </a:spcAft>
                        <a:buNone/>
                      </a:pPr>
                      <a:r>
                        <a:rPr lang="en" sz="1300"/>
                        <a:t>19.7%</a:t>
                      </a:r>
                      <a:endParaRPr sz="1300"/>
                    </a:p>
                  </a:txBody>
                  <a:tcPr marL="121900" marR="121900" marT="121900" marB="121900"/>
                </a:tc>
                <a:tc>
                  <a:txBody>
                    <a:bodyPr/>
                    <a:lstStyle/>
                    <a:p>
                      <a:pPr marL="0" lvl="0" indent="0" algn="ctr" rtl="0">
                        <a:spcBef>
                          <a:spcPts val="0"/>
                        </a:spcBef>
                        <a:spcAft>
                          <a:spcPts val="0"/>
                        </a:spcAft>
                        <a:buNone/>
                      </a:pPr>
                      <a:r>
                        <a:rPr lang="en" sz="1300"/>
                        <a:t>62</a:t>
                      </a:r>
                      <a:endParaRPr sz="1300"/>
                    </a:p>
                  </a:txBody>
                  <a:tcPr marL="121900" marR="121900" marT="121900" marB="121900"/>
                </a:tc>
                <a:extLst>
                  <a:ext uri="{0D108BD9-81ED-4DB2-BD59-A6C34878D82A}">
                    <a16:rowId xmlns:a16="http://schemas.microsoft.com/office/drawing/2014/main" val="10002"/>
                  </a:ext>
                </a:extLst>
              </a:tr>
              <a:tr h="447000">
                <a:tc>
                  <a:txBody>
                    <a:bodyPr/>
                    <a:lstStyle/>
                    <a:p>
                      <a:pPr marL="0" lvl="0" indent="0" algn="r" rtl="0">
                        <a:spcBef>
                          <a:spcPts val="0"/>
                        </a:spcBef>
                        <a:spcAft>
                          <a:spcPts val="0"/>
                        </a:spcAft>
                        <a:buNone/>
                      </a:pPr>
                      <a:r>
                        <a:rPr lang="en" sz="1300"/>
                        <a:t>Approaching</a:t>
                      </a:r>
                      <a:endParaRPr sz="1300"/>
                    </a:p>
                  </a:txBody>
                  <a:tcPr marL="121900" marR="121900" marT="121900" marB="121900"/>
                </a:tc>
                <a:tc>
                  <a:txBody>
                    <a:bodyPr/>
                    <a:lstStyle/>
                    <a:p>
                      <a:pPr marL="0" lvl="0" indent="0" algn="ctr" rtl="0">
                        <a:spcBef>
                          <a:spcPts val="0"/>
                        </a:spcBef>
                        <a:spcAft>
                          <a:spcPts val="0"/>
                        </a:spcAft>
                        <a:buNone/>
                      </a:pPr>
                      <a:r>
                        <a:rPr lang="en" sz="1300"/>
                        <a:t>28.3%</a:t>
                      </a:r>
                      <a:endParaRPr sz="1300"/>
                    </a:p>
                  </a:txBody>
                  <a:tcPr marL="121900" marR="121900" marT="121900" marB="121900"/>
                </a:tc>
                <a:tc>
                  <a:txBody>
                    <a:bodyPr/>
                    <a:lstStyle/>
                    <a:p>
                      <a:pPr marL="0" lvl="0" indent="0" algn="ctr" rtl="0">
                        <a:spcBef>
                          <a:spcPts val="0"/>
                        </a:spcBef>
                        <a:spcAft>
                          <a:spcPts val="0"/>
                        </a:spcAft>
                        <a:buNone/>
                      </a:pPr>
                      <a:r>
                        <a:rPr lang="en" sz="1300"/>
                        <a:t>89</a:t>
                      </a:r>
                      <a:endParaRPr sz="1300"/>
                    </a:p>
                  </a:txBody>
                  <a:tcPr marL="121900" marR="121900" marT="121900" marB="121900"/>
                </a:tc>
                <a:extLst>
                  <a:ext uri="{0D108BD9-81ED-4DB2-BD59-A6C34878D82A}">
                    <a16:rowId xmlns:a16="http://schemas.microsoft.com/office/drawing/2014/main" val="10003"/>
                  </a:ext>
                </a:extLst>
              </a:tr>
              <a:tr h="447000">
                <a:tc>
                  <a:txBody>
                    <a:bodyPr/>
                    <a:lstStyle/>
                    <a:p>
                      <a:pPr marL="0" lvl="0" indent="0" algn="r" rtl="0">
                        <a:spcBef>
                          <a:spcPts val="0"/>
                        </a:spcBef>
                        <a:spcAft>
                          <a:spcPts val="0"/>
                        </a:spcAft>
                        <a:buNone/>
                      </a:pPr>
                      <a:r>
                        <a:rPr lang="en" sz="1300"/>
                        <a:t>Below</a:t>
                      </a:r>
                      <a:endParaRPr sz="1300"/>
                    </a:p>
                  </a:txBody>
                  <a:tcPr marL="121900" marR="121900" marT="121900" marB="121900"/>
                </a:tc>
                <a:tc>
                  <a:txBody>
                    <a:bodyPr/>
                    <a:lstStyle/>
                    <a:p>
                      <a:pPr marL="0" lvl="0" indent="0" algn="ctr" rtl="0">
                        <a:spcBef>
                          <a:spcPts val="0"/>
                        </a:spcBef>
                        <a:spcAft>
                          <a:spcPts val="0"/>
                        </a:spcAft>
                        <a:buNone/>
                      </a:pPr>
                      <a:r>
                        <a:rPr lang="en" sz="1300"/>
                        <a:t>26.7%</a:t>
                      </a:r>
                      <a:endParaRPr sz="1300"/>
                    </a:p>
                  </a:txBody>
                  <a:tcPr marL="121900" marR="121900" marT="121900" marB="121900"/>
                </a:tc>
                <a:tc>
                  <a:txBody>
                    <a:bodyPr/>
                    <a:lstStyle/>
                    <a:p>
                      <a:pPr marL="0" lvl="0" indent="0" algn="ctr" rtl="0">
                        <a:spcBef>
                          <a:spcPts val="0"/>
                        </a:spcBef>
                        <a:spcAft>
                          <a:spcPts val="0"/>
                        </a:spcAft>
                        <a:buNone/>
                      </a:pPr>
                      <a:r>
                        <a:rPr lang="en" sz="1300"/>
                        <a:t>84</a:t>
                      </a:r>
                      <a:endParaRPr sz="1300"/>
                    </a:p>
                  </a:txBody>
                  <a:tcPr marL="121900" marR="121900" marT="121900" marB="121900"/>
                </a:tc>
                <a:extLst>
                  <a:ext uri="{0D108BD9-81ED-4DB2-BD59-A6C34878D82A}">
                    <a16:rowId xmlns:a16="http://schemas.microsoft.com/office/drawing/2014/main" val="10004"/>
                  </a:ext>
                </a:extLst>
              </a:tr>
              <a:tr h="447000">
                <a:tc>
                  <a:txBody>
                    <a:bodyPr/>
                    <a:lstStyle/>
                    <a:p>
                      <a:pPr marL="0" lvl="0" indent="0" algn="r" rtl="0">
                        <a:spcBef>
                          <a:spcPts val="0"/>
                        </a:spcBef>
                        <a:spcAft>
                          <a:spcPts val="0"/>
                        </a:spcAft>
                        <a:buNone/>
                      </a:pPr>
                      <a:r>
                        <a:rPr lang="en" sz="1300"/>
                        <a:t>Far Below</a:t>
                      </a:r>
                      <a:endParaRPr sz="1300"/>
                    </a:p>
                  </a:txBody>
                  <a:tcPr marL="121900" marR="121900" marT="121900" marB="121900"/>
                </a:tc>
                <a:tc>
                  <a:txBody>
                    <a:bodyPr/>
                    <a:lstStyle/>
                    <a:p>
                      <a:pPr marL="0" lvl="0" indent="0" algn="ctr" rtl="0">
                        <a:spcBef>
                          <a:spcPts val="0"/>
                        </a:spcBef>
                        <a:spcAft>
                          <a:spcPts val="0"/>
                        </a:spcAft>
                        <a:buNone/>
                      </a:pPr>
                      <a:r>
                        <a:rPr lang="en" sz="1300"/>
                        <a:t>23.5%</a:t>
                      </a:r>
                      <a:endParaRPr sz="1300"/>
                    </a:p>
                  </a:txBody>
                  <a:tcPr marL="121900" marR="121900" marT="121900" marB="121900"/>
                </a:tc>
                <a:tc>
                  <a:txBody>
                    <a:bodyPr/>
                    <a:lstStyle/>
                    <a:p>
                      <a:pPr marL="0" lvl="0" indent="0" algn="ctr" rtl="0">
                        <a:spcBef>
                          <a:spcPts val="0"/>
                        </a:spcBef>
                        <a:spcAft>
                          <a:spcPts val="0"/>
                        </a:spcAft>
                        <a:buNone/>
                      </a:pPr>
                      <a:r>
                        <a:rPr lang="en" sz="1300"/>
                        <a:t>74</a:t>
                      </a:r>
                      <a:endParaRPr sz="1300"/>
                    </a:p>
                  </a:txBody>
                  <a:tcPr marL="121900" marR="121900" marT="121900" marB="121900"/>
                </a:tc>
                <a:extLst>
                  <a:ext uri="{0D108BD9-81ED-4DB2-BD59-A6C34878D82A}">
                    <a16:rowId xmlns:a16="http://schemas.microsoft.com/office/drawing/2014/main" val="10005"/>
                  </a:ext>
                </a:extLst>
              </a:tr>
            </a:tbl>
          </a:graphicData>
        </a:graphic>
      </p:graphicFrame>
      <p:pic>
        <p:nvPicPr>
          <p:cNvPr id="129" name="Google Shape;129;p22"/>
          <p:cNvPicPr preferRelativeResize="0"/>
          <p:nvPr/>
        </p:nvPicPr>
        <p:blipFill>
          <a:blip r:embed="rId3">
            <a:alphaModFix/>
          </a:blip>
          <a:stretch>
            <a:fillRect/>
          </a:stretch>
        </p:blipFill>
        <p:spPr>
          <a:xfrm>
            <a:off x="203201" y="123167"/>
            <a:ext cx="11785599" cy="3997568"/>
          </a:xfrm>
          <a:prstGeom prst="rect">
            <a:avLst/>
          </a:prstGeom>
          <a:noFill/>
          <a:ln>
            <a:noFill/>
          </a:ln>
        </p:spPr>
      </p:pic>
      <p:sp>
        <p:nvSpPr>
          <p:cNvPr id="130" name="Google Shape;130;p22"/>
          <p:cNvSpPr txBox="1"/>
          <p:nvPr/>
        </p:nvSpPr>
        <p:spPr>
          <a:xfrm>
            <a:off x="5129933" y="123168"/>
            <a:ext cx="1369600" cy="615513"/>
          </a:xfrm>
          <a:prstGeom prst="rect">
            <a:avLst/>
          </a:prstGeom>
          <a:noFill/>
          <a:ln>
            <a:noFill/>
          </a:ln>
        </p:spPr>
        <p:txBody>
          <a:bodyPr spcFirstLastPara="1" wrap="square" lIns="121900" tIns="121900" rIns="121900" bIns="121900" anchor="t" anchorCtr="0">
            <a:spAutoFit/>
          </a:bodyPr>
          <a:lstStyle/>
          <a:p>
            <a:r>
              <a:rPr lang="en" sz="2400">
                <a:latin typeface="Open Sans"/>
                <a:ea typeface="Open Sans"/>
                <a:cs typeface="Open Sans"/>
                <a:sym typeface="Open Sans"/>
              </a:rPr>
              <a:t>District</a:t>
            </a:r>
            <a:endParaRPr sz="2400">
              <a:latin typeface="Open Sans"/>
              <a:ea typeface="Open Sans"/>
              <a:cs typeface="Open Sans"/>
              <a:sym typeface="Open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135" name="Google Shape;135;p23"/>
          <p:cNvGraphicFramePr/>
          <p:nvPr/>
        </p:nvGraphicFramePr>
        <p:xfrm>
          <a:off x="203200" y="4057053"/>
          <a:ext cx="11785600" cy="2682000"/>
        </p:xfrm>
        <a:graphic>
          <a:graphicData uri="http://schemas.openxmlformats.org/drawingml/2006/table">
            <a:tbl>
              <a:tblPr>
                <a:noFill/>
              </a:tblPr>
              <a:tblGrid>
                <a:gridCol w="3121000">
                  <a:extLst>
                    <a:ext uri="{9D8B030D-6E8A-4147-A177-3AD203B41FA5}">
                      <a16:colId xmlns:a16="http://schemas.microsoft.com/office/drawing/2014/main" val="20000"/>
                    </a:ext>
                  </a:extLst>
                </a:gridCol>
                <a:gridCol w="4335733">
                  <a:extLst>
                    <a:ext uri="{9D8B030D-6E8A-4147-A177-3AD203B41FA5}">
                      <a16:colId xmlns:a16="http://schemas.microsoft.com/office/drawing/2014/main" val="20001"/>
                    </a:ext>
                  </a:extLst>
                </a:gridCol>
                <a:gridCol w="4328867">
                  <a:extLst>
                    <a:ext uri="{9D8B030D-6E8A-4147-A177-3AD203B41FA5}">
                      <a16:colId xmlns:a16="http://schemas.microsoft.com/office/drawing/2014/main" val="20002"/>
                    </a:ext>
                  </a:extLst>
                </a:gridCol>
              </a:tblGrid>
              <a:tr h="447000">
                <a:tc>
                  <a:txBody>
                    <a:bodyPr/>
                    <a:lstStyle/>
                    <a:p>
                      <a:pPr marL="0" lvl="0" indent="0" algn="r" rtl="0">
                        <a:spcBef>
                          <a:spcPts val="0"/>
                        </a:spcBef>
                        <a:spcAft>
                          <a:spcPts val="0"/>
                        </a:spcAft>
                        <a:buNone/>
                      </a:pPr>
                      <a:r>
                        <a:rPr lang="en" sz="1300"/>
                        <a:t>Performance Level</a:t>
                      </a:r>
                      <a:endParaRPr sz="1300"/>
                    </a:p>
                  </a:txBody>
                  <a:tcPr marL="121900" marR="121900" marT="121900" marB="121900"/>
                </a:tc>
                <a:tc>
                  <a:txBody>
                    <a:bodyPr/>
                    <a:lstStyle/>
                    <a:p>
                      <a:pPr marL="0" lvl="0" indent="0" algn="ctr" rtl="0">
                        <a:spcBef>
                          <a:spcPts val="0"/>
                        </a:spcBef>
                        <a:spcAft>
                          <a:spcPts val="0"/>
                        </a:spcAft>
                        <a:buNone/>
                      </a:pPr>
                      <a:r>
                        <a:rPr lang="en" sz="1300"/>
                        <a:t>Percentage</a:t>
                      </a:r>
                      <a:endParaRPr sz="1300"/>
                    </a:p>
                  </a:txBody>
                  <a:tcPr marL="121900" marR="121900" marT="121900" marB="121900"/>
                </a:tc>
                <a:tc>
                  <a:txBody>
                    <a:bodyPr/>
                    <a:lstStyle/>
                    <a:p>
                      <a:pPr marL="0" lvl="0" indent="0" algn="ctr" rtl="0">
                        <a:spcBef>
                          <a:spcPts val="0"/>
                        </a:spcBef>
                        <a:spcAft>
                          <a:spcPts val="0"/>
                        </a:spcAft>
                        <a:buNone/>
                      </a:pPr>
                      <a:r>
                        <a:rPr lang="en" sz="1300"/>
                        <a:t># of Students</a:t>
                      </a:r>
                      <a:endParaRPr sz="1300"/>
                    </a:p>
                  </a:txBody>
                  <a:tcPr marL="121900" marR="121900" marT="121900" marB="121900"/>
                </a:tc>
                <a:extLst>
                  <a:ext uri="{0D108BD9-81ED-4DB2-BD59-A6C34878D82A}">
                    <a16:rowId xmlns:a16="http://schemas.microsoft.com/office/drawing/2014/main" val="10000"/>
                  </a:ext>
                </a:extLst>
              </a:tr>
              <a:tr h="447000">
                <a:tc>
                  <a:txBody>
                    <a:bodyPr/>
                    <a:lstStyle/>
                    <a:p>
                      <a:pPr marL="0" lvl="0" indent="0" algn="r" rtl="0">
                        <a:spcBef>
                          <a:spcPts val="0"/>
                        </a:spcBef>
                        <a:spcAft>
                          <a:spcPts val="0"/>
                        </a:spcAft>
                        <a:buNone/>
                      </a:pPr>
                      <a:r>
                        <a:rPr lang="en" sz="1300"/>
                        <a:t>Above</a:t>
                      </a:r>
                      <a:endParaRPr sz="1300"/>
                    </a:p>
                  </a:txBody>
                  <a:tcPr marL="121900" marR="121900" marT="121900" marB="121900"/>
                </a:tc>
                <a:tc>
                  <a:txBody>
                    <a:bodyPr/>
                    <a:lstStyle/>
                    <a:p>
                      <a:pPr marL="0" lvl="0" indent="0" algn="ctr" rtl="0">
                        <a:spcBef>
                          <a:spcPts val="0"/>
                        </a:spcBef>
                        <a:spcAft>
                          <a:spcPts val="0"/>
                        </a:spcAft>
                        <a:buNone/>
                      </a:pPr>
                      <a:r>
                        <a:rPr lang="en" sz="1300"/>
                        <a:t>10.9%</a:t>
                      </a:r>
                      <a:endParaRPr sz="1300"/>
                    </a:p>
                  </a:txBody>
                  <a:tcPr marL="121900" marR="121900" marT="121900" marB="121900"/>
                </a:tc>
                <a:tc>
                  <a:txBody>
                    <a:bodyPr/>
                    <a:lstStyle/>
                    <a:p>
                      <a:pPr marL="0" lvl="0" indent="0" algn="ctr" rtl="0">
                        <a:spcBef>
                          <a:spcPts val="0"/>
                        </a:spcBef>
                        <a:spcAft>
                          <a:spcPts val="0"/>
                        </a:spcAft>
                        <a:buNone/>
                      </a:pPr>
                      <a:r>
                        <a:rPr lang="en" sz="1300"/>
                        <a:t>38</a:t>
                      </a:r>
                      <a:endParaRPr sz="1300"/>
                    </a:p>
                  </a:txBody>
                  <a:tcPr marL="121900" marR="121900" marT="121900" marB="121900"/>
                </a:tc>
                <a:extLst>
                  <a:ext uri="{0D108BD9-81ED-4DB2-BD59-A6C34878D82A}">
                    <a16:rowId xmlns:a16="http://schemas.microsoft.com/office/drawing/2014/main" val="10001"/>
                  </a:ext>
                </a:extLst>
              </a:tr>
              <a:tr h="447000">
                <a:tc>
                  <a:txBody>
                    <a:bodyPr/>
                    <a:lstStyle/>
                    <a:p>
                      <a:pPr marL="0" lvl="0" indent="0" algn="r" rtl="0">
                        <a:spcBef>
                          <a:spcPts val="0"/>
                        </a:spcBef>
                        <a:spcAft>
                          <a:spcPts val="0"/>
                        </a:spcAft>
                        <a:buNone/>
                      </a:pPr>
                      <a:r>
                        <a:rPr lang="en" sz="1300"/>
                        <a:t>On</a:t>
                      </a:r>
                      <a:endParaRPr sz="1300"/>
                    </a:p>
                  </a:txBody>
                  <a:tcPr marL="121900" marR="121900" marT="121900" marB="121900"/>
                </a:tc>
                <a:tc>
                  <a:txBody>
                    <a:bodyPr/>
                    <a:lstStyle/>
                    <a:p>
                      <a:pPr marL="0" lvl="0" indent="0" algn="ctr" rtl="0">
                        <a:spcBef>
                          <a:spcPts val="0"/>
                        </a:spcBef>
                        <a:spcAft>
                          <a:spcPts val="0"/>
                        </a:spcAft>
                        <a:buNone/>
                      </a:pPr>
                      <a:r>
                        <a:rPr lang="en" sz="1300"/>
                        <a:t>31.1%</a:t>
                      </a:r>
                      <a:endParaRPr sz="1300"/>
                    </a:p>
                  </a:txBody>
                  <a:tcPr marL="121900" marR="121900" marT="121900" marB="121900"/>
                </a:tc>
                <a:tc>
                  <a:txBody>
                    <a:bodyPr/>
                    <a:lstStyle/>
                    <a:p>
                      <a:pPr marL="0" lvl="0" indent="0" algn="ctr" rtl="0">
                        <a:spcBef>
                          <a:spcPts val="0"/>
                        </a:spcBef>
                        <a:spcAft>
                          <a:spcPts val="0"/>
                        </a:spcAft>
                        <a:buNone/>
                      </a:pPr>
                      <a:r>
                        <a:rPr lang="en" sz="1300"/>
                        <a:t>109</a:t>
                      </a:r>
                      <a:endParaRPr sz="1300"/>
                    </a:p>
                  </a:txBody>
                  <a:tcPr marL="121900" marR="121900" marT="121900" marB="121900"/>
                </a:tc>
                <a:extLst>
                  <a:ext uri="{0D108BD9-81ED-4DB2-BD59-A6C34878D82A}">
                    <a16:rowId xmlns:a16="http://schemas.microsoft.com/office/drawing/2014/main" val="10002"/>
                  </a:ext>
                </a:extLst>
              </a:tr>
              <a:tr h="447000">
                <a:tc>
                  <a:txBody>
                    <a:bodyPr/>
                    <a:lstStyle/>
                    <a:p>
                      <a:pPr marL="0" lvl="0" indent="0" algn="r" rtl="0">
                        <a:spcBef>
                          <a:spcPts val="0"/>
                        </a:spcBef>
                        <a:spcAft>
                          <a:spcPts val="0"/>
                        </a:spcAft>
                        <a:buNone/>
                      </a:pPr>
                      <a:r>
                        <a:rPr lang="en" sz="1300"/>
                        <a:t>Approaching</a:t>
                      </a:r>
                      <a:endParaRPr sz="1300"/>
                    </a:p>
                  </a:txBody>
                  <a:tcPr marL="121900" marR="121900" marT="121900" marB="121900"/>
                </a:tc>
                <a:tc>
                  <a:txBody>
                    <a:bodyPr/>
                    <a:lstStyle/>
                    <a:p>
                      <a:pPr marL="0" lvl="0" indent="0" algn="ctr" rtl="0">
                        <a:spcBef>
                          <a:spcPts val="0"/>
                        </a:spcBef>
                        <a:spcAft>
                          <a:spcPts val="0"/>
                        </a:spcAft>
                        <a:buNone/>
                      </a:pPr>
                      <a:r>
                        <a:rPr lang="en" sz="1300"/>
                        <a:t>23.4%</a:t>
                      </a:r>
                      <a:endParaRPr sz="1300"/>
                    </a:p>
                  </a:txBody>
                  <a:tcPr marL="121900" marR="121900" marT="121900" marB="121900"/>
                </a:tc>
                <a:tc>
                  <a:txBody>
                    <a:bodyPr/>
                    <a:lstStyle/>
                    <a:p>
                      <a:pPr marL="0" lvl="0" indent="0" algn="ctr" rtl="0">
                        <a:spcBef>
                          <a:spcPts val="0"/>
                        </a:spcBef>
                        <a:spcAft>
                          <a:spcPts val="0"/>
                        </a:spcAft>
                        <a:buNone/>
                      </a:pPr>
                      <a:r>
                        <a:rPr lang="en" sz="1300"/>
                        <a:t>82</a:t>
                      </a:r>
                      <a:endParaRPr sz="1300"/>
                    </a:p>
                  </a:txBody>
                  <a:tcPr marL="121900" marR="121900" marT="121900" marB="121900"/>
                </a:tc>
                <a:extLst>
                  <a:ext uri="{0D108BD9-81ED-4DB2-BD59-A6C34878D82A}">
                    <a16:rowId xmlns:a16="http://schemas.microsoft.com/office/drawing/2014/main" val="10003"/>
                  </a:ext>
                </a:extLst>
              </a:tr>
              <a:tr h="447000">
                <a:tc>
                  <a:txBody>
                    <a:bodyPr/>
                    <a:lstStyle/>
                    <a:p>
                      <a:pPr marL="0" lvl="0" indent="0" algn="r" rtl="0">
                        <a:spcBef>
                          <a:spcPts val="0"/>
                        </a:spcBef>
                        <a:spcAft>
                          <a:spcPts val="0"/>
                        </a:spcAft>
                        <a:buNone/>
                      </a:pPr>
                      <a:r>
                        <a:rPr lang="en" sz="1300"/>
                        <a:t>Below</a:t>
                      </a:r>
                      <a:endParaRPr sz="1300"/>
                    </a:p>
                  </a:txBody>
                  <a:tcPr marL="121900" marR="121900" marT="121900" marB="121900"/>
                </a:tc>
                <a:tc>
                  <a:txBody>
                    <a:bodyPr/>
                    <a:lstStyle/>
                    <a:p>
                      <a:pPr marL="0" lvl="0" indent="0" algn="ctr" rtl="0">
                        <a:spcBef>
                          <a:spcPts val="0"/>
                        </a:spcBef>
                        <a:spcAft>
                          <a:spcPts val="0"/>
                        </a:spcAft>
                        <a:buNone/>
                      </a:pPr>
                      <a:r>
                        <a:rPr lang="en" sz="1300"/>
                        <a:t>21%</a:t>
                      </a:r>
                      <a:endParaRPr sz="1300"/>
                    </a:p>
                  </a:txBody>
                  <a:tcPr marL="121900" marR="121900" marT="121900" marB="121900"/>
                </a:tc>
                <a:tc>
                  <a:txBody>
                    <a:bodyPr/>
                    <a:lstStyle/>
                    <a:p>
                      <a:pPr marL="0" lvl="0" indent="0" algn="ctr" rtl="0">
                        <a:spcBef>
                          <a:spcPts val="0"/>
                        </a:spcBef>
                        <a:spcAft>
                          <a:spcPts val="0"/>
                        </a:spcAft>
                        <a:buNone/>
                      </a:pPr>
                      <a:r>
                        <a:rPr lang="en" sz="1300"/>
                        <a:t>74</a:t>
                      </a:r>
                      <a:endParaRPr sz="1300"/>
                    </a:p>
                  </a:txBody>
                  <a:tcPr marL="121900" marR="121900" marT="121900" marB="121900"/>
                </a:tc>
                <a:extLst>
                  <a:ext uri="{0D108BD9-81ED-4DB2-BD59-A6C34878D82A}">
                    <a16:rowId xmlns:a16="http://schemas.microsoft.com/office/drawing/2014/main" val="10004"/>
                  </a:ext>
                </a:extLst>
              </a:tr>
              <a:tr h="447000">
                <a:tc>
                  <a:txBody>
                    <a:bodyPr/>
                    <a:lstStyle/>
                    <a:p>
                      <a:pPr marL="0" lvl="0" indent="0" algn="r" rtl="0">
                        <a:spcBef>
                          <a:spcPts val="0"/>
                        </a:spcBef>
                        <a:spcAft>
                          <a:spcPts val="0"/>
                        </a:spcAft>
                        <a:buNone/>
                      </a:pPr>
                      <a:r>
                        <a:rPr lang="en" sz="1300"/>
                        <a:t>Far Below</a:t>
                      </a:r>
                      <a:endParaRPr sz="1300"/>
                    </a:p>
                  </a:txBody>
                  <a:tcPr marL="121900" marR="121900" marT="121900" marB="121900"/>
                </a:tc>
                <a:tc>
                  <a:txBody>
                    <a:bodyPr/>
                    <a:lstStyle/>
                    <a:p>
                      <a:pPr marL="0" lvl="0" indent="0" algn="ctr" rtl="0">
                        <a:spcBef>
                          <a:spcPts val="0"/>
                        </a:spcBef>
                        <a:spcAft>
                          <a:spcPts val="0"/>
                        </a:spcAft>
                        <a:buNone/>
                      </a:pPr>
                      <a:r>
                        <a:rPr lang="en" sz="1300"/>
                        <a:t>13.4%</a:t>
                      </a:r>
                      <a:endParaRPr sz="1300"/>
                    </a:p>
                  </a:txBody>
                  <a:tcPr marL="121900" marR="121900" marT="121900" marB="121900"/>
                </a:tc>
                <a:tc>
                  <a:txBody>
                    <a:bodyPr/>
                    <a:lstStyle/>
                    <a:p>
                      <a:pPr marL="0" lvl="0" indent="0" algn="ctr" rtl="0">
                        <a:spcBef>
                          <a:spcPts val="0"/>
                        </a:spcBef>
                        <a:spcAft>
                          <a:spcPts val="0"/>
                        </a:spcAft>
                        <a:buNone/>
                      </a:pPr>
                      <a:r>
                        <a:rPr lang="en" sz="1300"/>
                        <a:t>47</a:t>
                      </a:r>
                      <a:endParaRPr sz="1300"/>
                    </a:p>
                  </a:txBody>
                  <a:tcPr marL="121900" marR="121900" marT="121900" marB="121900"/>
                </a:tc>
                <a:extLst>
                  <a:ext uri="{0D108BD9-81ED-4DB2-BD59-A6C34878D82A}">
                    <a16:rowId xmlns:a16="http://schemas.microsoft.com/office/drawing/2014/main" val="10005"/>
                  </a:ext>
                </a:extLst>
              </a:tr>
            </a:tbl>
          </a:graphicData>
        </a:graphic>
      </p:graphicFrame>
      <p:pic>
        <p:nvPicPr>
          <p:cNvPr id="136" name="Google Shape;136;p23"/>
          <p:cNvPicPr preferRelativeResize="0"/>
          <p:nvPr/>
        </p:nvPicPr>
        <p:blipFill>
          <a:blip r:embed="rId3">
            <a:alphaModFix/>
          </a:blip>
          <a:stretch>
            <a:fillRect/>
          </a:stretch>
        </p:blipFill>
        <p:spPr>
          <a:xfrm>
            <a:off x="768334" y="105367"/>
            <a:ext cx="10763101" cy="3807267"/>
          </a:xfrm>
          <a:prstGeom prst="rect">
            <a:avLst/>
          </a:prstGeom>
          <a:noFill/>
          <a:ln>
            <a:noFill/>
          </a:ln>
        </p:spPr>
      </p:pic>
      <p:sp>
        <p:nvSpPr>
          <p:cNvPr id="137" name="Google Shape;137;p23"/>
          <p:cNvSpPr txBox="1"/>
          <p:nvPr/>
        </p:nvSpPr>
        <p:spPr>
          <a:xfrm>
            <a:off x="5129933" y="123168"/>
            <a:ext cx="1369600" cy="615513"/>
          </a:xfrm>
          <a:prstGeom prst="rect">
            <a:avLst/>
          </a:prstGeom>
          <a:noFill/>
          <a:ln>
            <a:noFill/>
          </a:ln>
        </p:spPr>
        <p:txBody>
          <a:bodyPr spcFirstLastPara="1" wrap="square" lIns="121900" tIns="121900" rIns="121900" bIns="121900" anchor="t" anchorCtr="0">
            <a:spAutoFit/>
          </a:bodyPr>
          <a:lstStyle/>
          <a:p>
            <a:r>
              <a:rPr lang="en" sz="2400">
                <a:latin typeface="Open Sans"/>
                <a:ea typeface="Open Sans"/>
                <a:cs typeface="Open Sans"/>
                <a:sym typeface="Open Sans"/>
              </a:rPr>
              <a:t>District</a:t>
            </a:r>
            <a:endParaRPr sz="2400">
              <a:latin typeface="Open Sans"/>
              <a:ea typeface="Open Sans"/>
              <a:cs typeface="Open Sans"/>
              <a:sym typeface="Open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Shape 141"/>
        <p:cNvGrpSpPr/>
        <p:nvPr/>
      </p:nvGrpSpPr>
      <p:grpSpPr>
        <a:xfrm>
          <a:off x="0" y="0"/>
          <a:ext cx="0" cy="0"/>
          <a:chOff x="0" y="0"/>
          <a:chExt cx="0" cy="0"/>
        </a:xfrm>
      </p:grpSpPr>
      <p:grpSp>
        <p:nvGrpSpPr>
          <p:cNvPr id="148" name="Group 147">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49" name="Picture 148">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0" name="Rectangle 149">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51" name="Picture 150">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52" name="Picture 151">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4" name="Straight Connector 153">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56" name="Rectangle 155">
            <a:extLst>
              <a:ext uri="{FF2B5EF4-FFF2-40B4-BE49-F238E27FC236}">
                <a16:creationId xmlns:a16="http://schemas.microsoft.com/office/drawing/2014/main" id="{575E71FA-50BD-43F8-8C98-04339283A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a:extLst>
              <a:ext uri="{FF2B5EF4-FFF2-40B4-BE49-F238E27FC236}">
                <a16:creationId xmlns:a16="http://schemas.microsoft.com/office/drawing/2014/main" id="{CF1AA7F6-A589-4BC8-BC72-2CA6DC9083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9" name="Picture 158">
              <a:extLst>
                <a:ext uri="{FF2B5EF4-FFF2-40B4-BE49-F238E27FC236}">
                  <a16:creationId xmlns:a16="http://schemas.microsoft.com/office/drawing/2014/main" id="{53F5243F-7E41-439E-8991-C4F246D88F6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0" name="Rectangle 159">
              <a:extLst>
                <a:ext uri="{FF2B5EF4-FFF2-40B4-BE49-F238E27FC236}">
                  <a16:creationId xmlns:a16="http://schemas.microsoft.com/office/drawing/2014/main" id="{401A6B5F-1CF1-43AD-9E85-94E187210C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1" name="Picture 160">
              <a:extLst>
                <a:ext uri="{FF2B5EF4-FFF2-40B4-BE49-F238E27FC236}">
                  <a16:creationId xmlns:a16="http://schemas.microsoft.com/office/drawing/2014/main" id="{2F682A59-7E20-407C-A7F8-582295AC687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2" name="Picture 161">
              <a:extLst>
                <a:ext uri="{FF2B5EF4-FFF2-40B4-BE49-F238E27FC236}">
                  <a16:creationId xmlns:a16="http://schemas.microsoft.com/office/drawing/2014/main" id="{5E4AC24E-0670-406E-822F-AAA6DA2010D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42" name="Google Shape;142;p24"/>
          <p:cNvSpPr txBox="1">
            <a:spLocks noGrp="1"/>
          </p:cNvSpPr>
          <p:nvPr>
            <p:ph type="title"/>
          </p:nvPr>
        </p:nvSpPr>
        <p:spPr>
          <a:xfrm>
            <a:off x="8013290" y="1041401"/>
            <a:ext cx="3079006" cy="2345264"/>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3400">
                <a:solidFill>
                  <a:srgbClr val="262626"/>
                </a:solidFill>
              </a:rPr>
              <a:t>Grade 3 - Growth Measure Data SY’ 2022-2023(in April)</a:t>
            </a:r>
          </a:p>
        </p:txBody>
      </p:sp>
      <p:sp>
        <p:nvSpPr>
          <p:cNvPr id="164" name="Rectangle 163">
            <a:extLst>
              <a:ext uri="{FF2B5EF4-FFF2-40B4-BE49-F238E27FC236}">
                <a16:creationId xmlns:a16="http://schemas.microsoft.com/office/drawing/2014/main" id="{E89B1776-F953-4C0F-8E85-E9C66B1EF0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a:extLst>
              <a:ext uri="{FF2B5EF4-FFF2-40B4-BE49-F238E27FC236}">
                <a16:creationId xmlns:a16="http://schemas.microsoft.com/office/drawing/2014/main" id="{997356D0-D934-42B9-8291-DF34A3AC0C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43" name="Google Shape;143;p24"/>
          <p:cNvGraphicFramePr/>
          <p:nvPr>
            <p:extLst>
              <p:ext uri="{D42A27DB-BD31-4B8C-83A1-F6EECF244321}">
                <p14:modId xmlns:p14="http://schemas.microsoft.com/office/powerpoint/2010/main" val="3499243239"/>
              </p:ext>
            </p:extLst>
          </p:nvPr>
        </p:nvGraphicFramePr>
        <p:xfrm>
          <a:off x="1412683" y="1813084"/>
          <a:ext cx="5784087" cy="3057648"/>
        </p:xfrm>
        <a:graphic>
          <a:graphicData uri="http://schemas.openxmlformats.org/drawingml/2006/table">
            <a:tbl>
              <a:tblPr firstRow="1" bandRow="1">
                <a:noFill/>
              </a:tblPr>
              <a:tblGrid>
                <a:gridCol w="588072">
                  <a:extLst>
                    <a:ext uri="{9D8B030D-6E8A-4147-A177-3AD203B41FA5}">
                      <a16:colId xmlns:a16="http://schemas.microsoft.com/office/drawing/2014/main" val="20000"/>
                    </a:ext>
                  </a:extLst>
                </a:gridCol>
                <a:gridCol w="454879">
                  <a:extLst>
                    <a:ext uri="{9D8B030D-6E8A-4147-A177-3AD203B41FA5}">
                      <a16:colId xmlns:a16="http://schemas.microsoft.com/office/drawing/2014/main" val="20001"/>
                    </a:ext>
                  </a:extLst>
                </a:gridCol>
                <a:gridCol w="565108">
                  <a:extLst>
                    <a:ext uri="{9D8B030D-6E8A-4147-A177-3AD203B41FA5}">
                      <a16:colId xmlns:a16="http://schemas.microsoft.com/office/drawing/2014/main" val="20002"/>
                    </a:ext>
                  </a:extLst>
                </a:gridCol>
                <a:gridCol w="565108">
                  <a:extLst>
                    <a:ext uri="{9D8B030D-6E8A-4147-A177-3AD203B41FA5}">
                      <a16:colId xmlns:a16="http://schemas.microsoft.com/office/drawing/2014/main" val="20003"/>
                    </a:ext>
                  </a:extLst>
                </a:gridCol>
                <a:gridCol w="612874">
                  <a:extLst>
                    <a:ext uri="{9D8B030D-6E8A-4147-A177-3AD203B41FA5}">
                      <a16:colId xmlns:a16="http://schemas.microsoft.com/office/drawing/2014/main" val="20004"/>
                    </a:ext>
                  </a:extLst>
                </a:gridCol>
                <a:gridCol w="602769">
                  <a:extLst>
                    <a:ext uri="{9D8B030D-6E8A-4147-A177-3AD203B41FA5}">
                      <a16:colId xmlns:a16="http://schemas.microsoft.com/office/drawing/2014/main" val="20005"/>
                    </a:ext>
                  </a:extLst>
                </a:gridCol>
                <a:gridCol w="722184">
                  <a:extLst>
                    <a:ext uri="{9D8B030D-6E8A-4147-A177-3AD203B41FA5}">
                      <a16:colId xmlns:a16="http://schemas.microsoft.com/office/drawing/2014/main" val="20006"/>
                    </a:ext>
                  </a:extLst>
                </a:gridCol>
                <a:gridCol w="1126357">
                  <a:extLst>
                    <a:ext uri="{9D8B030D-6E8A-4147-A177-3AD203B41FA5}">
                      <a16:colId xmlns:a16="http://schemas.microsoft.com/office/drawing/2014/main" val="20007"/>
                    </a:ext>
                  </a:extLst>
                </a:gridCol>
                <a:gridCol w="546736">
                  <a:extLst>
                    <a:ext uri="{9D8B030D-6E8A-4147-A177-3AD203B41FA5}">
                      <a16:colId xmlns:a16="http://schemas.microsoft.com/office/drawing/2014/main" val="20008"/>
                    </a:ext>
                  </a:extLst>
                </a:gridCol>
              </a:tblGrid>
              <a:tr h="609654">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Grade 3</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Total Ct</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Ct On/Above Fall 2022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 On/Above Fall 2022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solidFill>
                            <a:srgbClr val="1F1F1F"/>
                          </a:solidFill>
                        </a:rPr>
                        <a:t>Ct On/Above Spring 2023</a:t>
                      </a:r>
                      <a:endParaRPr sz="700">
                        <a:solidFill>
                          <a:srgbClr val="1F1F1F"/>
                        </a:solidFill>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700">
                          <a:solidFill>
                            <a:srgbClr val="1F1F1F"/>
                          </a:solidFill>
                        </a:rPr>
                        <a:t>% On/Above Spring 2023</a:t>
                      </a:r>
                      <a:endParaRPr sz="700">
                        <a:solidFill>
                          <a:srgbClr val="1F1F1F"/>
                        </a:solidFill>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Ct Meeting Growth Goals</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 of Students Meeting Growth Goals</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Grade 3</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5422">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Cleveland</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33</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16%</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13</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28</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85%</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Cleveland</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5422">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Forest</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37</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9</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23%</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23</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64%</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26</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70%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Forest</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5422">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Heywood</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37</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25</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68%</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86%</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Heywood</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5422">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Lincoln</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94</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18</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23%</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33%</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39</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41%</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Lincoln</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5422">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Oakwood</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11%</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34%</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21</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70%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Oakwood</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05422">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Park</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43</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7</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18%</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27%</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15</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35%</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Park</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05422">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Rosa Parks</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92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19</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37</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39%</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57</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62%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Rosa Parks</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05422">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total</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366</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72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19%</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148</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218</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60%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total (218)</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Shape 147"/>
        <p:cNvGrpSpPr/>
        <p:nvPr/>
      </p:nvGrpSpPr>
      <p:grpSpPr>
        <a:xfrm>
          <a:off x="0" y="0"/>
          <a:ext cx="0" cy="0"/>
          <a:chOff x="0" y="0"/>
          <a:chExt cx="0" cy="0"/>
        </a:xfrm>
      </p:grpSpPr>
      <p:grpSp>
        <p:nvGrpSpPr>
          <p:cNvPr id="154" name="Group 153">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55" name="Picture 154">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6" name="Rectangle 155">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57" name="Picture 156">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58" name="Picture 157">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0" name="Straight Connector 159">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2" name="Rectangle 161">
            <a:extLst>
              <a:ext uri="{FF2B5EF4-FFF2-40B4-BE49-F238E27FC236}">
                <a16:creationId xmlns:a16="http://schemas.microsoft.com/office/drawing/2014/main" id="{575E71FA-50BD-43F8-8C98-04339283A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a:extLst>
              <a:ext uri="{FF2B5EF4-FFF2-40B4-BE49-F238E27FC236}">
                <a16:creationId xmlns:a16="http://schemas.microsoft.com/office/drawing/2014/main" id="{CF1AA7F6-A589-4BC8-BC72-2CA6DC9083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65" name="Picture 164">
              <a:extLst>
                <a:ext uri="{FF2B5EF4-FFF2-40B4-BE49-F238E27FC236}">
                  <a16:creationId xmlns:a16="http://schemas.microsoft.com/office/drawing/2014/main" id="{53F5243F-7E41-439E-8991-C4F246D88F6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6" name="Rectangle 165">
              <a:extLst>
                <a:ext uri="{FF2B5EF4-FFF2-40B4-BE49-F238E27FC236}">
                  <a16:creationId xmlns:a16="http://schemas.microsoft.com/office/drawing/2014/main" id="{401A6B5F-1CF1-43AD-9E85-94E187210C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7" name="Picture 166">
              <a:extLst>
                <a:ext uri="{FF2B5EF4-FFF2-40B4-BE49-F238E27FC236}">
                  <a16:creationId xmlns:a16="http://schemas.microsoft.com/office/drawing/2014/main" id="{2F682A59-7E20-407C-A7F8-582295AC687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8" name="Picture 167">
              <a:extLst>
                <a:ext uri="{FF2B5EF4-FFF2-40B4-BE49-F238E27FC236}">
                  <a16:creationId xmlns:a16="http://schemas.microsoft.com/office/drawing/2014/main" id="{5E4AC24E-0670-406E-822F-AAA6DA2010D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48" name="Google Shape;148;p25"/>
          <p:cNvSpPr txBox="1">
            <a:spLocks noGrp="1"/>
          </p:cNvSpPr>
          <p:nvPr>
            <p:ph type="title"/>
          </p:nvPr>
        </p:nvSpPr>
        <p:spPr>
          <a:xfrm>
            <a:off x="8013290" y="1041401"/>
            <a:ext cx="3079006" cy="2345264"/>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3400">
                <a:solidFill>
                  <a:srgbClr val="262626"/>
                </a:solidFill>
              </a:rPr>
              <a:t>Grade 4 - Growth Measure Data SY’ 2022-2023(in April)</a:t>
            </a:r>
          </a:p>
        </p:txBody>
      </p:sp>
      <p:sp>
        <p:nvSpPr>
          <p:cNvPr id="170" name="Rectangle 169">
            <a:extLst>
              <a:ext uri="{FF2B5EF4-FFF2-40B4-BE49-F238E27FC236}">
                <a16:creationId xmlns:a16="http://schemas.microsoft.com/office/drawing/2014/main" id="{E89B1776-F953-4C0F-8E85-E9C66B1EF0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a:extLst>
              <a:ext uri="{FF2B5EF4-FFF2-40B4-BE49-F238E27FC236}">
                <a16:creationId xmlns:a16="http://schemas.microsoft.com/office/drawing/2014/main" id="{997356D0-D934-42B9-8291-DF34A3AC0C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49" name="Google Shape;149;p25"/>
          <p:cNvGraphicFramePr/>
          <p:nvPr>
            <p:extLst>
              <p:ext uri="{D42A27DB-BD31-4B8C-83A1-F6EECF244321}">
                <p14:modId xmlns:p14="http://schemas.microsoft.com/office/powerpoint/2010/main" val="2313246021"/>
              </p:ext>
            </p:extLst>
          </p:nvPr>
        </p:nvGraphicFramePr>
        <p:xfrm>
          <a:off x="1412683" y="1813084"/>
          <a:ext cx="5784088" cy="3057648"/>
        </p:xfrm>
        <a:graphic>
          <a:graphicData uri="http://schemas.openxmlformats.org/drawingml/2006/table">
            <a:tbl>
              <a:tblPr firstRow="1" bandRow="1">
                <a:noFill/>
              </a:tblPr>
              <a:tblGrid>
                <a:gridCol w="588072">
                  <a:extLst>
                    <a:ext uri="{9D8B030D-6E8A-4147-A177-3AD203B41FA5}">
                      <a16:colId xmlns:a16="http://schemas.microsoft.com/office/drawing/2014/main" val="20000"/>
                    </a:ext>
                  </a:extLst>
                </a:gridCol>
                <a:gridCol w="454879">
                  <a:extLst>
                    <a:ext uri="{9D8B030D-6E8A-4147-A177-3AD203B41FA5}">
                      <a16:colId xmlns:a16="http://schemas.microsoft.com/office/drawing/2014/main" val="20001"/>
                    </a:ext>
                  </a:extLst>
                </a:gridCol>
                <a:gridCol w="565108">
                  <a:extLst>
                    <a:ext uri="{9D8B030D-6E8A-4147-A177-3AD203B41FA5}">
                      <a16:colId xmlns:a16="http://schemas.microsoft.com/office/drawing/2014/main" val="20002"/>
                    </a:ext>
                  </a:extLst>
                </a:gridCol>
                <a:gridCol w="565108">
                  <a:extLst>
                    <a:ext uri="{9D8B030D-6E8A-4147-A177-3AD203B41FA5}">
                      <a16:colId xmlns:a16="http://schemas.microsoft.com/office/drawing/2014/main" val="20003"/>
                    </a:ext>
                  </a:extLst>
                </a:gridCol>
                <a:gridCol w="612874">
                  <a:extLst>
                    <a:ext uri="{9D8B030D-6E8A-4147-A177-3AD203B41FA5}">
                      <a16:colId xmlns:a16="http://schemas.microsoft.com/office/drawing/2014/main" val="20004"/>
                    </a:ext>
                  </a:extLst>
                </a:gridCol>
                <a:gridCol w="602770">
                  <a:extLst>
                    <a:ext uri="{9D8B030D-6E8A-4147-A177-3AD203B41FA5}">
                      <a16:colId xmlns:a16="http://schemas.microsoft.com/office/drawing/2014/main" val="20005"/>
                    </a:ext>
                  </a:extLst>
                </a:gridCol>
                <a:gridCol w="722184">
                  <a:extLst>
                    <a:ext uri="{9D8B030D-6E8A-4147-A177-3AD203B41FA5}">
                      <a16:colId xmlns:a16="http://schemas.microsoft.com/office/drawing/2014/main" val="20006"/>
                    </a:ext>
                  </a:extLst>
                </a:gridCol>
                <a:gridCol w="1126357">
                  <a:extLst>
                    <a:ext uri="{9D8B030D-6E8A-4147-A177-3AD203B41FA5}">
                      <a16:colId xmlns:a16="http://schemas.microsoft.com/office/drawing/2014/main" val="20007"/>
                    </a:ext>
                  </a:extLst>
                </a:gridCol>
                <a:gridCol w="546736">
                  <a:extLst>
                    <a:ext uri="{9D8B030D-6E8A-4147-A177-3AD203B41FA5}">
                      <a16:colId xmlns:a16="http://schemas.microsoft.com/office/drawing/2014/main" val="20008"/>
                    </a:ext>
                  </a:extLst>
                </a:gridCol>
              </a:tblGrid>
              <a:tr h="609654">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Grade 4</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Total Ct</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Ct On/Above Fall 2022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 On/Above Fall 2022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solidFill>
                            <a:srgbClr val="1F1F1F"/>
                          </a:solidFill>
                        </a:rPr>
                        <a:t>Ct On/Above Spring 2023</a:t>
                      </a:r>
                      <a:endParaRPr sz="700">
                        <a:solidFill>
                          <a:srgbClr val="1F1F1F"/>
                        </a:solidFill>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700">
                          <a:solidFill>
                            <a:srgbClr val="1F1F1F"/>
                          </a:solidFill>
                        </a:rPr>
                        <a:t>% On/Above Spring 2023</a:t>
                      </a:r>
                      <a:endParaRPr sz="700">
                        <a:solidFill>
                          <a:srgbClr val="1F1F1F"/>
                        </a:solidFill>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Ct Meeting Growth Goals</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 of Students Meeting Growth Goals</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Grade 4</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5422">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Cleveland</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39</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35%</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16</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21</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54%</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Cleveland</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5422">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Forest</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45</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47%</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25</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56%</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Forest</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5422">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Heywood</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9</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17%</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19</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37%</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27</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Heywood</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5422">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Lincoln</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90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7</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9%</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18</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21%</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33%</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Lincoln</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5422">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Oakwood</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26</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8</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31%</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17</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65%</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Oakwood</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05422">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Park</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17</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47%</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26</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62%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Park</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05422">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Rosa Parks</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121</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27</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24%</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44%</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54</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45%</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Rosa Parks</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05422">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total</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415</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82</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21%</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150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38%</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200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56%</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total (200)</a:t>
                      </a:r>
                      <a:endParaRPr sz="900">
                        <a:latin typeface="Calibri"/>
                        <a:ea typeface="Calibri"/>
                        <a:cs typeface="Calibri"/>
                        <a:sym typeface="Calibri"/>
                      </a:endParaRPr>
                    </a:p>
                  </a:txBody>
                  <a:tcPr marL="22046" marR="22046" marT="70535" marB="7053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Shape 153"/>
        <p:cNvGrpSpPr/>
        <p:nvPr/>
      </p:nvGrpSpPr>
      <p:grpSpPr>
        <a:xfrm>
          <a:off x="0" y="0"/>
          <a:ext cx="0" cy="0"/>
          <a:chOff x="0" y="0"/>
          <a:chExt cx="0" cy="0"/>
        </a:xfrm>
      </p:grpSpPr>
      <p:grpSp>
        <p:nvGrpSpPr>
          <p:cNvPr id="160" name="Group 15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61" name="Picture 16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2" name="Rectangle 16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63" name="Picture 16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64" name="Picture 16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6" name="Straight Connector 16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8" name="Rectangle 167">
            <a:extLst>
              <a:ext uri="{FF2B5EF4-FFF2-40B4-BE49-F238E27FC236}">
                <a16:creationId xmlns:a16="http://schemas.microsoft.com/office/drawing/2014/main" id="{575E71FA-50BD-43F8-8C98-04339283A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CF1AA7F6-A589-4BC8-BC72-2CA6DC9083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1" name="Picture 170">
              <a:extLst>
                <a:ext uri="{FF2B5EF4-FFF2-40B4-BE49-F238E27FC236}">
                  <a16:creationId xmlns:a16="http://schemas.microsoft.com/office/drawing/2014/main" id="{53F5243F-7E41-439E-8991-C4F246D88F6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2" name="Rectangle 171">
              <a:extLst>
                <a:ext uri="{FF2B5EF4-FFF2-40B4-BE49-F238E27FC236}">
                  <a16:creationId xmlns:a16="http://schemas.microsoft.com/office/drawing/2014/main" id="{401A6B5F-1CF1-43AD-9E85-94E187210C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3" name="Picture 172">
              <a:extLst>
                <a:ext uri="{FF2B5EF4-FFF2-40B4-BE49-F238E27FC236}">
                  <a16:creationId xmlns:a16="http://schemas.microsoft.com/office/drawing/2014/main" id="{2F682A59-7E20-407C-A7F8-582295AC687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4" name="Picture 173">
              <a:extLst>
                <a:ext uri="{FF2B5EF4-FFF2-40B4-BE49-F238E27FC236}">
                  <a16:creationId xmlns:a16="http://schemas.microsoft.com/office/drawing/2014/main" id="{5E4AC24E-0670-406E-822F-AAA6DA2010D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54" name="Google Shape;154;p26"/>
          <p:cNvSpPr txBox="1">
            <a:spLocks noGrp="1"/>
          </p:cNvSpPr>
          <p:nvPr>
            <p:ph type="title"/>
          </p:nvPr>
        </p:nvSpPr>
        <p:spPr>
          <a:xfrm>
            <a:off x="8013290" y="1041401"/>
            <a:ext cx="3079006" cy="2345264"/>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3400">
                <a:solidFill>
                  <a:srgbClr val="262626"/>
                </a:solidFill>
              </a:rPr>
              <a:t>Grade 5 - Growth Measure Data SY’ 2022-2023(in April)</a:t>
            </a:r>
          </a:p>
        </p:txBody>
      </p:sp>
      <p:sp>
        <p:nvSpPr>
          <p:cNvPr id="176" name="Rectangle 175">
            <a:extLst>
              <a:ext uri="{FF2B5EF4-FFF2-40B4-BE49-F238E27FC236}">
                <a16:creationId xmlns:a16="http://schemas.microsoft.com/office/drawing/2014/main" id="{E89B1776-F953-4C0F-8E85-E9C66B1EF0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a:extLst>
              <a:ext uri="{FF2B5EF4-FFF2-40B4-BE49-F238E27FC236}">
                <a16:creationId xmlns:a16="http://schemas.microsoft.com/office/drawing/2014/main" id="{997356D0-D934-42B9-8291-DF34A3AC0C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55" name="Google Shape;155;p26"/>
          <p:cNvGraphicFramePr/>
          <p:nvPr>
            <p:extLst>
              <p:ext uri="{D42A27DB-BD31-4B8C-83A1-F6EECF244321}">
                <p14:modId xmlns:p14="http://schemas.microsoft.com/office/powerpoint/2010/main" val="866166653"/>
              </p:ext>
            </p:extLst>
          </p:nvPr>
        </p:nvGraphicFramePr>
        <p:xfrm>
          <a:off x="1412683" y="1823916"/>
          <a:ext cx="5784087" cy="3039310"/>
        </p:xfrm>
        <a:graphic>
          <a:graphicData uri="http://schemas.openxmlformats.org/drawingml/2006/table">
            <a:tbl>
              <a:tblPr firstRow="1" bandRow="1">
                <a:noFill/>
              </a:tblPr>
              <a:tblGrid>
                <a:gridCol w="583899">
                  <a:extLst>
                    <a:ext uri="{9D8B030D-6E8A-4147-A177-3AD203B41FA5}">
                      <a16:colId xmlns:a16="http://schemas.microsoft.com/office/drawing/2014/main" val="20000"/>
                    </a:ext>
                  </a:extLst>
                </a:gridCol>
                <a:gridCol w="451651">
                  <a:extLst>
                    <a:ext uri="{9D8B030D-6E8A-4147-A177-3AD203B41FA5}">
                      <a16:colId xmlns:a16="http://schemas.microsoft.com/office/drawing/2014/main" val="20001"/>
                    </a:ext>
                  </a:extLst>
                </a:gridCol>
                <a:gridCol w="561098">
                  <a:extLst>
                    <a:ext uri="{9D8B030D-6E8A-4147-A177-3AD203B41FA5}">
                      <a16:colId xmlns:a16="http://schemas.microsoft.com/office/drawing/2014/main" val="20002"/>
                    </a:ext>
                  </a:extLst>
                </a:gridCol>
                <a:gridCol w="561098">
                  <a:extLst>
                    <a:ext uri="{9D8B030D-6E8A-4147-A177-3AD203B41FA5}">
                      <a16:colId xmlns:a16="http://schemas.microsoft.com/office/drawing/2014/main" val="20003"/>
                    </a:ext>
                  </a:extLst>
                </a:gridCol>
                <a:gridCol w="608525">
                  <a:extLst>
                    <a:ext uri="{9D8B030D-6E8A-4147-A177-3AD203B41FA5}">
                      <a16:colId xmlns:a16="http://schemas.microsoft.com/office/drawing/2014/main" val="20004"/>
                    </a:ext>
                  </a:extLst>
                </a:gridCol>
                <a:gridCol w="598493">
                  <a:extLst>
                    <a:ext uri="{9D8B030D-6E8A-4147-A177-3AD203B41FA5}">
                      <a16:colId xmlns:a16="http://schemas.microsoft.com/office/drawing/2014/main" val="20005"/>
                    </a:ext>
                  </a:extLst>
                </a:gridCol>
                <a:gridCol w="717060">
                  <a:extLst>
                    <a:ext uri="{9D8B030D-6E8A-4147-A177-3AD203B41FA5}">
                      <a16:colId xmlns:a16="http://schemas.microsoft.com/office/drawing/2014/main" val="20006"/>
                    </a:ext>
                  </a:extLst>
                </a:gridCol>
                <a:gridCol w="1118364">
                  <a:extLst>
                    <a:ext uri="{9D8B030D-6E8A-4147-A177-3AD203B41FA5}">
                      <a16:colId xmlns:a16="http://schemas.microsoft.com/office/drawing/2014/main" val="20007"/>
                    </a:ext>
                  </a:extLst>
                </a:gridCol>
                <a:gridCol w="583899">
                  <a:extLst>
                    <a:ext uri="{9D8B030D-6E8A-4147-A177-3AD203B41FA5}">
                      <a16:colId xmlns:a16="http://schemas.microsoft.com/office/drawing/2014/main" val="20008"/>
                    </a:ext>
                  </a:extLst>
                </a:gridCol>
              </a:tblGrid>
              <a:tr h="605328">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Grade 5</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Total Ct</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Ct On/Above Fall 2022</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 On/Above Fall 2022</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solidFill>
                            <a:srgbClr val="1F1F1F"/>
                          </a:solidFill>
                        </a:rPr>
                        <a:t>Ct On/Above Spring 2023</a:t>
                      </a:r>
                      <a:endParaRPr sz="700">
                        <a:solidFill>
                          <a:srgbClr val="1F1F1F"/>
                        </a:solidFill>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700">
                          <a:solidFill>
                            <a:srgbClr val="1F1F1F"/>
                          </a:solidFill>
                        </a:rPr>
                        <a:t>% On/Above Spring 2023</a:t>
                      </a:r>
                      <a:endParaRPr sz="700">
                        <a:solidFill>
                          <a:srgbClr val="1F1F1F"/>
                        </a:solidFill>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Ct Meeting Growth Goals</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 of Students Meeting Growth Goals</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Grade 5</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325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Cleveland</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6</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17%</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12</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32%</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31</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79%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Cleveland</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325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Forest</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33</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12</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34%</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54%</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25</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76%</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Forest</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325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Heywood</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43</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15</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35%</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18</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40%</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44%</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Heywood</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325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Lincoln</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71</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15</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38%</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41</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58%</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Lincoln</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325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Oakwood</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6</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21%</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32%</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15</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52%</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Oakwood</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0325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Park</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11%</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11</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24%</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23</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Park</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0325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Rosa Parks</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87</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21</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38</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42%</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42</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48%</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Rosa Parks</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0325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total</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351</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79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21%</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136</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38%</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196</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56%</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total(196)</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Shape 159"/>
        <p:cNvGrpSpPr/>
        <p:nvPr/>
      </p:nvGrpSpPr>
      <p:grpSpPr>
        <a:xfrm>
          <a:off x="0" y="0"/>
          <a:ext cx="0" cy="0"/>
          <a:chOff x="0" y="0"/>
          <a:chExt cx="0" cy="0"/>
        </a:xfrm>
      </p:grpSpPr>
      <p:grpSp>
        <p:nvGrpSpPr>
          <p:cNvPr id="166" name="Group 165">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67" name="Picture 166">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8" name="Rectangle 167">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69" name="Picture 168">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70" name="Picture 169">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72" name="Straight Connector 171">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4" name="Rectangle 173">
            <a:extLst>
              <a:ext uri="{FF2B5EF4-FFF2-40B4-BE49-F238E27FC236}">
                <a16:creationId xmlns:a16="http://schemas.microsoft.com/office/drawing/2014/main" id="{575E71FA-50BD-43F8-8C98-04339283A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CF1AA7F6-A589-4BC8-BC72-2CA6DC9083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7" name="Picture 176">
              <a:extLst>
                <a:ext uri="{FF2B5EF4-FFF2-40B4-BE49-F238E27FC236}">
                  <a16:creationId xmlns:a16="http://schemas.microsoft.com/office/drawing/2014/main" id="{53F5243F-7E41-439E-8991-C4F246D88F6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8" name="Rectangle 177">
              <a:extLst>
                <a:ext uri="{FF2B5EF4-FFF2-40B4-BE49-F238E27FC236}">
                  <a16:creationId xmlns:a16="http://schemas.microsoft.com/office/drawing/2014/main" id="{401A6B5F-1CF1-43AD-9E85-94E187210C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9" name="Picture 178">
              <a:extLst>
                <a:ext uri="{FF2B5EF4-FFF2-40B4-BE49-F238E27FC236}">
                  <a16:creationId xmlns:a16="http://schemas.microsoft.com/office/drawing/2014/main" id="{2F682A59-7E20-407C-A7F8-582295AC687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0" name="Picture 179">
              <a:extLst>
                <a:ext uri="{FF2B5EF4-FFF2-40B4-BE49-F238E27FC236}">
                  <a16:creationId xmlns:a16="http://schemas.microsoft.com/office/drawing/2014/main" id="{5E4AC24E-0670-406E-822F-AAA6DA2010D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60" name="Google Shape;160;p27"/>
          <p:cNvSpPr txBox="1">
            <a:spLocks noGrp="1"/>
          </p:cNvSpPr>
          <p:nvPr>
            <p:ph type="title"/>
          </p:nvPr>
        </p:nvSpPr>
        <p:spPr>
          <a:xfrm>
            <a:off x="8013290" y="1041401"/>
            <a:ext cx="3079006" cy="2345264"/>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3400">
                <a:solidFill>
                  <a:srgbClr val="262626"/>
                </a:solidFill>
              </a:rPr>
              <a:t>Grade 6 - Growth Measure Data SY’ 2022-2023(in April)</a:t>
            </a:r>
          </a:p>
        </p:txBody>
      </p:sp>
      <p:sp>
        <p:nvSpPr>
          <p:cNvPr id="182" name="Rectangle 181">
            <a:extLst>
              <a:ext uri="{FF2B5EF4-FFF2-40B4-BE49-F238E27FC236}">
                <a16:creationId xmlns:a16="http://schemas.microsoft.com/office/drawing/2014/main" id="{E89B1776-F953-4C0F-8E85-E9C66B1EF0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 name="Straight Connector 183">
            <a:extLst>
              <a:ext uri="{FF2B5EF4-FFF2-40B4-BE49-F238E27FC236}">
                <a16:creationId xmlns:a16="http://schemas.microsoft.com/office/drawing/2014/main" id="{997356D0-D934-42B9-8291-DF34A3AC0C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61" name="Google Shape;161;p27"/>
          <p:cNvGraphicFramePr/>
          <p:nvPr>
            <p:extLst>
              <p:ext uri="{D42A27DB-BD31-4B8C-83A1-F6EECF244321}">
                <p14:modId xmlns:p14="http://schemas.microsoft.com/office/powerpoint/2010/main" val="2365635572"/>
              </p:ext>
            </p:extLst>
          </p:nvPr>
        </p:nvGraphicFramePr>
        <p:xfrm>
          <a:off x="1412683" y="1823916"/>
          <a:ext cx="5784088" cy="3039310"/>
        </p:xfrm>
        <a:graphic>
          <a:graphicData uri="http://schemas.openxmlformats.org/drawingml/2006/table">
            <a:tbl>
              <a:tblPr firstRow="1" bandRow="1">
                <a:noFill/>
              </a:tblPr>
              <a:tblGrid>
                <a:gridCol w="583900">
                  <a:extLst>
                    <a:ext uri="{9D8B030D-6E8A-4147-A177-3AD203B41FA5}">
                      <a16:colId xmlns:a16="http://schemas.microsoft.com/office/drawing/2014/main" val="20000"/>
                    </a:ext>
                  </a:extLst>
                </a:gridCol>
                <a:gridCol w="451651">
                  <a:extLst>
                    <a:ext uri="{9D8B030D-6E8A-4147-A177-3AD203B41FA5}">
                      <a16:colId xmlns:a16="http://schemas.microsoft.com/office/drawing/2014/main" val="20001"/>
                    </a:ext>
                  </a:extLst>
                </a:gridCol>
                <a:gridCol w="561098">
                  <a:extLst>
                    <a:ext uri="{9D8B030D-6E8A-4147-A177-3AD203B41FA5}">
                      <a16:colId xmlns:a16="http://schemas.microsoft.com/office/drawing/2014/main" val="20002"/>
                    </a:ext>
                  </a:extLst>
                </a:gridCol>
                <a:gridCol w="561098">
                  <a:extLst>
                    <a:ext uri="{9D8B030D-6E8A-4147-A177-3AD203B41FA5}">
                      <a16:colId xmlns:a16="http://schemas.microsoft.com/office/drawing/2014/main" val="20003"/>
                    </a:ext>
                  </a:extLst>
                </a:gridCol>
                <a:gridCol w="608525">
                  <a:extLst>
                    <a:ext uri="{9D8B030D-6E8A-4147-A177-3AD203B41FA5}">
                      <a16:colId xmlns:a16="http://schemas.microsoft.com/office/drawing/2014/main" val="20004"/>
                    </a:ext>
                  </a:extLst>
                </a:gridCol>
                <a:gridCol w="598493">
                  <a:extLst>
                    <a:ext uri="{9D8B030D-6E8A-4147-A177-3AD203B41FA5}">
                      <a16:colId xmlns:a16="http://schemas.microsoft.com/office/drawing/2014/main" val="20005"/>
                    </a:ext>
                  </a:extLst>
                </a:gridCol>
                <a:gridCol w="717059">
                  <a:extLst>
                    <a:ext uri="{9D8B030D-6E8A-4147-A177-3AD203B41FA5}">
                      <a16:colId xmlns:a16="http://schemas.microsoft.com/office/drawing/2014/main" val="20006"/>
                    </a:ext>
                  </a:extLst>
                </a:gridCol>
                <a:gridCol w="1118364">
                  <a:extLst>
                    <a:ext uri="{9D8B030D-6E8A-4147-A177-3AD203B41FA5}">
                      <a16:colId xmlns:a16="http://schemas.microsoft.com/office/drawing/2014/main" val="20007"/>
                    </a:ext>
                  </a:extLst>
                </a:gridCol>
                <a:gridCol w="583900">
                  <a:extLst>
                    <a:ext uri="{9D8B030D-6E8A-4147-A177-3AD203B41FA5}">
                      <a16:colId xmlns:a16="http://schemas.microsoft.com/office/drawing/2014/main" val="20008"/>
                    </a:ext>
                  </a:extLst>
                </a:gridCol>
              </a:tblGrid>
              <a:tr h="605328">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Grade 6</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Total Ct</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Ct On/Above Fall 2022</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 On/Above Fall 2022</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solidFill>
                            <a:srgbClr val="1F1F1F"/>
                          </a:solidFill>
                        </a:rPr>
                        <a:t>Ct On/Above Spring 2023</a:t>
                      </a:r>
                      <a:endParaRPr sz="700">
                        <a:solidFill>
                          <a:srgbClr val="1F1F1F"/>
                        </a:solidFill>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700">
                          <a:solidFill>
                            <a:srgbClr val="1F1F1F"/>
                          </a:solidFill>
                        </a:rPr>
                        <a:t>% On/Above Spring 2023</a:t>
                      </a:r>
                      <a:endParaRPr sz="700">
                        <a:solidFill>
                          <a:srgbClr val="1F1F1F"/>
                        </a:solidFill>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Ct Meeting Growth Goals</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 of Students Meeting Growth Goals</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Grade 6</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325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Cleveland</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20%</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16</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33%</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Cleveland</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325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Forest</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32</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10</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25%</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17</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47%</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18</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56%</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Forest</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325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Heywood</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35</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8</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22%</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17</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44%</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54%</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Heywood</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325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Lincoln</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87</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14</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15%</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32</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37%</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54</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62%</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Lincoln</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325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Oakwood</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37</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6</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25%</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15%</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18</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Oakwood</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0325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Park</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61</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10</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18%</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13</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27%</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18</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30%</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Park</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0325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Rosa Parks</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99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13</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13%</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21</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20%</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40</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40%</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Rosa Parks</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03255">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total</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400</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63</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17%</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113</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29%</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183</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46%</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Calibri"/>
                          <a:ea typeface="Calibri"/>
                          <a:cs typeface="Calibri"/>
                          <a:sym typeface="Calibri"/>
                        </a:rPr>
                        <a:t>total(183)</a:t>
                      </a:r>
                      <a:endParaRPr sz="900">
                        <a:latin typeface="Calibri"/>
                        <a:ea typeface="Calibri"/>
                        <a:cs typeface="Calibri"/>
                        <a:sym typeface="Calibri"/>
                      </a:endParaRPr>
                    </a:p>
                  </a:txBody>
                  <a:tcPr marL="21889" marR="21889" marT="70034" marB="7003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Shape 165"/>
        <p:cNvGrpSpPr/>
        <p:nvPr/>
      </p:nvGrpSpPr>
      <p:grpSpPr>
        <a:xfrm>
          <a:off x="0" y="0"/>
          <a:ext cx="0" cy="0"/>
          <a:chOff x="0" y="0"/>
          <a:chExt cx="0" cy="0"/>
        </a:xfrm>
      </p:grpSpPr>
      <p:grpSp>
        <p:nvGrpSpPr>
          <p:cNvPr id="172" name="Group 171">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73" name="Picture 172">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4" name="Rectangle 173">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5" name="Picture 174">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76" name="Picture 175">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78" name="Straight Connector 177">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80" name="Rectangle 179">
            <a:extLst>
              <a:ext uri="{FF2B5EF4-FFF2-40B4-BE49-F238E27FC236}">
                <a16:creationId xmlns:a16="http://schemas.microsoft.com/office/drawing/2014/main" id="{575E71FA-50BD-43F8-8C98-04339283A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id="{CF1AA7F6-A589-4BC8-BC72-2CA6DC9083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83" name="Picture 182">
              <a:extLst>
                <a:ext uri="{FF2B5EF4-FFF2-40B4-BE49-F238E27FC236}">
                  <a16:creationId xmlns:a16="http://schemas.microsoft.com/office/drawing/2014/main" id="{53F5243F-7E41-439E-8991-C4F246D88F6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4" name="Rectangle 183">
              <a:extLst>
                <a:ext uri="{FF2B5EF4-FFF2-40B4-BE49-F238E27FC236}">
                  <a16:creationId xmlns:a16="http://schemas.microsoft.com/office/drawing/2014/main" id="{401A6B5F-1CF1-43AD-9E85-94E187210C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5" name="Picture 184">
              <a:extLst>
                <a:ext uri="{FF2B5EF4-FFF2-40B4-BE49-F238E27FC236}">
                  <a16:creationId xmlns:a16="http://schemas.microsoft.com/office/drawing/2014/main" id="{2F682A59-7E20-407C-A7F8-582295AC687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6" name="Picture 185">
              <a:extLst>
                <a:ext uri="{FF2B5EF4-FFF2-40B4-BE49-F238E27FC236}">
                  <a16:creationId xmlns:a16="http://schemas.microsoft.com/office/drawing/2014/main" id="{5E4AC24E-0670-406E-822F-AAA6DA2010D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66" name="Google Shape;166;p28"/>
          <p:cNvSpPr txBox="1">
            <a:spLocks noGrp="1"/>
          </p:cNvSpPr>
          <p:nvPr>
            <p:ph type="title"/>
          </p:nvPr>
        </p:nvSpPr>
        <p:spPr>
          <a:xfrm>
            <a:off x="8013290" y="1041401"/>
            <a:ext cx="3079006" cy="2345264"/>
          </a:xfrm>
          <a:prstGeom prst="rect">
            <a:avLst/>
          </a:prstGeom>
        </p:spPr>
        <p:txBody>
          <a:bodyPr spcFirstLastPara="1" vert="horz" lIns="91440" tIns="45720" rIns="91440" bIns="45720" rtlCol="0" anchor="b" anchorCtr="0">
            <a:normAutofit/>
          </a:bodyPr>
          <a:lstStyle/>
          <a:p>
            <a:pPr>
              <a:lnSpc>
                <a:spcPct val="90000"/>
              </a:lnSpc>
              <a:spcBef>
                <a:spcPct val="0"/>
              </a:spcBef>
            </a:pPr>
            <a:r>
              <a:rPr lang="en-US" sz="3400">
                <a:solidFill>
                  <a:srgbClr val="262626"/>
                </a:solidFill>
              </a:rPr>
              <a:t>Grade 7 - Growth Measure Data SY’ 2022-2023(in April)</a:t>
            </a:r>
          </a:p>
        </p:txBody>
      </p:sp>
      <p:sp>
        <p:nvSpPr>
          <p:cNvPr id="188" name="Rectangle 187">
            <a:extLst>
              <a:ext uri="{FF2B5EF4-FFF2-40B4-BE49-F238E27FC236}">
                <a16:creationId xmlns:a16="http://schemas.microsoft.com/office/drawing/2014/main" id="{E89B1776-F953-4C0F-8E85-E9C66B1EF0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a:extLst>
              <a:ext uri="{FF2B5EF4-FFF2-40B4-BE49-F238E27FC236}">
                <a16:creationId xmlns:a16="http://schemas.microsoft.com/office/drawing/2014/main" id="{997356D0-D934-42B9-8291-DF34A3AC0C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67" name="Google Shape;167;p28"/>
          <p:cNvGraphicFramePr/>
          <p:nvPr>
            <p:extLst>
              <p:ext uri="{D42A27DB-BD31-4B8C-83A1-F6EECF244321}">
                <p14:modId xmlns:p14="http://schemas.microsoft.com/office/powerpoint/2010/main" val="3300415174"/>
              </p:ext>
            </p:extLst>
          </p:nvPr>
        </p:nvGraphicFramePr>
        <p:xfrm>
          <a:off x="1412683" y="1432276"/>
          <a:ext cx="5784087" cy="3814648"/>
        </p:xfrm>
        <a:graphic>
          <a:graphicData uri="http://schemas.openxmlformats.org/drawingml/2006/table">
            <a:tbl>
              <a:tblPr firstRow="1" bandRow="1">
                <a:noFill/>
              </a:tblPr>
              <a:tblGrid>
                <a:gridCol w="668189">
                  <a:extLst>
                    <a:ext uri="{9D8B030D-6E8A-4147-A177-3AD203B41FA5}">
                      <a16:colId xmlns:a16="http://schemas.microsoft.com/office/drawing/2014/main" val="20000"/>
                    </a:ext>
                  </a:extLst>
                </a:gridCol>
                <a:gridCol w="516850">
                  <a:extLst>
                    <a:ext uri="{9D8B030D-6E8A-4147-A177-3AD203B41FA5}">
                      <a16:colId xmlns:a16="http://schemas.microsoft.com/office/drawing/2014/main" val="20001"/>
                    </a:ext>
                  </a:extLst>
                </a:gridCol>
                <a:gridCol w="642097">
                  <a:extLst>
                    <a:ext uri="{9D8B030D-6E8A-4147-A177-3AD203B41FA5}">
                      <a16:colId xmlns:a16="http://schemas.microsoft.com/office/drawing/2014/main" val="20002"/>
                    </a:ext>
                  </a:extLst>
                </a:gridCol>
                <a:gridCol w="642097">
                  <a:extLst>
                    <a:ext uri="{9D8B030D-6E8A-4147-A177-3AD203B41FA5}">
                      <a16:colId xmlns:a16="http://schemas.microsoft.com/office/drawing/2014/main" val="20003"/>
                    </a:ext>
                  </a:extLst>
                </a:gridCol>
                <a:gridCol w="567993">
                  <a:extLst>
                    <a:ext uri="{9D8B030D-6E8A-4147-A177-3AD203B41FA5}">
                      <a16:colId xmlns:a16="http://schemas.microsoft.com/office/drawing/2014/main" val="20004"/>
                    </a:ext>
                  </a:extLst>
                </a:gridCol>
                <a:gridCol w="684889">
                  <a:extLst>
                    <a:ext uri="{9D8B030D-6E8A-4147-A177-3AD203B41FA5}">
                      <a16:colId xmlns:a16="http://schemas.microsoft.com/office/drawing/2014/main" val="20005"/>
                    </a:ext>
                  </a:extLst>
                </a:gridCol>
                <a:gridCol w="820572">
                  <a:extLst>
                    <a:ext uri="{9D8B030D-6E8A-4147-A177-3AD203B41FA5}">
                      <a16:colId xmlns:a16="http://schemas.microsoft.com/office/drawing/2014/main" val="20006"/>
                    </a:ext>
                  </a:extLst>
                </a:gridCol>
                <a:gridCol w="573211">
                  <a:extLst>
                    <a:ext uri="{9D8B030D-6E8A-4147-A177-3AD203B41FA5}">
                      <a16:colId xmlns:a16="http://schemas.microsoft.com/office/drawing/2014/main" val="20007"/>
                    </a:ext>
                  </a:extLst>
                </a:gridCol>
                <a:gridCol w="668189">
                  <a:extLst>
                    <a:ext uri="{9D8B030D-6E8A-4147-A177-3AD203B41FA5}">
                      <a16:colId xmlns:a16="http://schemas.microsoft.com/office/drawing/2014/main" val="20008"/>
                    </a:ext>
                  </a:extLst>
                </a:gridCol>
              </a:tblGrid>
              <a:tr h="1038392">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Grade 7</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Total Ct</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Ct On/Above Fall 2022</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 On/Above Fall 2022</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1F1F1F"/>
                          </a:solidFill>
                        </a:rPr>
                        <a:t>Ct On/Above Spring 2023</a:t>
                      </a:r>
                      <a:endParaRPr sz="800">
                        <a:solidFill>
                          <a:srgbClr val="1F1F1F"/>
                        </a:solidFill>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a:solidFill>
                            <a:srgbClr val="1F1F1F"/>
                          </a:solidFill>
                        </a:rPr>
                        <a:t>% On/Above Spring 2023</a:t>
                      </a:r>
                      <a:endParaRPr sz="800">
                        <a:solidFill>
                          <a:srgbClr val="1F1F1F"/>
                        </a:solidFill>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Ct Meeting Growth Goals</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 of Students Meeting Growth Goals</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Grade 7</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47032">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Cleveland</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20</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4</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6%</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6</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33%</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8</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40%</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Cleveland</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47032">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Forest</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37</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15</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37%</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23</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53%</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19</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51%</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Forest</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47032">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Heywood</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32</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12</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40%</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21</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68%</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20</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63%</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Heywood</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47032">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Lincoln</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74</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11</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15%</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15</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18%</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20</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27%</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Lincoln</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47032">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Oakwood</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31</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4</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25%</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7</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39%</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14</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45%</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Oakwood</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47032">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Park</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43</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6</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15%</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7</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18%</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11</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26%</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Park</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47032">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Rosa Parks</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109</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19</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17%</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36</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31%</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47</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43%</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Rosa Parks</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47032">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total</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346</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71</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22%</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115</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33%</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139</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40%</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total(139)</a:t>
                      </a:r>
                      <a:endParaRPr sz="1000">
                        <a:latin typeface="Calibri"/>
                        <a:ea typeface="Calibri"/>
                        <a:cs typeface="Calibri"/>
                        <a:sym typeface="Calibri"/>
                      </a:endParaRPr>
                    </a:p>
                  </a:txBody>
                  <a:tcPr marL="25049" marR="25049" marT="80144" marB="80144"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2077267" y="349168"/>
            <a:ext cx="11360800" cy="943200"/>
          </a:xfrm>
          <a:prstGeom prst="rect">
            <a:avLst/>
          </a:prstGeom>
        </p:spPr>
        <p:txBody>
          <a:bodyPr spcFirstLastPara="1" vert="horz" wrap="square" lIns="121900" tIns="121900" rIns="121900" bIns="121900" rtlCol="0" anchor="t" anchorCtr="0">
            <a:normAutofit/>
          </a:bodyPr>
          <a:lstStyle/>
          <a:p>
            <a:pPr algn="l"/>
            <a:r>
              <a:rPr lang="en" sz="2500" dirty="0"/>
              <a:t>Grade 8 - Growth Measure Data SY’ 2022-2023 (in April)</a:t>
            </a:r>
            <a:endParaRPr sz="2500" dirty="0"/>
          </a:p>
        </p:txBody>
      </p:sp>
      <p:graphicFrame>
        <p:nvGraphicFramePr>
          <p:cNvPr id="173" name="Google Shape;173;p29"/>
          <p:cNvGraphicFramePr/>
          <p:nvPr>
            <p:extLst>
              <p:ext uri="{D42A27DB-BD31-4B8C-83A1-F6EECF244321}">
                <p14:modId xmlns:p14="http://schemas.microsoft.com/office/powerpoint/2010/main" val="1604366809"/>
              </p:ext>
            </p:extLst>
          </p:nvPr>
        </p:nvGraphicFramePr>
        <p:xfrm>
          <a:off x="909316" y="942233"/>
          <a:ext cx="10869584" cy="1539160"/>
        </p:xfrm>
        <a:graphic>
          <a:graphicData uri="http://schemas.openxmlformats.org/drawingml/2006/table">
            <a:tbl>
              <a:tblPr>
                <a:noFill/>
              </a:tblPr>
              <a:tblGrid>
                <a:gridCol w="1147537">
                  <a:extLst>
                    <a:ext uri="{9D8B030D-6E8A-4147-A177-3AD203B41FA5}">
                      <a16:colId xmlns:a16="http://schemas.microsoft.com/office/drawing/2014/main" val="20000"/>
                    </a:ext>
                  </a:extLst>
                </a:gridCol>
                <a:gridCol w="1241369">
                  <a:extLst>
                    <a:ext uri="{9D8B030D-6E8A-4147-A177-3AD203B41FA5}">
                      <a16:colId xmlns:a16="http://schemas.microsoft.com/office/drawing/2014/main" val="20001"/>
                    </a:ext>
                  </a:extLst>
                </a:gridCol>
                <a:gridCol w="1241369">
                  <a:extLst>
                    <a:ext uri="{9D8B030D-6E8A-4147-A177-3AD203B41FA5}">
                      <a16:colId xmlns:a16="http://schemas.microsoft.com/office/drawing/2014/main" val="20002"/>
                    </a:ext>
                  </a:extLst>
                </a:gridCol>
                <a:gridCol w="1607938">
                  <a:extLst>
                    <a:ext uri="{9D8B030D-6E8A-4147-A177-3AD203B41FA5}">
                      <a16:colId xmlns:a16="http://schemas.microsoft.com/office/drawing/2014/main" val="20003"/>
                    </a:ext>
                  </a:extLst>
                </a:gridCol>
                <a:gridCol w="1631544">
                  <a:extLst>
                    <a:ext uri="{9D8B030D-6E8A-4147-A177-3AD203B41FA5}">
                      <a16:colId xmlns:a16="http://schemas.microsoft.com/office/drawing/2014/main" val="20004"/>
                    </a:ext>
                  </a:extLst>
                </a:gridCol>
                <a:gridCol w="1442389">
                  <a:extLst>
                    <a:ext uri="{9D8B030D-6E8A-4147-A177-3AD203B41FA5}">
                      <a16:colId xmlns:a16="http://schemas.microsoft.com/office/drawing/2014/main" val="20005"/>
                    </a:ext>
                  </a:extLst>
                </a:gridCol>
                <a:gridCol w="1395054">
                  <a:extLst>
                    <a:ext uri="{9D8B030D-6E8A-4147-A177-3AD203B41FA5}">
                      <a16:colId xmlns:a16="http://schemas.microsoft.com/office/drawing/2014/main" val="20006"/>
                    </a:ext>
                  </a:extLst>
                </a:gridCol>
                <a:gridCol w="1162384">
                  <a:extLst>
                    <a:ext uri="{9D8B030D-6E8A-4147-A177-3AD203B41FA5}">
                      <a16:colId xmlns:a16="http://schemas.microsoft.com/office/drawing/2014/main" val="20007"/>
                    </a:ext>
                  </a:extLst>
                </a:gridCol>
              </a:tblGrid>
              <a:tr h="921762">
                <a:tc>
                  <a:txBody>
                    <a:bodyPr/>
                    <a:lstStyle/>
                    <a:p>
                      <a:pPr marL="0" lvl="0" indent="0" algn="ctr" rtl="0">
                        <a:lnSpc>
                          <a:spcPct val="115000"/>
                        </a:lnSpc>
                        <a:spcBef>
                          <a:spcPts val="0"/>
                        </a:spcBef>
                        <a:spcAft>
                          <a:spcPts val="0"/>
                        </a:spcAft>
                        <a:buNone/>
                      </a:pPr>
                      <a:r>
                        <a:rPr lang="en" sz="1500">
                          <a:latin typeface="Calibri"/>
                          <a:ea typeface="Calibri"/>
                          <a:cs typeface="Calibri"/>
                          <a:sym typeface="Calibri"/>
                        </a:rPr>
                        <a:t>Grade 8</a:t>
                      </a:r>
                      <a:endParaRPr sz="1500">
                        <a:latin typeface="Calibri"/>
                        <a:ea typeface="Calibri"/>
                        <a:cs typeface="Calibri"/>
                        <a:sym typeface="Calibri"/>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latin typeface="Calibri"/>
                          <a:ea typeface="Calibri"/>
                          <a:cs typeface="Calibri"/>
                          <a:sym typeface="Calibri"/>
                        </a:rPr>
                        <a:t>Ct On/Above Fall 2022</a:t>
                      </a:r>
                      <a:endParaRPr sz="1500">
                        <a:latin typeface="Calibri"/>
                        <a:ea typeface="Calibri"/>
                        <a:cs typeface="Calibri"/>
                        <a:sym typeface="Calibri"/>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latin typeface="Calibri"/>
                          <a:ea typeface="Calibri"/>
                          <a:cs typeface="Calibri"/>
                          <a:sym typeface="Calibri"/>
                        </a:rPr>
                        <a:t>% On/Above Fall 2022</a:t>
                      </a:r>
                      <a:endParaRPr sz="1500">
                        <a:latin typeface="Calibri"/>
                        <a:ea typeface="Calibri"/>
                        <a:cs typeface="Calibri"/>
                        <a:sym typeface="Calibri"/>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solidFill>
                            <a:srgbClr val="1F1F1F"/>
                          </a:solidFill>
                        </a:rPr>
                        <a:t>Ct On/Above Spring 2023</a:t>
                      </a:r>
                      <a:endParaRPr sz="1200">
                        <a:solidFill>
                          <a:srgbClr val="1F1F1F"/>
                        </a:solidFill>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200">
                          <a:solidFill>
                            <a:srgbClr val="1F1F1F"/>
                          </a:solidFill>
                        </a:rPr>
                        <a:t>% On/Above Spring 2023</a:t>
                      </a:r>
                      <a:endParaRPr sz="1200">
                        <a:solidFill>
                          <a:srgbClr val="1F1F1F"/>
                        </a:solidFill>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500">
                          <a:latin typeface="Calibri"/>
                          <a:ea typeface="Calibri"/>
                          <a:cs typeface="Calibri"/>
                          <a:sym typeface="Calibri"/>
                        </a:rPr>
                        <a:t>Ct Meeting Growth Goals</a:t>
                      </a:r>
                      <a:endParaRPr sz="1500">
                        <a:latin typeface="Calibri"/>
                        <a:ea typeface="Calibri"/>
                        <a:cs typeface="Calibri"/>
                        <a:sym typeface="Calibri"/>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latin typeface="Calibri"/>
                          <a:ea typeface="Calibri"/>
                          <a:cs typeface="Calibri"/>
                          <a:sym typeface="Calibri"/>
                        </a:rPr>
                        <a:t>% of Students Meeting Growth Goals</a:t>
                      </a:r>
                      <a:endParaRPr sz="1500">
                        <a:latin typeface="Calibri"/>
                        <a:ea typeface="Calibri"/>
                        <a:cs typeface="Calibri"/>
                        <a:sym typeface="Calibri"/>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latin typeface="Calibri"/>
                          <a:ea typeface="Calibri"/>
                          <a:cs typeface="Calibri"/>
                          <a:sym typeface="Calibri"/>
                        </a:rPr>
                        <a:t>Grade 8</a:t>
                      </a:r>
                      <a:endParaRPr sz="1500">
                        <a:latin typeface="Calibri"/>
                        <a:ea typeface="Calibri"/>
                        <a:cs typeface="Calibri"/>
                        <a:sym typeface="Calibri"/>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45238">
                <a:tc>
                  <a:txBody>
                    <a:bodyPr/>
                    <a:lstStyle/>
                    <a:p>
                      <a:pPr marL="0" lvl="0" indent="0" algn="l" rtl="0">
                        <a:lnSpc>
                          <a:spcPct val="115000"/>
                        </a:lnSpc>
                        <a:spcBef>
                          <a:spcPts val="0"/>
                        </a:spcBef>
                        <a:spcAft>
                          <a:spcPts val="0"/>
                        </a:spcAft>
                        <a:buNone/>
                      </a:pPr>
                      <a:r>
                        <a:rPr lang="en" sz="1500">
                          <a:latin typeface="Calibri"/>
                          <a:ea typeface="Calibri"/>
                          <a:cs typeface="Calibri"/>
                          <a:sym typeface="Calibri"/>
                        </a:rPr>
                        <a:t>OPA I&amp;I</a:t>
                      </a:r>
                      <a:endParaRPr sz="1500">
                        <a:latin typeface="Calibri"/>
                        <a:ea typeface="Calibri"/>
                        <a:cs typeface="Calibri"/>
                        <a:sym typeface="Calibri"/>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latin typeface="Calibri"/>
                          <a:ea typeface="Calibri"/>
                          <a:cs typeface="Calibri"/>
                          <a:sym typeface="Calibri"/>
                        </a:rPr>
                        <a:t>86</a:t>
                      </a:r>
                      <a:endParaRPr sz="1500">
                        <a:latin typeface="Calibri"/>
                        <a:ea typeface="Calibri"/>
                        <a:cs typeface="Calibri"/>
                        <a:sym typeface="Calibri"/>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latin typeface="Calibri"/>
                          <a:ea typeface="Calibri"/>
                          <a:cs typeface="Calibri"/>
                          <a:sym typeface="Calibri"/>
                        </a:rPr>
                        <a:t>22%</a:t>
                      </a:r>
                      <a:endParaRPr sz="1500">
                        <a:latin typeface="Calibri"/>
                        <a:ea typeface="Calibri"/>
                        <a:cs typeface="Calibri"/>
                        <a:sym typeface="Calibri"/>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latin typeface="Calibri"/>
                          <a:ea typeface="Calibri"/>
                          <a:cs typeface="Calibri"/>
                          <a:sym typeface="Calibri"/>
                        </a:rPr>
                        <a:t>141</a:t>
                      </a:r>
                      <a:endParaRPr sz="1500">
                        <a:latin typeface="Calibri"/>
                        <a:ea typeface="Calibri"/>
                        <a:cs typeface="Calibri"/>
                        <a:sym typeface="Calibri"/>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latin typeface="Calibri"/>
                          <a:ea typeface="Calibri"/>
                          <a:cs typeface="Calibri"/>
                          <a:sym typeface="Calibri"/>
                        </a:rPr>
                        <a:t>35%</a:t>
                      </a:r>
                      <a:endParaRPr sz="1500">
                        <a:latin typeface="Calibri"/>
                        <a:ea typeface="Calibri"/>
                        <a:cs typeface="Calibri"/>
                        <a:sym typeface="Calibri"/>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latin typeface="Calibri"/>
                          <a:ea typeface="Calibri"/>
                          <a:cs typeface="Calibri"/>
                          <a:sym typeface="Calibri"/>
                        </a:rPr>
                        <a:t>181</a:t>
                      </a:r>
                      <a:endParaRPr sz="1500">
                        <a:latin typeface="Calibri"/>
                        <a:ea typeface="Calibri"/>
                        <a:cs typeface="Calibri"/>
                        <a:sym typeface="Calibri"/>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latin typeface="Calibri"/>
                          <a:ea typeface="Calibri"/>
                          <a:cs typeface="Calibri"/>
                          <a:sym typeface="Calibri"/>
                        </a:rPr>
                        <a:t>45%</a:t>
                      </a:r>
                      <a:endParaRPr sz="1500">
                        <a:latin typeface="Calibri"/>
                        <a:ea typeface="Calibri"/>
                        <a:cs typeface="Calibri"/>
                        <a:sym typeface="Calibri"/>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dirty="0">
                          <a:latin typeface="Calibri"/>
                          <a:ea typeface="Calibri"/>
                          <a:cs typeface="Calibri"/>
                          <a:sym typeface="Calibri"/>
                        </a:rPr>
                        <a:t>403</a:t>
                      </a:r>
                      <a:endParaRPr sz="1500" dirty="0">
                        <a:latin typeface="Calibri"/>
                        <a:ea typeface="Calibri"/>
                        <a:cs typeface="Calibri"/>
                        <a:sym typeface="Calibri"/>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74" name="Google Shape;174;p29"/>
          <p:cNvGraphicFramePr/>
          <p:nvPr>
            <p:extLst>
              <p:ext uri="{D42A27DB-BD31-4B8C-83A1-F6EECF244321}">
                <p14:modId xmlns:p14="http://schemas.microsoft.com/office/powerpoint/2010/main" val="3049424981"/>
              </p:ext>
            </p:extLst>
          </p:nvPr>
        </p:nvGraphicFramePr>
        <p:xfrm>
          <a:off x="681067" y="2576233"/>
          <a:ext cx="10869583" cy="3535360"/>
        </p:xfrm>
        <a:graphic>
          <a:graphicData uri="http://schemas.openxmlformats.org/drawingml/2006/table">
            <a:tbl>
              <a:tblPr>
                <a:noFill/>
              </a:tblPr>
              <a:tblGrid>
                <a:gridCol w="1596953">
                  <a:extLst>
                    <a:ext uri="{9D8B030D-6E8A-4147-A177-3AD203B41FA5}">
                      <a16:colId xmlns:a16="http://schemas.microsoft.com/office/drawing/2014/main" val="20000"/>
                    </a:ext>
                  </a:extLst>
                </a:gridCol>
                <a:gridCol w="1069728">
                  <a:extLst>
                    <a:ext uri="{9D8B030D-6E8A-4147-A177-3AD203B41FA5}">
                      <a16:colId xmlns:a16="http://schemas.microsoft.com/office/drawing/2014/main" val="20001"/>
                    </a:ext>
                  </a:extLst>
                </a:gridCol>
                <a:gridCol w="1533873">
                  <a:extLst>
                    <a:ext uri="{9D8B030D-6E8A-4147-A177-3AD203B41FA5}">
                      <a16:colId xmlns:a16="http://schemas.microsoft.com/office/drawing/2014/main" val="20002"/>
                    </a:ext>
                  </a:extLst>
                </a:gridCol>
                <a:gridCol w="1650582">
                  <a:extLst>
                    <a:ext uri="{9D8B030D-6E8A-4147-A177-3AD203B41FA5}">
                      <a16:colId xmlns:a16="http://schemas.microsoft.com/office/drawing/2014/main" val="20003"/>
                    </a:ext>
                  </a:extLst>
                </a:gridCol>
                <a:gridCol w="2414087">
                  <a:extLst>
                    <a:ext uri="{9D8B030D-6E8A-4147-A177-3AD203B41FA5}">
                      <a16:colId xmlns:a16="http://schemas.microsoft.com/office/drawing/2014/main" val="20004"/>
                    </a:ext>
                  </a:extLst>
                </a:gridCol>
                <a:gridCol w="2604360">
                  <a:extLst>
                    <a:ext uri="{9D8B030D-6E8A-4147-A177-3AD203B41FA5}">
                      <a16:colId xmlns:a16="http://schemas.microsoft.com/office/drawing/2014/main" val="20005"/>
                    </a:ext>
                  </a:extLst>
                </a:gridCol>
              </a:tblGrid>
              <a:tr h="400556">
                <a:tc>
                  <a:txBody>
                    <a:bodyPr/>
                    <a:lstStyle/>
                    <a:p>
                      <a:pPr marL="0" lvl="0" indent="0" algn="l" rtl="0">
                        <a:spcBef>
                          <a:spcPts val="0"/>
                        </a:spcBef>
                        <a:spcAft>
                          <a:spcPts val="0"/>
                        </a:spcAft>
                        <a:buNone/>
                      </a:pPr>
                      <a:r>
                        <a:rPr lang="en" sz="1300"/>
                        <a:t>EOY</a:t>
                      </a:r>
                      <a:endParaRPr sz="1300"/>
                    </a:p>
                  </a:txBody>
                  <a:tcPr marL="121900" marR="121900" marT="121900" marB="121900"/>
                </a:tc>
                <a:tc>
                  <a:txBody>
                    <a:bodyPr/>
                    <a:lstStyle/>
                    <a:p>
                      <a:pPr marL="0" lvl="0" indent="0" algn="l" rtl="0">
                        <a:spcBef>
                          <a:spcPts val="0"/>
                        </a:spcBef>
                        <a:spcAft>
                          <a:spcPts val="0"/>
                        </a:spcAft>
                        <a:buNone/>
                      </a:pPr>
                      <a:r>
                        <a:rPr lang="en" sz="1300"/>
                        <a:t>Total Ct</a:t>
                      </a:r>
                      <a:endParaRPr sz="1300"/>
                    </a:p>
                  </a:txBody>
                  <a:tcPr marL="121900" marR="121900" marT="121900" marB="121900"/>
                </a:tc>
                <a:tc>
                  <a:txBody>
                    <a:bodyPr/>
                    <a:lstStyle/>
                    <a:p>
                      <a:pPr marL="0" lvl="0" indent="0" algn="l" rtl="0">
                        <a:spcBef>
                          <a:spcPts val="0"/>
                        </a:spcBef>
                        <a:spcAft>
                          <a:spcPts val="0"/>
                        </a:spcAft>
                        <a:buNone/>
                      </a:pPr>
                      <a:r>
                        <a:rPr lang="en" sz="1300"/>
                        <a:t>Ct On/Above</a:t>
                      </a:r>
                      <a:endParaRPr sz="1300"/>
                    </a:p>
                  </a:txBody>
                  <a:tcPr marL="121900" marR="121900" marT="121900" marB="121900"/>
                </a:tc>
                <a:tc>
                  <a:txBody>
                    <a:bodyPr/>
                    <a:lstStyle/>
                    <a:p>
                      <a:pPr marL="0" lvl="0" indent="0" algn="l" rtl="0">
                        <a:spcBef>
                          <a:spcPts val="0"/>
                        </a:spcBef>
                        <a:spcAft>
                          <a:spcPts val="0"/>
                        </a:spcAft>
                        <a:buNone/>
                      </a:pPr>
                      <a:r>
                        <a:rPr lang="en" sz="1300"/>
                        <a:t>% On/Above</a:t>
                      </a:r>
                      <a:endParaRPr sz="1300"/>
                    </a:p>
                  </a:txBody>
                  <a:tcPr marL="121900" marR="121900" marT="121900" marB="121900"/>
                </a:tc>
                <a:tc>
                  <a:txBody>
                    <a:bodyPr/>
                    <a:lstStyle/>
                    <a:p>
                      <a:pPr marL="0" lvl="0" indent="0" algn="l" rtl="0">
                        <a:spcBef>
                          <a:spcPts val="0"/>
                        </a:spcBef>
                        <a:spcAft>
                          <a:spcPts val="0"/>
                        </a:spcAft>
                        <a:buNone/>
                      </a:pPr>
                      <a:r>
                        <a:rPr lang="en" sz="1300"/>
                        <a:t>Ct Met Growth Goals</a:t>
                      </a:r>
                      <a:endParaRPr sz="1300"/>
                    </a:p>
                  </a:txBody>
                  <a:tcPr marL="121900" marR="121900" marT="121900" marB="121900"/>
                </a:tc>
                <a:tc>
                  <a:txBody>
                    <a:bodyPr/>
                    <a:lstStyle/>
                    <a:p>
                      <a:pPr marL="0" lvl="0" indent="0" algn="l" rtl="0">
                        <a:spcBef>
                          <a:spcPts val="0"/>
                        </a:spcBef>
                        <a:spcAft>
                          <a:spcPts val="0"/>
                        </a:spcAft>
                        <a:buNone/>
                      </a:pPr>
                      <a:r>
                        <a:rPr lang="en" sz="1300"/>
                        <a:t>% Met Growth Goals</a:t>
                      </a:r>
                      <a:endParaRPr sz="1300"/>
                    </a:p>
                  </a:txBody>
                  <a:tcPr marL="121900" marR="121900" marT="121900" marB="121900"/>
                </a:tc>
                <a:extLst>
                  <a:ext uri="{0D108BD9-81ED-4DB2-BD59-A6C34878D82A}">
                    <a16:rowId xmlns:a16="http://schemas.microsoft.com/office/drawing/2014/main" val="10000"/>
                  </a:ext>
                </a:extLst>
              </a:tr>
              <a:tr h="352458">
                <a:tc>
                  <a:txBody>
                    <a:bodyPr/>
                    <a:lstStyle/>
                    <a:p>
                      <a:pPr marL="0" lvl="0" indent="0" algn="l" rtl="0">
                        <a:spcBef>
                          <a:spcPts val="0"/>
                        </a:spcBef>
                        <a:spcAft>
                          <a:spcPts val="0"/>
                        </a:spcAft>
                        <a:buNone/>
                      </a:pPr>
                      <a:r>
                        <a:rPr lang="en" sz="1300"/>
                        <a:t>Teacher 1</a:t>
                      </a:r>
                      <a:endParaRPr sz="1300"/>
                    </a:p>
                  </a:txBody>
                  <a:tcPr marL="121900" marR="121900" marT="121900" marB="121900"/>
                </a:tc>
                <a:tc>
                  <a:txBody>
                    <a:bodyPr/>
                    <a:lstStyle/>
                    <a:p>
                      <a:pPr marL="0" lvl="0" indent="0" algn="ctr" rtl="0">
                        <a:spcBef>
                          <a:spcPts val="0"/>
                        </a:spcBef>
                        <a:spcAft>
                          <a:spcPts val="0"/>
                        </a:spcAft>
                        <a:buNone/>
                      </a:pPr>
                      <a:r>
                        <a:rPr lang="en" sz="1300"/>
                        <a:t>60</a:t>
                      </a:r>
                      <a:endParaRPr sz="1300"/>
                    </a:p>
                  </a:txBody>
                  <a:tcPr marL="121900" marR="121900" marT="121900" marB="121900"/>
                </a:tc>
                <a:tc>
                  <a:txBody>
                    <a:bodyPr/>
                    <a:lstStyle/>
                    <a:p>
                      <a:pPr marL="0" lvl="0" indent="0" algn="ctr" rtl="0">
                        <a:spcBef>
                          <a:spcPts val="0"/>
                        </a:spcBef>
                        <a:spcAft>
                          <a:spcPts val="0"/>
                        </a:spcAft>
                        <a:buNone/>
                      </a:pPr>
                      <a:r>
                        <a:rPr lang="en" sz="1300"/>
                        <a:t>15</a:t>
                      </a:r>
                      <a:endParaRPr sz="1300"/>
                    </a:p>
                  </a:txBody>
                  <a:tcPr marL="121900" marR="121900" marT="121900" marB="121900"/>
                </a:tc>
                <a:tc>
                  <a:txBody>
                    <a:bodyPr/>
                    <a:lstStyle/>
                    <a:p>
                      <a:pPr marL="0" lvl="0" indent="0" algn="ctr" rtl="0">
                        <a:spcBef>
                          <a:spcPts val="0"/>
                        </a:spcBef>
                        <a:spcAft>
                          <a:spcPts val="0"/>
                        </a:spcAft>
                        <a:buNone/>
                      </a:pPr>
                      <a:r>
                        <a:rPr lang="en" sz="1300"/>
                        <a:t>25%</a:t>
                      </a:r>
                      <a:endParaRPr sz="1300"/>
                    </a:p>
                  </a:txBody>
                  <a:tcPr marL="121900" marR="121900" marT="121900" marB="121900"/>
                </a:tc>
                <a:tc>
                  <a:txBody>
                    <a:bodyPr/>
                    <a:lstStyle/>
                    <a:p>
                      <a:pPr marL="0" lvl="0" indent="0" algn="ctr" rtl="0">
                        <a:spcBef>
                          <a:spcPts val="0"/>
                        </a:spcBef>
                        <a:spcAft>
                          <a:spcPts val="0"/>
                        </a:spcAft>
                        <a:buNone/>
                      </a:pPr>
                      <a:r>
                        <a:rPr lang="en" sz="1300"/>
                        <a:t>20</a:t>
                      </a:r>
                      <a:endParaRPr sz="1300"/>
                    </a:p>
                  </a:txBody>
                  <a:tcPr marL="121900" marR="121900" marT="121900" marB="121900"/>
                </a:tc>
                <a:tc>
                  <a:txBody>
                    <a:bodyPr/>
                    <a:lstStyle/>
                    <a:p>
                      <a:pPr marL="0" lvl="0" indent="0" algn="ctr" rtl="0">
                        <a:spcBef>
                          <a:spcPts val="0"/>
                        </a:spcBef>
                        <a:spcAft>
                          <a:spcPts val="0"/>
                        </a:spcAft>
                        <a:buNone/>
                      </a:pPr>
                      <a:r>
                        <a:rPr lang="en" sz="1300"/>
                        <a:t>33%</a:t>
                      </a:r>
                      <a:endParaRPr sz="1300"/>
                    </a:p>
                  </a:txBody>
                  <a:tcPr marL="121900" marR="121900" marT="121900" marB="121900"/>
                </a:tc>
                <a:extLst>
                  <a:ext uri="{0D108BD9-81ED-4DB2-BD59-A6C34878D82A}">
                    <a16:rowId xmlns:a16="http://schemas.microsoft.com/office/drawing/2014/main" val="10001"/>
                  </a:ext>
                </a:extLst>
              </a:tr>
              <a:tr h="400556">
                <a:tc>
                  <a:txBody>
                    <a:bodyPr/>
                    <a:lstStyle/>
                    <a:p>
                      <a:pPr marL="0" lvl="0" indent="0" algn="l" rtl="0">
                        <a:spcBef>
                          <a:spcPts val="0"/>
                        </a:spcBef>
                        <a:spcAft>
                          <a:spcPts val="0"/>
                        </a:spcAft>
                        <a:buNone/>
                      </a:pPr>
                      <a:r>
                        <a:rPr lang="en" sz="1300"/>
                        <a:t>Teacher 2 (ELL)</a:t>
                      </a:r>
                      <a:endParaRPr sz="1300"/>
                    </a:p>
                  </a:txBody>
                  <a:tcPr marL="121900" marR="121900" marT="121900" marB="121900"/>
                </a:tc>
                <a:tc>
                  <a:txBody>
                    <a:bodyPr/>
                    <a:lstStyle/>
                    <a:p>
                      <a:pPr marL="0" lvl="0" indent="0" algn="ctr" rtl="0">
                        <a:spcBef>
                          <a:spcPts val="0"/>
                        </a:spcBef>
                        <a:spcAft>
                          <a:spcPts val="0"/>
                        </a:spcAft>
                        <a:buNone/>
                      </a:pPr>
                      <a:r>
                        <a:rPr lang="en" sz="1300"/>
                        <a:t>62</a:t>
                      </a:r>
                      <a:endParaRPr sz="1300"/>
                    </a:p>
                  </a:txBody>
                  <a:tcPr marL="121900" marR="121900" marT="121900" marB="121900"/>
                </a:tc>
                <a:tc>
                  <a:txBody>
                    <a:bodyPr/>
                    <a:lstStyle/>
                    <a:p>
                      <a:pPr marL="0" lvl="0" indent="0" algn="ctr" rtl="0">
                        <a:spcBef>
                          <a:spcPts val="0"/>
                        </a:spcBef>
                        <a:spcAft>
                          <a:spcPts val="0"/>
                        </a:spcAft>
                        <a:buNone/>
                      </a:pPr>
                      <a:r>
                        <a:rPr lang="en" sz="1300"/>
                        <a:t>2</a:t>
                      </a:r>
                      <a:endParaRPr sz="1300"/>
                    </a:p>
                  </a:txBody>
                  <a:tcPr marL="121900" marR="121900" marT="121900" marB="121900"/>
                </a:tc>
                <a:tc>
                  <a:txBody>
                    <a:bodyPr/>
                    <a:lstStyle/>
                    <a:p>
                      <a:pPr marL="0" lvl="0" indent="0" algn="ctr" rtl="0">
                        <a:spcBef>
                          <a:spcPts val="0"/>
                        </a:spcBef>
                        <a:spcAft>
                          <a:spcPts val="0"/>
                        </a:spcAft>
                        <a:buNone/>
                      </a:pPr>
                      <a:r>
                        <a:rPr lang="en" sz="1300"/>
                        <a:t>3%</a:t>
                      </a:r>
                      <a:endParaRPr sz="1300"/>
                    </a:p>
                  </a:txBody>
                  <a:tcPr marL="121900" marR="121900" marT="121900" marB="121900"/>
                </a:tc>
                <a:tc>
                  <a:txBody>
                    <a:bodyPr/>
                    <a:lstStyle/>
                    <a:p>
                      <a:pPr marL="0" lvl="0" indent="0" algn="ctr" rtl="0">
                        <a:spcBef>
                          <a:spcPts val="0"/>
                        </a:spcBef>
                        <a:spcAft>
                          <a:spcPts val="0"/>
                        </a:spcAft>
                        <a:buNone/>
                      </a:pPr>
                      <a:r>
                        <a:rPr lang="en" sz="1300"/>
                        <a:t>20</a:t>
                      </a:r>
                      <a:endParaRPr sz="1300"/>
                    </a:p>
                  </a:txBody>
                  <a:tcPr marL="121900" marR="121900" marT="121900" marB="121900"/>
                </a:tc>
                <a:tc>
                  <a:txBody>
                    <a:bodyPr/>
                    <a:lstStyle/>
                    <a:p>
                      <a:pPr marL="0" lvl="0" indent="0" algn="ctr" rtl="0">
                        <a:spcBef>
                          <a:spcPts val="0"/>
                        </a:spcBef>
                        <a:spcAft>
                          <a:spcPts val="0"/>
                        </a:spcAft>
                        <a:buNone/>
                      </a:pPr>
                      <a:r>
                        <a:rPr lang="en" sz="1300"/>
                        <a:t>44%</a:t>
                      </a:r>
                      <a:endParaRPr sz="1300"/>
                    </a:p>
                  </a:txBody>
                  <a:tcPr marL="121900" marR="121900" marT="121900" marB="121900"/>
                </a:tc>
                <a:extLst>
                  <a:ext uri="{0D108BD9-81ED-4DB2-BD59-A6C34878D82A}">
                    <a16:rowId xmlns:a16="http://schemas.microsoft.com/office/drawing/2014/main" val="10002"/>
                  </a:ext>
                </a:extLst>
              </a:tr>
              <a:tr h="400556">
                <a:tc>
                  <a:txBody>
                    <a:bodyPr/>
                    <a:lstStyle/>
                    <a:p>
                      <a:pPr marL="0" lvl="0" indent="0" algn="l" rtl="0">
                        <a:spcBef>
                          <a:spcPts val="0"/>
                        </a:spcBef>
                        <a:spcAft>
                          <a:spcPts val="0"/>
                        </a:spcAft>
                        <a:buNone/>
                      </a:pPr>
                      <a:r>
                        <a:rPr lang="en" sz="1300"/>
                        <a:t>Teacher 3 (SWD)</a:t>
                      </a:r>
                      <a:endParaRPr sz="1300"/>
                    </a:p>
                  </a:txBody>
                  <a:tcPr marL="121900" marR="121900" marT="121900" marB="121900"/>
                </a:tc>
                <a:tc>
                  <a:txBody>
                    <a:bodyPr/>
                    <a:lstStyle/>
                    <a:p>
                      <a:pPr marL="0" lvl="0" indent="0" algn="ctr" rtl="0">
                        <a:spcBef>
                          <a:spcPts val="0"/>
                        </a:spcBef>
                        <a:spcAft>
                          <a:spcPts val="0"/>
                        </a:spcAft>
                        <a:buNone/>
                      </a:pPr>
                      <a:r>
                        <a:rPr lang="en" sz="1300"/>
                        <a:t>28</a:t>
                      </a:r>
                      <a:endParaRPr sz="1300"/>
                    </a:p>
                  </a:txBody>
                  <a:tcPr marL="121900" marR="121900" marT="121900" marB="121900"/>
                </a:tc>
                <a:tc>
                  <a:txBody>
                    <a:bodyPr/>
                    <a:lstStyle/>
                    <a:p>
                      <a:pPr marL="0" lvl="0" indent="0" algn="ctr" rtl="0">
                        <a:spcBef>
                          <a:spcPts val="0"/>
                        </a:spcBef>
                        <a:spcAft>
                          <a:spcPts val="0"/>
                        </a:spcAft>
                        <a:buNone/>
                      </a:pPr>
                      <a:r>
                        <a:rPr lang="en" sz="1300"/>
                        <a:t>2</a:t>
                      </a:r>
                      <a:endParaRPr sz="1300"/>
                    </a:p>
                  </a:txBody>
                  <a:tcPr marL="121900" marR="121900" marT="121900" marB="121900"/>
                </a:tc>
                <a:tc>
                  <a:txBody>
                    <a:bodyPr/>
                    <a:lstStyle/>
                    <a:p>
                      <a:pPr marL="0" lvl="0" indent="0" algn="ctr" rtl="0">
                        <a:spcBef>
                          <a:spcPts val="0"/>
                        </a:spcBef>
                        <a:spcAft>
                          <a:spcPts val="0"/>
                        </a:spcAft>
                        <a:buNone/>
                      </a:pPr>
                      <a:r>
                        <a:rPr lang="en" sz="1300"/>
                        <a:t>7%</a:t>
                      </a:r>
                      <a:endParaRPr sz="1300"/>
                    </a:p>
                  </a:txBody>
                  <a:tcPr marL="121900" marR="121900" marT="121900" marB="121900"/>
                </a:tc>
                <a:tc>
                  <a:txBody>
                    <a:bodyPr/>
                    <a:lstStyle/>
                    <a:p>
                      <a:pPr marL="0" lvl="0" indent="0" algn="ctr" rtl="0">
                        <a:spcBef>
                          <a:spcPts val="0"/>
                        </a:spcBef>
                        <a:spcAft>
                          <a:spcPts val="0"/>
                        </a:spcAft>
                        <a:buNone/>
                      </a:pPr>
                      <a:r>
                        <a:rPr lang="en" sz="1300"/>
                        <a:t>16</a:t>
                      </a:r>
                      <a:endParaRPr sz="1300"/>
                    </a:p>
                  </a:txBody>
                  <a:tcPr marL="121900" marR="121900" marT="121900" marB="121900"/>
                </a:tc>
                <a:tc>
                  <a:txBody>
                    <a:bodyPr/>
                    <a:lstStyle/>
                    <a:p>
                      <a:pPr marL="0" lvl="0" indent="0" algn="ctr" rtl="0">
                        <a:spcBef>
                          <a:spcPts val="0"/>
                        </a:spcBef>
                        <a:spcAft>
                          <a:spcPts val="0"/>
                        </a:spcAft>
                        <a:buNone/>
                      </a:pPr>
                      <a:r>
                        <a:rPr lang="en" sz="1300"/>
                        <a:t>39%</a:t>
                      </a:r>
                      <a:endParaRPr sz="1300"/>
                    </a:p>
                  </a:txBody>
                  <a:tcPr marL="121900" marR="121900" marT="121900" marB="121900"/>
                </a:tc>
                <a:extLst>
                  <a:ext uri="{0D108BD9-81ED-4DB2-BD59-A6C34878D82A}">
                    <a16:rowId xmlns:a16="http://schemas.microsoft.com/office/drawing/2014/main" val="10003"/>
                  </a:ext>
                </a:extLst>
              </a:tr>
              <a:tr h="400556">
                <a:tc>
                  <a:txBody>
                    <a:bodyPr/>
                    <a:lstStyle/>
                    <a:p>
                      <a:pPr marL="0" lvl="0" indent="0" algn="l" rtl="0">
                        <a:spcBef>
                          <a:spcPts val="0"/>
                        </a:spcBef>
                        <a:spcAft>
                          <a:spcPts val="0"/>
                        </a:spcAft>
                        <a:buNone/>
                      </a:pPr>
                      <a:r>
                        <a:rPr lang="en" sz="1300"/>
                        <a:t>Teacher 4</a:t>
                      </a:r>
                      <a:endParaRPr sz="1300"/>
                    </a:p>
                  </a:txBody>
                  <a:tcPr marL="121900" marR="121900" marT="121900" marB="121900"/>
                </a:tc>
                <a:tc>
                  <a:txBody>
                    <a:bodyPr/>
                    <a:lstStyle/>
                    <a:p>
                      <a:pPr marL="0" lvl="0" indent="0" algn="ctr" rtl="0">
                        <a:spcBef>
                          <a:spcPts val="0"/>
                        </a:spcBef>
                        <a:spcAft>
                          <a:spcPts val="0"/>
                        </a:spcAft>
                        <a:buNone/>
                      </a:pPr>
                      <a:r>
                        <a:rPr lang="en" sz="1300"/>
                        <a:t>64</a:t>
                      </a:r>
                      <a:endParaRPr sz="1300"/>
                    </a:p>
                  </a:txBody>
                  <a:tcPr marL="121900" marR="121900" marT="121900" marB="121900"/>
                </a:tc>
                <a:tc>
                  <a:txBody>
                    <a:bodyPr/>
                    <a:lstStyle/>
                    <a:p>
                      <a:pPr marL="0" lvl="0" indent="0" algn="ctr" rtl="0">
                        <a:spcBef>
                          <a:spcPts val="0"/>
                        </a:spcBef>
                        <a:spcAft>
                          <a:spcPts val="0"/>
                        </a:spcAft>
                        <a:buNone/>
                      </a:pPr>
                      <a:r>
                        <a:rPr lang="en" sz="1300"/>
                        <a:t>26</a:t>
                      </a:r>
                      <a:endParaRPr sz="1300"/>
                    </a:p>
                  </a:txBody>
                  <a:tcPr marL="121900" marR="121900" marT="121900" marB="121900"/>
                </a:tc>
                <a:tc>
                  <a:txBody>
                    <a:bodyPr/>
                    <a:lstStyle/>
                    <a:p>
                      <a:pPr marL="0" lvl="0" indent="0" algn="ctr" rtl="0">
                        <a:spcBef>
                          <a:spcPts val="0"/>
                        </a:spcBef>
                        <a:spcAft>
                          <a:spcPts val="0"/>
                        </a:spcAft>
                        <a:buNone/>
                      </a:pPr>
                      <a:r>
                        <a:rPr lang="en" sz="1300"/>
                        <a:t>41%</a:t>
                      </a:r>
                      <a:endParaRPr sz="1300"/>
                    </a:p>
                  </a:txBody>
                  <a:tcPr marL="121900" marR="121900" marT="121900" marB="121900"/>
                </a:tc>
                <a:tc>
                  <a:txBody>
                    <a:bodyPr/>
                    <a:lstStyle/>
                    <a:p>
                      <a:pPr marL="0" lvl="0" indent="0" algn="ctr" rtl="0">
                        <a:spcBef>
                          <a:spcPts val="0"/>
                        </a:spcBef>
                        <a:spcAft>
                          <a:spcPts val="0"/>
                        </a:spcAft>
                        <a:buNone/>
                      </a:pPr>
                      <a:r>
                        <a:rPr lang="en" sz="1300"/>
                        <a:t>27</a:t>
                      </a:r>
                      <a:endParaRPr sz="1300"/>
                    </a:p>
                  </a:txBody>
                  <a:tcPr marL="121900" marR="121900" marT="121900" marB="121900"/>
                </a:tc>
                <a:tc>
                  <a:txBody>
                    <a:bodyPr/>
                    <a:lstStyle/>
                    <a:p>
                      <a:pPr marL="0" lvl="0" indent="0" algn="ctr" rtl="0">
                        <a:spcBef>
                          <a:spcPts val="0"/>
                        </a:spcBef>
                        <a:spcAft>
                          <a:spcPts val="0"/>
                        </a:spcAft>
                        <a:buNone/>
                      </a:pPr>
                      <a:r>
                        <a:rPr lang="en" sz="1300"/>
                        <a:t>54%</a:t>
                      </a:r>
                      <a:endParaRPr sz="1300"/>
                    </a:p>
                  </a:txBody>
                  <a:tcPr marL="121900" marR="121900" marT="121900" marB="121900"/>
                </a:tc>
                <a:extLst>
                  <a:ext uri="{0D108BD9-81ED-4DB2-BD59-A6C34878D82A}">
                    <a16:rowId xmlns:a16="http://schemas.microsoft.com/office/drawing/2014/main" val="10004"/>
                  </a:ext>
                </a:extLst>
              </a:tr>
              <a:tr h="400556">
                <a:tc>
                  <a:txBody>
                    <a:bodyPr/>
                    <a:lstStyle/>
                    <a:p>
                      <a:pPr marL="0" lvl="0" indent="0" algn="l" rtl="0">
                        <a:spcBef>
                          <a:spcPts val="0"/>
                        </a:spcBef>
                        <a:spcAft>
                          <a:spcPts val="0"/>
                        </a:spcAft>
                        <a:buNone/>
                      </a:pPr>
                      <a:r>
                        <a:rPr lang="en" sz="1300"/>
                        <a:t>Teacher 5 (Honors)</a:t>
                      </a:r>
                      <a:endParaRPr sz="1300"/>
                    </a:p>
                  </a:txBody>
                  <a:tcPr marL="121900" marR="121900" marT="121900" marB="121900"/>
                </a:tc>
                <a:tc>
                  <a:txBody>
                    <a:bodyPr/>
                    <a:lstStyle/>
                    <a:p>
                      <a:pPr marL="0" lvl="0" indent="0" algn="ctr" rtl="0">
                        <a:spcBef>
                          <a:spcPts val="0"/>
                        </a:spcBef>
                        <a:spcAft>
                          <a:spcPts val="0"/>
                        </a:spcAft>
                        <a:buNone/>
                      </a:pPr>
                      <a:r>
                        <a:rPr lang="en" sz="1300"/>
                        <a:t>65</a:t>
                      </a:r>
                      <a:endParaRPr sz="1300"/>
                    </a:p>
                  </a:txBody>
                  <a:tcPr marL="121900" marR="121900" marT="121900" marB="121900"/>
                </a:tc>
                <a:tc>
                  <a:txBody>
                    <a:bodyPr/>
                    <a:lstStyle/>
                    <a:p>
                      <a:pPr marL="0" lvl="0" indent="0" algn="ctr" rtl="0">
                        <a:spcBef>
                          <a:spcPts val="0"/>
                        </a:spcBef>
                        <a:spcAft>
                          <a:spcPts val="0"/>
                        </a:spcAft>
                        <a:buNone/>
                      </a:pPr>
                      <a:r>
                        <a:rPr lang="en" sz="1300"/>
                        <a:t>48</a:t>
                      </a:r>
                      <a:endParaRPr sz="1300"/>
                    </a:p>
                  </a:txBody>
                  <a:tcPr marL="121900" marR="121900" marT="121900" marB="121900"/>
                </a:tc>
                <a:tc>
                  <a:txBody>
                    <a:bodyPr/>
                    <a:lstStyle/>
                    <a:p>
                      <a:pPr marL="0" lvl="0" indent="0" algn="ctr" rtl="0">
                        <a:spcBef>
                          <a:spcPts val="0"/>
                        </a:spcBef>
                        <a:spcAft>
                          <a:spcPts val="0"/>
                        </a:spcAft>
                        <a:buNone/>
                      </a:pPr>
                      <a:r>
                        <a:rPr lang="en" sz="1300"/>
                        <a:t>74%</a:t>
                      </a:r>
                      <a:endParaRPr sz="1300">
                        <a:highlight>
                          <a:srgbClr val="00FF00"/>
                        </a:highlight>
                      </a:endParaRPr>
                    </a:p>
                  </a:txBody>
                  <a:tcPr marL="121900" marR="121900" marT="121900" marB="121900">
                    <a:solidFill>
                      <a:srgbClr val="00FF00"/>
                    </a:solidFill>
                  </a:tcPr>
                </a:tc>
                <a:tc>
                  <a:txBody>
                    <a:bodyPr/>
                    <a:lstStyle/>
                    <a:p>
                      <a:pPr marL="0" lvl="0" indent="0" algn="ctr" rtl="0">
                        <a:spcBef>
                          <a:spcPts val="0"/>
                        </a:spcBef>
                        <a:spcAft>
                          <a:spcPts val="0"/>
                        </a:spcAft>
                        <a:buNone/>
                      </a:pPr>
                      <a:r>
                        <a:rPr lang="en" sz="1300"/>
                        <a:t>39</a:t>
                      </a:r>
                      <a:endParaRPr sz="1300"/>
                    </a:p>
                  </a:txBody>
                  <a:tcPr marL="121900" marR="121900" marT="121900" marB="121900"/>
                </a:tc>
                <a:tc>
                  <a:txBody>
                    <a:bodyPr/>
                    <a:lstStyle/>
                    <a:p>
                      <a:pPr marL="0" lvl="0" indent="0" algn="ctr" rtl="0">
                        <a:spcBef>
                          <a:spcPts val="0"/>
                        </a:spcBef>
                        <a:spcAft>
                          <a:spcPts val="0"/>
                        </a:spcAft>
                        <a:buNone/>
                      </a:pPr>
                      <a:r>
                        <a:rPr lang="en" sz="1300"/>
                        <a:t>62%</a:t>
                      </a:r>
                      <a:endParaRPr sz="1300"/>
                    </a:p>
                  </a:txBody>
                  <a:tcPr marL="121900" marR="121900" marT="121900" marB="121900">
                    <a:solidFill>
                      <a:srgbClr val="FFFF00"/>
                    </a:solidFill>
                  </a:tcPr>
                </a:tc>
                <a:extLst>
                  <a:ext uri="{0D108BD9-81ED-4DB2-BD59-A6C34878D82A}">
                    <a16:rowId xmlns:a16="http://schemas.microsoft.com/office/drawing/2014/main" val="10005"/>
                  </a:ext>
                </a:extLst>
              </a:tr>
              <a:tr h="400556">
                <a:tc>
                  <a:txBody>
                    <a:bodyPr/>
                    <a:lstStyle/>
                    <a:p>
                      <a:pPr marL="0" lvl="0" indent="0" algn="l" rtl="0">
                        <a:spcBef>
                          <a:spcPts val="0"/>
                        </a:spcBef>
                        <a:spcAft>
                          <a:spcPts val="0"/>
                        </a:spcAft>
                        <a:buNone/>
                      </a:pPr>
                      <a:r>
                        <a:rPr lang="en" sz="1300"/>
                        <a:t>Teacher 6</a:t>
                      </a:r>
                      <a:endParaRPr sz="1300"/>
                    </a:p>
                  </a:txBody>
                  <a:tcPr marL="121900" marR="121900" marT="121900" marB="121900"/>
                </a:tc>
                <a:tc>
                  <a:txBody>
                    <a:bodyPr/>
                    <a:lstStyle/>
                    <a:p>
                      <a:pPr marL="0" lvl="0" indent="0" algn="ctr" rtl="0">
                        <a:spcBef>
                          <a:spcPts val="0"/>
                        </a:spcBef>
                        <a:spcAft>
                          <a:spcPts val="0"/>
                        </a:spcAft>
                        <a:buNone/>
                      </a:pPr>
                      <a:r>
                        <a:rPr lang="en" sz="1300"/>
                        <a:t>67</a:t>
                      </a:r>
                      <a:endParaRPr sz="1300"/>
                    </a:p>
                  </a:txBody>
                  <a:tcPr marL="121900" marR="121900" marT="121900" marB="121900"/>
                </a:tc>
                <a:tc>
                  <a:txBody>
                    <a:bodyPr/>
                    <a:lstStyle/>
                    <a:p>
                      <a:pPr marL="0" lvl="0" indent="0" algn="ctr" rtl="0">
                        <a:spcBef>
                          <a:spcPts val="0"/>
                        </a:spcBef>
                        <a:spcAft>
                          <a:spcPts val="0"/>
                        </a:spcAft>
                        <a:buNone/>
                      </a:pPr>
                      <a:r>
                        <a:rPr lang="en" sz="1300"/>
                        <a:t>32</a:t>
                      </a:r>
                      <a:endParaRPr sz="1300"/>
                    </a:p>
                  </a:txBody>
                  <a:tcPr marL="121900" marR="121900" marT="121900" marB="121900"/>
                </a:tc>
                <a:tc>
                  <a:txBody>
                    <a:bodyPr/>
                    <a:lstStyle/>
                    <a:p>
                      <a:pPr marL="0" lvl="0" indent="0" algn="ctr" rtl="0">
                        <a:spcBef>
                          <a:spcPts val="0"/>
                        </a:spcBef>
                        <a:spcAft>
                          <a:spcPts val="0"/>
                        </a:spcAft>
                        <a:buNone/>
                      </a:pPr>
                      <a:r>
                        <a:rPr lang="en" sz="1300"/>
                        <a:t>48%</a:t>
                      </a:r>
                      <a:endParaRPr sz="1300"/>
                    </a:p>
                  </a:txBody>
                  <a:tcPr marL="121900" marR="121900" marT="121900" marB="121900"/>
                </a:tc>
                <a:tc>
                  <a:txBody>
                    <a:bodyPr/>
                    <a:lstStyle/>
                    <a:p>
                      <a:pPr marL="0" lvl="0" indent="0" algn="ctr" rtl="0">
                        <a:spcBef>
                          <a:spcPts val="0"/>
                        </a:spcBef>
                        <a:spcAft>
                          <a:spcPts val="0"/>
                        </a:spcAft>
                        <a:buNone/>
                      </a:pPr>
                      <a:r>
                        <a:rPr lang="en" sz="1300"/>
                        <a:t>40</a:t>
                      </a:r>
                      <a:endParaRPr sz="1300"/>
                    </a:p>
                  </a:txBody>
                  <a:tcPr marL="121900" marR="121900" marT="121900" marB="121900"/>
                </a:tc>
                <a:tc>
                  <a:txBody>
                    <a:bodyPr/>
                    <a:lstStyle/>
                    <a:p>
                      <a:pPr marL="0" lvl="0" indent="0" algn="ctr" rtl="0">
                        <a:spcBef>
                          <a:spcPts val="0"/>
                        </a:spcBef>
                        <a:spcAft>
                          <a:spcPts val="0"/>
                        </a:spcAft>
                        <a:buNone/>
                      </a:pPr>
                      <a:r>
                        <a:rPr lang="en" sz="1300" dirty="0"/>
                        <a:t>58%</a:t>
                      </a:r>
                      <a:endParaRPr sz="1300" dirty="0"/>
                    </a:p>
                  </a:txBody>
                  <a:tcPr marL="121900" marR="121900" marT="121900" marB="121900"/>
                </a:tc>
                <a:extLst>
                  <a:ext uri="{0D108BD9-81ED-4DB2-BD59-A6C34878D82A}">
                    <a16:rowId xmlns:a16="http://schemas.microsoft.com/office/drawing/2014/main" val="10006"/>
                  </a:ext>
                </a:extLst>
              </a:tr>
              <a:tr h="400556">
                <a:tc>
                  <a:txBody>
                    <a:bodyPr/>
                    <a:lstStyle/>
                    <a:p>
                      <a:pPr marL="0" lvl="0" indent="0" algn="l" rtl="0">
                        <a:spcBef>
                          <a:spcPts val="0"/>
                        </a:spcBef>
                        <a:spcAft>
                          <a:spcPts val="0"/>
                        </a:spcAft>
                        <a:buNone/>
                      </a:pPr>
                      <a:r>
                        <a:rPr lang="en" sz="1300"/>
                        <a:t>Teacher 7</a:t>
                      </a:r>
                      <a:endParaRPr sz="1300"/>
                    </a:p>
                  </a:txBody>
                  <a:tcPr marL="121900" marR="121900" marT="121900" marB="121900"/>
                </a:tc>
                <a:tc>
                  <a:txBody>
                    <a:bodyPr/>
                    <a:lstStyle/>
                    <a:p>
                      <a:pPr marL="0" lvl="0" indent="0" algn="ctr" rtl="0">
                        <a:spcBef>
                          <a:spcPts val="0"/>
                        </a:spcBef>
                        <a:spcAft>
                          <a:spcPts val="0"/>
                        </a:spcAft>
                        <a:buNone/>
                      </a:pPr>
                      <a:r>
                        <a:rPr lang="en" sz="1300"/>
                        <a:t>57</a:t>
                      </a:r>
                      <a:endParaRPr sz="1300"/>
                    </a:p>
                  </a:txBody>
                  <a:tcPr marL="121900" marR="121900" marT="121900" marB="121900"/>
                </a:tc>
                <a:tc>
                  <a:txBody>
                    <a:bodyPr/>
                    <a:lstStyle/>
                    <a:p>
                      <a:pPr marL="0" lvl="0" indent="0" algn="ctr" rtl="0">
                        <a:spcBef>
                          <a:spcPts val="0"/>
                        </a:spcBef>
                        <a:spcAft>
                          <a:spcPts val="0"/>
                        </a:spcAft>
                        <a:buNone/>
                      </a:pPr>
                      <a:r>
                        <a:rPr lang="en" sz="1300"/>
                        <a:t>16</a:t>
                      </a:r>
                      <a:endParaRPr sz="1300"/>
                    </a:p>
                  </a:txBody>
                  <a:tcPr marL="121900" marR="121900" marT="121900" marB="121900"/>
                </a:tc>
                <a:tc>
                  <a:txBody>
                    <a:bodyPr/>
                    <a:lstStyle/>
                    <a:p>
                      <a:pPr marL="0" lvl="0" indent="0" algn="ctr" rtl="0">
                        <a:spcBef>
                          <a:spcPts val="0"/>
                        </a:spcBef>
                        <a:spcAft>
                          <a:spcPts val="0"/>
                        </a:spcAft>
                        <a:buNone/>
                      </a:pPr>
                      <a:r>
                        <a:rPr lang="en" sz="1300"/>
                        <a:t>28%</a:t>
                      </a:r>
                      <a:endParaRPr sz="1300"/>
                    </a:p>
                  </a:txBody>
                  <a:tcPr marL="121900" marR="121900" marT="121900" marB="121900"/>
                </a:tc>
                <a:tc>
                  <a:txBody>
                    <a:bodyPr/>
                    <a:lstStyle/>
                    <a:p>
                      <a:pPr marL="0" lvl="0" indent="0" algn="ctr" rtl="0">
                        <a:spcBef>
                          <a:spcPts val="0"/>
                        </a:spcBef>
                        <a:spcAft>
                          <a:spcPts val="0"/>
                        </a:spcAft>
                        <a:buNone/>
                      </a:pPr>
                      <a:r>
                        <a:rPr lang="en" sz="1300"/>
                        <a:t>19</a:t>
                      </a:r>
                      <a:endParaRPr sz="1300"/>
                    </a:p>
                  </a:txBody>
                  <a:tcPr marL="121900" marR="121900" marT="121900" marB="121900"/>
                </a:tc>
                <a:tc>
                  <a:txBody>
                    <a:bodyPr/>
                    <a:lstStyle/>
                    <a:p>
                      <a:pPr marL="0" lvl="0" indent="0" algn="ctr" rtl="0">
                        <a:spcBef>
                          <a:spcPts val="0"/>
                        </a:spcBef>
                        <a:spcAft>
                          <a:spcPts val="0"/>
                        </a:spcAft>
                        <a:buNone/>
                      </a:pPr>
                      <a:r>
                        <a:rPr lang="en" sz="1300" dirty="0"/>
                        <a:t>35%</a:t>
                      </a:r>
                      <a:endParaRPr sz="1300" dirty="0"/>
                    </a:p>
                  </a:txBody>
                  <a:tcPr marL="121900" marR="121900" marT="121900" marB="121900"/>
                </a:tc>
                <a:extLst>
                  <a:ext uri="{0D108BD9-81ED-4DB2-BD59-A6C34878D82A}">
                    <a16:rowId xmlns:a16="http://schemas.microsoft.com/office/drawing/2014/main" val="10007"/>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Shape 178"/>
        <p:cNvGrpSpPr/>
        <p:nvPr/>
      </p:nvGrpSpPr>
      <p:grpSpPr>
        <a:xfrm>
          <a:off x="0" y="0"/>
          <a:ext cx="0" cy="0"/>
          <a:chOff x="0" y="0"/>
          <a:chExt cx="0" cy="0"/>
        </a:xfrm>
      </p:grpSpPr>
      <p:grpSp>
        <p:nvGrpSpPr>
          <p:cNvPr id="186" name="Group 185">
            <a:extLst>
              <a:ext uri="{FF2B5EF4-FFF2-40B4-BE49-F238E27FC236}">
                <a16:creationId xmlns:a16="http://schemas.microsoft.com/office/drawing/2014/main" id="{C93797FD-7F0A-483E-966E-7FE88F8D87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87" name="Picture 186">
              <a:extLst>
                <a:ext uri="{FF2B5EF4-FFF2-40B4-BE49-F238E27FC236}">
                  <a16:creationId xmlns:a16="http://schemas.microsoft.com/office/drawing/2014/main" id="{94299858-315B-4242-A342-32FD05E4DEE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8" name="Rectangle 187">
              <a:extLst>
                <a:ext uri="{FF2B5EF4-FFF2-40B4-BE49-F238E27FC236}">
                  <a16:creationId xmlns:a16="http://schemas.microsoft.com/office/drawing/2014/main" id="{5783D501-1479-4FE1-A62C-B9C862498C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9" name="Picture 188">
              <a:extLst>
                <a:ext uri="{FF2B5EF4-FFF2-40B4-BE49-F238E27FC236}">
                  <a16:creationId xmlns:a16="http://schemas.microsoft.com/office/drawing/2014/main" id="{C53C2CCF-3504-410A-A978-9BCC7D295A0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0" name="Picture 189">
              <a:extLst>
                <a:ext uri="{FF2B5EF4-FFF2-40B4-BE49-F238E27FC236}">
                  <a16:creationId xmlns:a16="http://schemas.microsoft.com/office/drawing/2014/main" id="{444AA77E-0BD7-413F-9123-2CDF296BADFE}"/>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92" name="Straight Connector 191">
            <a:extLst>
              <a:ext uri="{FF2B5EF4-FFF2-40B4-BE49-F238E27FC236}">
                <a16:creationId xmlns:a16="http://schemas.microsoft.com/office/drawing/2014/main" id="{DDB3BAEE-5BE4-4B17-A2DA-B334759C47A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79" name="Google Shape;179;p30"/>
          <p:cNvSpPr txBox="1">
            <a:spLocks noGrp="1"/>
          </p:cNvSpPr>
          <p:nvPr>
            <p:ph type="title"/>
          </p:nvPr>
        </p:nvSpPr>
        <p:spPr>
          <a:xfrm>
            <a:off x="1295402" y="982132"/>
            <a:ext cx="9601196" cy="1303867"/>
          </a:xfrm>
          <a:prstGeom prst="rect">
            <a:avLst/>
          </a:prstGeom>
        </p:spPr>
        <p:txBody>
          <a:bodyPr spcFirstLastPara="1" vert="horz" lIns="91440" tIns="45720" rIns="91440" bIns="45720" rtlCol="0" anchor="ctr" anchorCtr="0">
            <a:normAutofit/>
          </a:bodyPr>
          <a:lstStyle/>
          <a:p>
            <a:pPr>
              <a:spcBef>
                <a:spcPct val="0"/>
              </a:spcBef>
            </a:pPr>
            <a:r>
              <a:rPr lang="en-US">
                <a:solidFill>
                  <a:srgbClr val="262626"/>
                </a:solidFill>
              </a:rPr>
              <a:t>Benchmark </a:t>
            </a:r>
          </a:p>
        </p:txBody>
      </p:sp>
      <p:graphicFrame>
        <p:nvGraphicFramePr>
          <p:cNvPr id="182" name="Google Shape;180;p30">
            <a:extLst>
              <a:ext uri="{FF2B5EF4-FFF2-40B4-BE49-F238E27FC236}">
                <a16:creationId xmlns:a16="http://schemas.microsoft.com/office/drawing/2014/main" id="{A02D602B-739B-7B7B-E45E-13AFFF194670}"/>
              </a:ext>
            </a:extLst>
          </p:cNvPr>
          <p:cNvGraphicFramePr/>
          <p:nvPr>
            <p:extLst>
              <p:ext uri="{D42A27DB-BD31-4B8C-83A1-F6EECF244321}">
                <p14:modId xmlns:p14="http://schemas.microsoft.com/office/powerpoint/2010/main" val="3251054560"/>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body" idx="1"/>
          </p:nvPr>
        </p:nvSpPr>
        <p:spPr>
          <a:xfrm>
            <a:off x="-54187" y="0"/>
            <a:ext cx="3412800" cy="5436800"/>
          </a:xfrm>
          <a:prstGeom prst="rect">
            <a:avLst/>
          </a:prstGeom>
        </p:spPr>
        <p:txBody>
          <a:bodyPr spcFirstLastPara="1" vert="horz" wrap="square" lIns="121900" tIns="121900" rIns="121900" bIns="121900" rtlCol="0" anchor="t" anchorCtr="0">
            <a:normAutofit/>
          </a:bodyPr>
          <a:lstStyle/>
          <a:p>
            <a:pPr marL="0" indent="0">
              <a:buNone/>
            </a:pPr>
            <a:r>
              <a:rPr lang="en" dirty="0"/>
              <a:t> Grade 8 -  students</a:t>
            </a:r>
            <a:endParaRPr dirty="0"/>
          </a:p>
          <a:p>
            <a:pPr marL="0" indent="0">
              <a:spcBef>
                <a:spcPts val="1600"/>
              </a:spcBef>
              <a:spcAft>
                <a:spcPts val="1600"/>
              </a:spcAft>
              <a:buNone/>
            </a:pPr>
            <a:r>
              <a:rPr lang="en" sz="1200" dirty="0"/>
              <a:t>       Prose Constructed Response</a:t>
            </a:r>
            <a:endParaRPr sz="1200" dirty="0"/>
          </a:p>
        </p:txBody>
      </p:sp>
      <p:sp>
        <p:nvSpPr>
          <p:cNvPr id="187" name="Google Shape;187;p31"/>
          <p:cNvSpPr txBox="1">
            <a:spLocks noGrp="1"/>
          </p:cNvSpPr>
          <p:nvPr>
            <p:ph type="sldNum" idx="12"/>
          </p:nvPr>
        </p:nvSpPr>
        <p:spPr>
          <a:xfrm>
            <a:off x="6645065" y="3658095"/>
            <a:ext cx="430400" cy="308800"/>
          </a:xfrm>
          <a:prstGeom prst="rect">
            <a:avLst/>
          </a:prstGeom>
        </p:spPr>
        <p:txBody>
          <a:bodyPr spcFirstLastPara="1" vert="horz" wrap="square" lIns="121900" tIns="121900" rIns="121900" bIns="121900" rtlCol="0" anchor="ctr" anchorCtr="0">
            <a:normAutofit fontScale="47500" lnSpcReduction="20000"/>
          </a:bodyPr>
          <a:lstStyle/>
          <a:p>
            <a:fld id="{00000000-1234-1234-1234-123412341234}" type="slidenum">
              <a:rPr lang="en"/>
              <a:pPr/>
              <a:t>59</a:t>
            </a:fld>
            <a:endParaRPr/>
          </a:p>
        </p:txBody>
      </p:sp>
      <p:sp>
        <p:nvSpPr>
          <p:cNvPr id="188" name="Google Shape;188;p31"/>
          <p:cNvSpPr txBox="1">
            <a:spLocks noGrp="1"/>
          </p:cNvSpPr>
          <p:nvPr>
            <p:ph type="title"/>
          </p:nvPr>
        </p:nvSpPr>
        <p:spPr>
          <a:xfrm>
            <a:off x="2408541" y="41735"/>
            <a:ext cx="8258000" cy="943200"/>
          </a:xfrm>
          <a:prstGeom prst="rect">
            <a:avLst/>
          </a:prstGeom>
        </p:spPr>
        <p:txBody>
          <a:bodyPr spcFirstLastPara="1" vert="horz" wrap="square" lIns="121900" tIns="121900" rIns="121900" bIns="121900" rtlCol="0" anchor="t" anchorCtr="0">
            <a:normAutofit/>
          </a:bodyPr>
          <a:lstStyle/>
          <a:p>
            <a:r>
              <a:rPr lang="en" sz="2133" dirty="0"/>
              <a:t>Benchmark Data from Module 2</a:t>
            </a:r>
            <a:endParaRPr sz="2133" dirty="0"/>
          </a:p>
        </p:txBody>
      </p:sp>
      <p:graphicFrame>
        <p:nvGraphicFramePr>
          <p:cNvPr id="189" name="Google Shape;189;p31"/>
          <p:cNvGraphicFramePr/>
          <p:nvPr>
            <p:extLst>
              <p:ext uri="{D42A27DB-BD31-4B8C-83A1-F6EECF244321}">
                <p14:modId xmlns:p14="http://schemas.microsoft.com/office/powerpoint/2010/main" val="2999754416"/>
              </p:ext>
            </p:extLst>
          </p:nvPr>
        </p:nvGraphicFramePr>
        <p:xfrm>
          <a:off x="4027089" y="559122"/>
          <a:ext cx="7269500" cy="2071326"/>
        </p:xfrm>
        <a:graphic>
          <a:graphicData uri="http://schemas.openxmlformats.org/drawingml/2006/table">
            <a:tbl>
              <a:tblPr>
                <a:noFill/>
              </a:tblPr>
              <a:tblGrid>
                <a:gridCol w="7269500">
                  <a:extLst>
                    <a:ext uri="{9D8B030D-6E8A-4147-A177-3AD203B41FA5}">
                      <a16:colId xmlns:a16="http://schemas.microsoft.com/office/drawing/2014/main" val="20000"/>
                    </a:ext>
                  </a:extLst>
                </a:gridCol>
              </a:tblGrid>
              <a:tr h="2050923">
                <a:tc>
                  <a:txBody>
                    <a:bodyPr/>
                    <a:lstStyle/>
                    <a:p>
                      <a:pPr marL="0" lvl="0" indent="0" algn="l" rtl="0">
                        <a:lnSpc>
                          <a:spcPct val="115000"/>
                        </a:lnSpc>
                        <a:spcBef>
                          <a:spcPts val="0"/>
                        </a:spcBef>
                        <a:spcAft>
                          <a:spcPts val="0"/>
                        </a:spcAft>
                        <a:buNone/>
                      </a:pPr>
                      <a:endParaRPr sz="1500">
                        <a:solidFill>
                          <a:srgbClr val="212E3A"/>
                        </a:solidFill>
                        <a:highlight>
                          <a:schemeClr val="lt1"/>
                        </a:highlight>
                      </a:endParaRPr>
                    </a:p>
                    <a:p>
                      <a:pPr marL="0" lvl="0" indent="0" algn="l" rtl="0">
                        <a:lnSpc>
                          <a:spcPct val="115000"/>
                        </a:lnSpc>
                        <a:spcBef>
                          <a:spcPts val="0"/>
                        </a:spcBef>
                        <a:spcAft>
                          <a:spcPts val="0"/>
                        </a:spcAft>
                        <a:buNone/>
                      </a:pPr>
                      <a:r>
                        <a:rPr lang="en" sz="1400">
                          <a:solidFill>
                            <a:srgbClr val="212E3A"/>
                          </a:solidFill>
                          <a:highlight>
                            <a:srgbClr val="FFFFFF"/>
                          </a:highlight>
                          <a:latin typeface="Open Sans"/>
                          <a:ea typeface="Open Sans"/>
                          <a:cs typeface="Open Sans"/>
                          <a:sym typeface="Open Sans"/>
                        </a:rPr>
                        <a:t>Frederick Douglass and Harriet Tubman were formerly enslaved human beings who became important leaders in the abolitionist movement. Compare and contrast the depictions of Harriet Tubman. How are they similar? How are they different? How does the primary source, Douglass' Letter, enhance readers understanding of Tubman's contribution to free the enslaved people in our country? Be sure to include evidence from both texts to support you response. </a:t>
                      </a:r>
                      <a:endParaRPr sz="1400">
                        <a:solidFill>
                          <a:srgbClr val="212E3A"/>
                        </a:solidFill>
                        <a:highlight>
                          <a:srgbClr val="FFFFFF"/>
                        </a:highlight>
                        <a:latin typeface="Open Sans"/>
                        <a:ea typeface="Open Sans"/>
                        <a:cs typeface="Open Sans"/>
                        <a:sym typeface="Open Sans"/>
                      </a:endParaRPr>
                    </a:p>
                    <a:p>
                      <a:pPr marL="0" lvl="0" indent="0" algn="l" rtl="0">
                        <a:lnSpc>
                          <a:spcPct val="115000"/>
                        </a:lnSpc>
                        <a:spcBef>
                          <a:spcPts val="0"/>
                        </a:spcBef>
                        <a:spcAft>
                          <a:spcPts val="600"/>
                        </a:spcAft>
                        <a:buNone/>
                      </a:pPr>
                      <a:endParaRPr sz="1100"/>
                    </a:p>
                  </a:txBody>
                  <a:tcPr marL="71700" marR="71700" marT="71733" marB="71733"/>
                </a:tc>
                <a:extLst>
                  <a:ext uri="{0D108BD9-81ED-4DB2-BD59-A6C34878D82A}">
                    <a16:rowId xmlns:a16="http://schemas.microsoft.com/office/drawing/2014/main" val="10000"/>
                  </a:ext>
                </a:extLst>
              </a:tr>
            </a:tbl>
          </a:graphicData>
        </a:graphic>
      </p:graphicFrame>
      <p:graphicFrame>
        <p:nvGraphicFramePr>
          <p:cNvPr id="190" name="Google Shape;190;p31"/>
          <p:cNvGraphicFramePr/>
          <p:nvPr>
            <p:extLst>
              <p:ext uri="{D42A27DB-BD31-4B8C-83A1-F6EECF244321}">
                <p14:modId xmlns:p14="http://schemas.microsoft.com/office/powerpoint/2010/main" val="1066018813"/>
              </p:ext>
            </p:extLst>
          </p:nvPr>
        </p:nvGraphicFramePr>
        <p:xfrm>
          <a:off x="1043587" y="4376669"/>
          <a:ext cx="1614046" cy="1866636"/>
        </p:xfrm>
        <a:graphic>
          <a:graphicData uri="http://schemas.openxmlformats.org/drawingml/2006/table">
            <a:tbl>
              <a:tblPr>
                <a:noFill/>
              </a:tblPr>
              <a:tblGrid>
                <a:gridCol w="703806">
                  <a:extLst>
                    <a:ext uri="{9D8B030D-6E8A-4147-A177-3AD203B41FA5}">
                      <a16:colId xmlns:a16="http://schemas.microsoft.com/office/drawing/2014/main" val="20000"/>
                    </a:ext>
                  </a:extLst>
                </a:gridCol>
                <a:gridCol w="910240">
                  <a:extLst>
                    <a:ext uri="{9D8B030D-6E8A-4147-A177-3AD203B41FA5}">
                      <a16:colId xmlns:a16="http://schemas.microsoft.com/office/drawing/2014/main" val="20001"/>
                    </a:ext>
                  </a:extLst>
                </a:gridCol>
              </a:tblGrid>
              <a:tr h="228639">
                <a:tc>
                  <a:txBody>
                    <a:bodyPr/>
                    <a:lstStyle/>
                    <a:p>
                      <a:pPr marL="0" lvl="0" indent="0" algn="ctr" rtl="0">
                        <a:spcBef>
                          <a:spcPts val="0"/>
                        </a:spcBef>
                        <a:spcAft>
                          <a:spcPts val="0"/>
                        </a:spcAft>
                        <a:buNone/>
                      </a:pPr>
                      <a:r>
                        <a:rPr lang="en" sz="1100"/>
                        <a:t>Ct</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28639">
                <a:tc>
                  <a:txBody>
                    <a:bodyPr/>
                    <a:lstStyle/>
                    <a:p>
                      <a:pPr marL="0" lvl="0" indent="0" algn="l" rtl="0">
                        <a:spcBef>
                          <a:spcPts val="0"/>
                        </a:spcBef>
                        <a:spcAft>
                          <a:spcPts val="0"/>
                        </a:spcAft>
                        <a:buNone/>
                      </a:pPr>
                      <a:r>
                        <a:rPr lang="en" sz="1100">
                          <a:solidFill>
                            <a:srgbClr val="1F1F1F"/>
                          </a:solidFill>
                        </a:rPr>
                        <a:t>16</a:t>
                      </a:r>
                      <a:endParaRPr sz="1100">
                        <a:solidFill>
                          <a:srgbClr val="1F1F1F"/>
                        </a:solidFill>
                      </a:endParaRPr>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 sz="1100"/>
                        <a:t>4%</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228639">
                <a:tc>
                  <a:txBody>
                    <a:bodyPr/>
                    <a:lstStyle/>
                    <a:p>
                      <a:pPr marL="0" lvl="0" indent="0" algn="l" rtl="0">
                        <a:spcBef>
                          <a:spcPts val="0"/>
                        </a:spcBef>
                        <a:spcAft>
                          <a:spcPts val="0"/>
                        </a:spcAft>
                        <a:buNone/>
                      </a:pPr>
                      <a:r>
                        <a:rPr lang="en" sz="1100">
                          <a:solidFill>
                            <a:srgbClr val="1F1F1F"/>
                          </a:solidFill>
                        </a:rPr>
                        <a:t>69</a:t>
                      </a:r>
                      <a:endParaRPr sz="1100">
                        <a:solidFill>
                          <a:srgbClr val="1F1F1F"/>
                        </a:solidFill>
                      </a:endParaRPr>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 sz="1100"/>
                        <a:t>17%</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228639">
                <a:tc>
                  <a:txBody>
                    <a:bodyPr/>
                    <a:lstStyle/>
                    <a:p>
                      <a:pPr marL="0" lvl="0" indent="0" algn="l" rtl="0">
                        <a:spcBef>
                          <a:spcPts val="0"/>
                        </a:spcBef>
                        <a:spcAft>
                          <a:spcPts val="0"/>
                        </a:spcAft>
                        <a:buNone/>
                      </a:pPr>
                      <a:r>
                        <a:rPr lang="en" sz="1100">
                          <a:solidFill>
                            <a:srgbClr val="1F1F1F"/>
                          </a:solidFill>
                        </a:rPr>
                        <a:t>85</a:t>
                      </a:r>
                      <a:endParaRPr sz="1100">
                        <a:solidFill>
                          <a:srgbClr val="1F1F1F"/>
                        </a:solidFill>
                      </a:endParaRPr>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 sz="1100"/>
                        <a:t>21%</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228639">
                <a:tc>
                  <a:txBody>
                    <a:bodyPr/>
                    <a:lstStyle/>
                    <a:p>
                      <a:pPr marL="0" lvl="0" indent="0" algn="l" rtl="0">
                        <a:spcBef>
                          <a:spcPts val="0"/>
                        </a:spcBef>
                        <a:spcAft>
                          <a:spcPts val="0"/>
                        </a:spcAft>
                        <a:buNone/>
                      </a:pPr>
                      <a:r>
                        <a:rPr lang="en" sz="1100">
                          <a:solidFill>
                            <a:srgbClr val="1F1F1F"/>
                          </a:solidFill>
                        </a:rPr>
                        <a:t>89</a:t>
                      </a:r>
                      <a:endParaRPr sz="1100">
                        <a:solidFill>
                          <a:srgbClr val="1F1F1F"/>
                        </a:solidFill>
                      </a:endParaRPr>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22%</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8639">
                <a:tc>
                  <a:txBody>
                    <a:bodyPr/>
                    <a:lstStyle/>
                    <a:p>
                      <a:pPr marL="0" lvl="0" indent="0" algn="l" rtl="0">
                        <a:spcBef>
                          <a:spcPts val="0"/>
                        </a:spcBef>
                        <a:spcAft>
                          <a:spcPts val="0"/>
                        </a:spcAft>
                        <a:buNone/>
                      </a:pPr>
                      <a:r>
                        <a:rPr lang="en" sz="1100">
                          <a:solidFill>
                            <a:srgbClr val="1F1F1F"/>
                          </a:solidFill>
                        </a:rPr>
                        <a:t>148</a:t>
                      </a:r>
                      <a:endParaRPr sz="1100">
                        <a:solidFill>
                          <a:srgbClr val="1F1F1F"/>
                        </a:solidFill>
                      </a:endParaRPr>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37%</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91" name="Google Shape;191;p31"/>
          <p:cNvPicPr preferRelativeResize="0"/>
          <p:nvPr/>
        </p:nvPicPr>
        <p:blipFill>
          <a:blip r:embed="rId3">
            <a:alphaModFix/>
          </a:blip>
          <a:stretch>
            <a:fillRect/>
          </a:stretch>
        </p:blipFill>
        <p:spPr>
          <a:xfrm>
            <a:off x="862336" y="1026669"/>
            <a:ext cx="2874101" cy="2789427"/>
          </a:xfrm>
          <a:prstGeom prst="rect">
            <a:avLst/>
          </a:prstGeom>
          <a:noFill/>
          <a:ln>
            <a:noFill/>
          </a:ln>
        </p:spPr>
      </p:pic>
      <p:sp>
        <p:nvSpPr>
          <p:cNvPr id="192" name="Google Shape;192;p31"/>
          <p:cNvSpPr txBox="1"/>
          <p:nvPr/>
        </p:nvSpPr>
        <p:spPr>
          <a:xfrm>
            <a:off x="2657633" y="5169368"/>
            <a:ext cx="914400" cy="615513"/>
          </a:xfrm>
          <a:prstGeom prst="rect">
            <a:avLst/>
          </a:prstGeom>
          <a:solidFill>
            <a:srgbClr val="00FF00"/>
          </a:solidFill>
          <a:ln>
            <a:noFill/>
          </a:ln>
        </p:spPr>
        <p:txBody>
          <a:bodyPr spcFirstLastPara="1" wrap="square" lIns="121900" tIns="121900" rIns="121900" bIns="121900" anchor="t" anchorCtr="0">
            <a:spAutoFit/>
          </a:bodyPr>
          <a:lstStyle/>
          <a:p>
            <a:r>
              <a:rPr lang="en" sz="2400">
                <a:latin typeface="Open Sans"/>
                <a:ea typeface="Open Sans"/>
                <a:cs typeface="Open Sans"/>
                <a:sym typeface="Open Sans"/>
              </a:rPr>
              <a:t>42%</a:t>
            </a:r>
            <a:endParaRPr sz="2400">
              <a:latin typeface="Open Sans"/>
              <a:ea typeface="Open Sans"/>
              <a:cs typeface="Open Sans"/>
              <a:sym typeface="Open Sans"/>
            </a:endParaRPr>
          </a:p>
        </p:txBody>
      </p:sp>
      <p:graphicFrame>
        <p:nvGraphicFramePr>
          <p:cNvPr id="194" name="Google Shape;186;p31">
            <a:extLst>
              <a:ext uri="{FF2B5EF4-FFF2-40B4-BE49-F238E27FC236}">
                <a16:creationId xmlns:a16="http://schemas.microsoft.com/office/drawing/2014/main" id="{5387717B-023B-BFF0-9A88-5205CFFE3CD8}"/>
              </a:ext>
            </a:extLst>
          </p:cNvPr>
          <p:cNvGraphicFramePr/>
          <p:nvPr/>
        </p:nvGraphicFramePr>
        <p:xfrm>
          <a:off x="3994064" y="2971087"/>
          <a:ext cx="7335600" cy="31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AFF43104-F524-418A-A0E3-3146340ABA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5" name="Group 1034">
            <a:extLst>
              <a:ext uri="{FF2B5EF4-FFF2-40B4-BE49-F238E27FC236}">
                <a16:creationId xmlns:a16="http://schemas.microsoft.com/office/drawing/2014/main" id="{323E5CD5-3226-4DDD-97AC-81C8F40E09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36" name="Picture 1035">
              <a:extLst>
                <a:ext uri="{FF2B5EF4-FFF2-40B4-BE49-F238E27FC236}">
                  <a16:creationId xmlns:a16="http://schemas.microsoft.com/office/drawing/2014/main" id="{858B6703-6BCA-4414-A7FC-BA111255B1A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37" name="Rectangle 1036">
              <a:extLst>
                <a:ext uri="{FF2B5EF4-FFF2-40B4-BE49-F238E27FC236}">
                  <a16:creationId xmlns:a16="http://schemas.microsoft.com/office/drawing/2014/main" id="{76826A85-B5BB-4A9B-819E-AF5A0B30AE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8" name="Picture 1037">
              <a:extLst>
                <a:ext uri="{FF2B5EF4-FFF2-40B4-BE49-F238E27FC236}">
                  <a16:creationId xmlns:a16="http://schemas.microsoft.com/office/drawing/2014/main" id="{B8A6C787-E24E-48D0-AF26-F35E43180EB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39" name="Picture 1038">
              <a:extLst>
                <a:ext uri="{FF2B5EF4-FFF2-40B4-BE49-F238E27FC236}">
                  <a16:creationId xmlns:a16="http://schemas.microsoft.com/office/drawing/2014/main" id="{E55A8260-917C-4DAC-A284-2A6E124FC9E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1397DDC-A45B-B6DB-9D2A-F8658C48DFED}"/>
              </a:ext>
            </a:extLst>
          </p:cNvPr>
          <p:cNvSpPr>
            <a:spLocks noGrp="1"/>
          </p:cNvSpPr>
          <p:nvPr>
            <p:ph type="title"/>
          </p:nvPr>
        </p:nvSpPr>
        <p:spPr>
          <a:xfrm>
            <a:off x="4626508" y="982132"/>
            <a:ext cx="6270090" cy="1303867"/>
          </a:xfrm>
        </p:spPr>
        <p:txBody>
          <a:bodyPr>
            <a:normAutofit/>
          </a:bodyPr>
          <a:lstStyle/>
          <a:p>
            <a:r>
              <a:rPr lang="en-US" b="1" dirty="0">
                <a:effectLst>
                  <a:outerShdw blurRad="38100" dist="38100" dir="2700000" algn="tl">
                    <a:srgbClr val="000000">
                      <a:alpha val="43137"/>
                    </a:srgbClr>
                  </a:outerShdw>
                </a:effectLst>
              </a:rPr>
              <a:t>25 Years of Service</a:t>
            </a:r>
          </a:p>
        </p:txBody>
      </p:sp>
      <p:sp>
        <p:nvSpPr>
          <p:cNvPr id="1041" name="Rectangle 1040">
            <a:extLst>
              <a:ext uri="{FF2B5EF4-FFF2-40B4-BE49-F238E27FC236}">
                <a16:creationId xmlns:a16="http://schemas.microsoft.com/office/drawing/2014/main" id="{B6ABA3F9-ECC4-45D8-8538-B7EEC4D276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72384" cy="453542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ongratulations Images | Free Vectors, Stock Photos &amp; PSD">
            <a:extLst>
              <a:ext uri="{FF2B5EF4-FFF2-40B4-BE49-F238E27FC236}">
                <a16:creationId xmlns:a16="http://schemas.microsoft.com/office/drawing/2014/main" id="{1990FC09-55E4-9055-91DB-0FB63319FE6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57236" y="1393613"/>
            <a:ext cx="2743200" cy="1975103"/>
          </a:xfrm>
          <a:prstGeom prst="rect">
            <a:avLst/>
          </a:pr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1043" name="Straight Connector 1042">
            <a:extLst>
              <a:ext uri="{FF2B5EF4-FFF2-40B4-BE49-F238E27FC236}">
                <a16:creationId xmlns:a16="http://schemas.microsoft.com/office/drawing/2014/main" id="{420C8890-1E3E-474D-9D1E-D3E3062B61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4033" y="2400639"/>
            <a:ext cx="6035040" cy="0"/>
          </a:xfrm>
          <a:prstGeom prst="line">
            <a:avLst/>
          </a:prstGeom>
        </p:spPr>
        <p:style>
          <a:lnRef idx="2">
            <a:schemeClr val="accent1"/>
          </a:lnRef>
          <a:fillRef idx="0">
            <a:schemeClr val="accent1"/>
          </a:fillRef>
          <a:effectRef idx="1">
            <a:schemeClr val="accent1"/>
          </a:effectRef>
          <a:fontRef idx="minor">
            <a:schemeClr val="tx1"/>
          </a:fontRef>
        </p:style>
      </p:cxnSp>
      <p:pic>
        <p:nvPicPr>
          <p:cNvPr id="1026" name="Picture 2" descr="Congratulations Pictures, Images, Photos | Congratulations images ...">
            <a:extLst>
              <a:ext uri="{FF2B5EF4-FFF2-40B4-BE49-F238E27FC236}">
                <a16:creationId xmlns:a16="http://schemas.microsoft.com/office/drawing/2014/main" id="{DE79FDFB-D19D-B7CD-6E71-9912DD0FF8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796" b="2533"/>
          <a:stretch/>
        </p:blipFill>
        <p:spPr bwMode="auto">
          <a:xfrm>
            <a:off x="1257236" y="3533309"/>
            <a:ext cx="2743200" cy="15430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3946CAA-3A78-231D-9360-D6E7BFF4DF11}"/>
              </a:ext>
            </a:extLst>
          </p:cNvPr>
          <p:cNvSpPr>
            <a:spLocks noGrp="1"/>
          </p:cNvSpPr>
          <p:nvPr>
            <p:ph idx="1"/>
          </p:nvPr>
        </p:nvSpPr>
        <p:spPr>
          <a:xfrm>
            <a:off x="4631496" y="2556932"/>
            <a:ext cx="6260114" cy="3318936"/>
          </a:xfrm>
        </p:spPr>
        <p:txBody>
          <a:bodyPr>
            <a:normAutofit/>
          </a:bodyPr>
          <a:lstStyle/>
          <a:p>
            <a:pPr marL="0" indent="0">
              <a:lnSpc>
                <a:spcPct val="90000"/>
              </a:lnSpc>
              <a:buNone/>
            </a:pPr>
            <a:r>
              <a:rPr lang="en-US" b="1" dirty="0"/>
              <a:t>Faith Alcantara – Executive Director of Innovation &amp; Community Engagement</a:t>
            </a:r>
            <a:endParaRPr lang="en-US" b="1"/>
          </a:p>
          <a:p>
            <a:pPr marL="0" indent="0">
              <a:lnSpc>
                <a:spcPct val="90000"/>
              </a:lnSpc>
              <a:buNone/>
            </a:pPr>
            <a:r>
              <a:rPr lang="en-US" b="1" dirty="0"/>
              <a:t>Jerome Arnold – Security Officer </a:t>
            </a:r>
            <a:endParaRPr lang="en-US" b="1"/>
          </a:p>
          <a:p>
            <a:pPr marL="0" indent="0">
              <a:lnSpc>
                <a:spcPct val="90000"/>
              </a:lnSpc>
              <a:buNone/>
            </a:pPr>
            <a:r>
              <a:rPr lang="en-US" b="1" dirty="0"/>
              <a:t>Susan Battle – Paraprofessional </a:t>
            </a:r>
            <a:endParaRPr lang="en-US" b="1"/>
          </a:p>
          <a:p>
            <a:pPr marL="0" indent="0">
              <a:lnSpc>
                <a:spcPct val="90000"/>
              </a:lnSpc>
              <a:buNone/>
            </a:pPr>
            <a:r>
              <a:rPr lang="en-US" b="1" dirty="0"/>
              <a:t>Laura Bautista – Spanish Teacher</a:t>
            </a:r>
            <a:endParaRPr lang="en-US" b="1"/>
          </a:p>
          <a:p>
            <a:pPr marL="0" indent="0">
              <a:lnSpc>
                <a:spcPct val="90000"/>
              </a:lnSpc>
              <a:buNone/>
            </a:pPr>
            <a:r>
              <a:rPr lang="en-US" b="1" dirty="0"/>
              <a:t>Sheila Caraway – Security Officer </a:t>
            </a:r>
            <a:endParaRPr lang="en-US" b="1"/>
          </a:p>
          <a:p>
            <a:pPr marL="0" indent="0">
              <a:lnSpc>
                <a:spcPct val="90000"/>
              </a:lnSpc>
              <a:buNone/>
            </a:pPr>
            <a:r>
              <a:rPr lang="en-US" b="1" dirty="0"/>
              <a:t>Troy S. Fisher – Security Officer</a:t>
            </a:r>
            <a:endParaRPr lang="en-US" b="1"/>
          </a:p>
          <a:p>
            <a:pPr marL="0" indent="0">
              <a:lnSpc>
                <a:spcPct val="90000"/>
              </a:lnSpc>
              <a:buNone/>
            </a:pPr>
            <a:endParaRPr lang="en-US"/>
          </a:p>
        </p:txBody>
      </p:sp>
    </p:spTree>
    <p:extLst>
      <p:ext uri="{BB962C8B-B14F-4D97-AF65-F5344CB8AC3E}">
        <p14:creationId xmlns:p14="http://schemas.microsoft.com/office/powerpoint/2010/main" val="1861495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Shape 196"/>
        <p:cNvGrpSpPr/>
        <p:nvPr/>
      </p:nvGrpSpPr>
      <p:grpSpPr>
        <a:xfrm>
          <a:off x="0" y="0"/>
          <a:ext cx="0" cy="0"/>
          <a:chOff x="0" y="0"/>
          <a:chExt cx="0" cy="0"/>
        </a:xfrm>
      </p:grpSpPr>
      <p:grpSp>
        <p:nvGrpSpPr>
          <p:cNvPr id="204" name="Group 203">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205" name="Picture 204">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6" name="Rectangle 205">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207" name="Picture 206">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8" name="Picture 207">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10" name="Straight Connector 209">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12" name="Rectangle 211">
            <a:extLst>
              <a:ext uri="{FF2B5EF4-FFF2-40B4-BE49-F238E27FC236}">
                <a16:creationId xmlns:a16="http://schemas.microsoft.com/office/drawing/2014/main" id="{9401732C-37EE-4B98-A709-9530173F38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214" name="Group 213">
            <a:extLst>
              <a:ext uri="{FF2B5EF4-FFF2-40B4-BE49-F238E27FC236}">
                <a16:creationId xmlns:a16="http://schemas.microsoft.com/office/drawing/2014/main" id="{654E48C8-2A00-4C54-BC9C-B18EE49E9C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15" name="Picture 214">
              <a:extLst>
                <a:ext uri="{FF2B5EF4-FFF2-40B4-BE49-F238E27FC236}">
                  <a16:creationId xmlns:a16="http://schemas.microsoft.com/office/drawing/2014/main" id="{CE0A0544-8F52-43F0-AC3E-DF683908B56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6" name="Rectangle 215">
              <a:extLst>
                <a:ext uri="{FF2B5EF4-FFF2-40B4-BE49-F238E27FC236}">
                  <a16:creationId xmlns:a16="http://schemas.microsoft.com/office/drawing/2014/main" id="{2F4057D3-A680-4443-9E51-ED920A691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17" name="Picture 216">
              <a:extLst>
                <a:ext uri="{FF2B5EF4-FFF2-40B4-BE49-F238E27FC236}">
                  <a16:creationId xmlns:a16="http://schemas.microsoft.com/office/drawing/2014/main" id="{2F6853A4-7B38-4FDE-B024-AE8BA71E738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18" name="Picture 217">
              <a:extLst>
                <a:ext uri="{FF2B5EF4-FFF2-40B4-BE49-F238E27FC236}">
                  <a16:creationId xmlns:a16="http://schemas.microsoft.com/office/drawing/2014/main" id="{86ADF4DB-4290-4441-8F8E-04152FE6063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97" name="Google Shape;197;p32"/>
          <p:cNvSpPr txBox="1">
            <a:spLocks noGrp="1"/>
          </p:cNvSpPr>
          <p:nvPr>
            <p:ph type="title"/>
          </p:nvPr>
        </p:nvSpPr>
        <p:spPr>
          <a:xfrm>
            <a:off x="997528" y="982132"/>
            <a:ext cx="4094017" cy="2823880"/>
          </a:xfrm>
          <a:prstGeom prst="rect">
            <a:avLst/>
          </a:prstGeom>
        </p:spPr>
        <p:txBody>
          <a:bodyPr spcFirstLastPara="1" vert="horz" lIns="91440" tIns="45720" rIns="91440" bIns="45720" rtlCol="0" anchor="b" anchorCtr="0">
            <a:normAutofit/>
          </a:bodyPr>
          <a:lstStyle/>
          <a:p>
            <a:pPr>
              <a:spcBef>
                <a:spcPct val="0"/>
              </a:spcBef>
            </a:pPr>
            <a:r>
              <a:rPr lang="en-US" sz="4800">
                <a:solidFill>
                  <a:srgbClr val="262626"/>
                </a:solidFill>
              </a:rPr>
              <a:t>Grade 8</a:t>
            </a:r>
          </a:p>
        </p:txBody>
      </p:sp>
      <p:sp>
        <p:nvSpPr>
          <p:cNvPr id="198" name="Google Shape;198;p32"/>
          <p:cNvSpPr txBox="1">
            <a:spLocks noGrp="1"/>
          </p:cNvSpPr>
          <p:nvPr>
            <p:ph type="sldNum" idx="12"/>
          </p:nvPr>
        </p:nvSpPr>
        <p:spPr>
          <a:xfrm>
            <a:off x="10353901" y="5969000"/>
            <a:ext cx="542697" cy="279400"/>
          </a:xfrm>
          <a:prstGeom prst="rect">
            <a:avLst/>
          </a:prstGeom>
        </p:spPr>
        <p:txBody>
          <a:bodyPr spcFirstLastPara="1" vert="horz" lIns="91440" tIns="45720" rIns="91440" bIns="45720" rtlCol="0" anchor="ctr" anchorCtr="0">
            <a:normAutofit/>
          </a:bodyPr>
          <a:lstStyle/>
          <a:p>
            <a:pPr defTabSz="914400">
              <a:lnSpc>
                <a:spcPct val="90000"/>
              </a:lnSpc>
              <a:spcAft>
                <a:spcPts val="600"/>
              </a:spcAft>
            </a:pPr>
            <a:fld id="{00000000-1234-1234-1234-123412341234}" type="slidenum">
              <a:rPr lang="en-US" sz="800">
                <a:solidFill>
                  <a:srgbClr val="000000"/>
                </a:solidFill>
              </a:rPr>
              <a:pPr defTabSz="914400">
                <a:lnSpc>
                  <a:spcPct val="90000"/>
                </a:lnSpc>
                <a:spcAft>
                  <a:spcPts val="600"/>
                </a:spcAft>
              </a:pPr>
              <a:t>60</a:t>
            </a:fld>
            <a:endParaRPr lang="en-US" sz="800">
              <a:solidFill>
                <a:srgbClr val="000000"/>
              </a:solidFill>
            </a:endParaRPr>
          </a:p>
        </p:txBody>
      </p:sp>
      <p:graphicFrame>
        <p:nvGraphicFramePr>
          <p:cNvPr id="199" name="Google Shape;199;p32"/>
          <p:cNvGraphicFramePr/>
          <p:nvPr>
            <p:extLst>
              <p:ext uri="{D42A27DB-BD31-4B8C-83A1-F6EECF244321}">
                <p14:modId xmlns:p14="http://schemas.microsoft.com/office/powerpoint/2010/main" val="2887657124"/>
              </p:ext>
            </p:extLst>
          </p:nvPr>
        </p:nvGraphicFramePr>
        <p:xfrm>
          <a:off x="5418668" y="1600386"/>
          <a:ext cx="5469467" cy="3684232"/>
        </p:xfrm>
        <a:graphic>
          <a:graphicData uri="http://schemas.openxmlformats.org/drawingml/2006/table">
            <a:tbl>
              <a:tblPr>
                <a:solidFill>
                  <a:srgbClr val="FFFFFF"/>
                </a:solidFill>
              </a:tblPr>
              <a:tblGrid>
                <a:gridCol w="1218001">
                  <a:extLst>
                    <a:ext uri="{9D8B030D-6E8A-4147-A177-3AD203B41FA5}">
                      <a16:colId xmlns:a16="http://schemas.microsoft.com/office/drawing/2014/main" val="20000"/>
                    </a:ext>
                  </a:extLst>
                </a:gridCol>
                <a:gridCol w="1071976">
                  <a:extLst>
                    <a:ext uri="{9D8B030D-6E8A-4147-A177-3AD203B41FA5}">
                      <a16:colId xmlns:a16="http://schemas.microsoft.com/office/drawing/2014/main" val="20001"/>
                    </a:ext>
                  </a:extLst>
                </a:gridCol>
                <a:gridCol w="1602798">
                  <a:extLst>
                    <a:ext uri="{9D8B030D-6E8A-4147-A177-3AD203B41FA5}">
                      <a16:colId xmlns:a16="http://schemas.microsoft.com/office/drawing/2014/main" val="20002"/>
                    </a:ext>
                  </a:extLst>
                </a:gridCol>
                <a:gridCol w="1576692">
                  <a:extLst>
                    <a:ext uri="{9D8B030D-6E8A-4147-A177-3AD203B41FA5}">
                      <a16:colId xmlns:a16="http://schemas.microsoft.com/office/drawing/2014/main" val="20003"/>
                    </a:ext>
                  </a:extLst>
                </a:gridCol>
              </a:tblGrid>
              <a:tr h="457765">
                <a:tc gridSpan="4">
                  <a:txBody>
                    <a:bodyPr/>
                    <a:lstStyle/>
                    <a:p>
                      <a:pPr marL="0" lvl="0" indent="0" algn="l" rtl="0">
                        <a:lnSpc>
                          <a:spcPct val="120000"/>
                        </a:lnSpc>
                        <a:spcBef>
                          <a:spcPts val="0"/>
                        </a:spcBef>
                        <a:spcAft>
                          <a:spcPts val="0"/>
                        </a:spcAft>
                        <a:buNone/>
                      </a:pPr>
                      <a:r>
                        <a:rPr lang="en" sz="1900">
                          <a:highlight>
                            <a:srgbClr val="FFFFFF"/>
                          </a:highlight>
                        </a:rPr>
                        <a:t>Benchmark 3</a:t>
                      </a:r>
                      <a:endParaRPr sz="1900">
                        <a:highlight>
                          <a:srgbClr val="FFFFFF"/>
                        </a:highlight>
                      </a:endParaRPr>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765">
                <a:tc>
                  <a:txBody>
                    <a:bodyPr/>
                    <a:lstStyle/>
                    <a:p>
                      <a:pPr marL="0" lvl="0" indent="0" algn="l" rtl="0">
                        <a:lnSpc>
                          <a:spcPct val="120000"/>
                        </a:lnSpc>
                        <a:spcBef>
                          <a:spcPts val="0"/>
                        </a:spcBef>
                        <a:spcAft>
                          <a:spcPts val="0"/>
                        </a:spcAft>
                        <a:buNone/>
                      </a:pPr>
                      <a:r>
                        <a:rPr lang="en" sz="1900">
                          <a:highlight>
                            <a:srgbClr val="FFFFFF"/>
                          </a:highlight>
                        </a:rPr>
                        <a:t>EOY</a:t>
                      </a:r>
                      <a:endParaRPr sz="1900">
                        <a:highlight>
                          <a:srgbClr val="FFFFFF"/>
                        </a:highlight>
                      </a:endParaRPr>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900">
                          <a:highlight>
                            <a:srgbClr val="FFFFFF"/>
                          </a:highlight>
                        </a:rPr>
                        <a:t>Total Ct</a:t>
                      </a:r>
                      <a:endParaRPr sz="1900">
                        <a:highlight>
                          <a:srgbClr val="FFFFFF"/>
                        </a:highlight>
                      </a:endParaRPr>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900">
                          <a:highlight>
                            <a:srgbClr val="FFFFFF"/>
                          </a:highlight>
                        </a:rPr>
                        <a:t>Ct On/Above</a:t>
                      </a:r>
                      <a:endParaRPr sz="1900">
                        <a:highlight>
                          <a:srgbClr val="FFFFFF"/>
                        </a:highlight>
                      </a:endParaRPr>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900">
                          <a:highlight>
                            <a:srgbClr val="FFFFFF"/>
                          </a:highlight>
                        </a:rPr>
                        <a:t>% On/Above</a:t>
                      </a:r>
                      <a:endParaRPr sz="1900">
                        <a:highlight>
                          <a:srgbClr val="FFFFFF"/>
                        </a:highlight>
                      </a:endParaRPr>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32107">
                <a:tc>
                  <a:txBody>
                    <a:bodyPr/>
                    <a:lstStyle/>
                    <a:p>
                      <a:pPr marL="0" lvl="0" indent="0" algn="l" rtl="0">
                        <a:spcBef>
                          <a:spcPts val="0"/>
                        </a:spcBef>
                        <a:spcAft>
                          <a:spcPts val="0"/>
                        </a:spcAft>
                        <a:buNone/>
                      </a:pPr>
                      <a:r>
                        <a:rPr lang="en" sz="1000"/>
                        <a:t>Teacher 1</a:t>
                      </a:r>
                      <a:endParaRPr sz="1000"/>
                    </a:p>
                  </a:txBody>
                  <a:tcPr marL="95458" marR="95458" marT="95458" marB="95458">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900"/>
                        <a:t>60</a:t>
                      </a:r>
                      <a:endParaRPr sz="1900"/>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900"/>
                        <a:t>22</a:t>
                      </a:r>
                      <a:endParaRPr sz="1900"/>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900"/>
                        <a:t>37%</a:t>
                      </a:r>
                      <a:endParaRPr sz="1900"/>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32107">
                <a:tc>
                  <a:txBody>
                    <a:bodyPr/>
                    <a:lstStyle/>
                    <a:p>
                      <a:pPr marL="0" lvl="0" indent="0" algn="l" rtl="0">
                        <a:spcBef>
                          <a:spcPts val="0"/>
                        </a:spcBef>
                        <a:spcAft>
                          <a:spcPts val="0"/>
                        </a:spcAft>
                        <a:buNone/>
                      </a:pPr>
                      <a:r>
                        <a:rPr lang="en" sz="1000"/>
                        <a:t>Teacher 2 (ELL)</a:t>
                      </a:r>
                      <a:endParaRPr sz="1000"/>
                    </a:p>
                  </a:txBody>
                  <a:tcPr marL="95458" marR="95458" marT="95458" marB="95458">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900"/>
                        <a:t>63</a:t>
                      </a:r>
                      <a:endParaRPr sz="1900"/>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900"/>
                        <a:t>15</a:t>
                      </a:r>
                      <a:endParaRPr sz="1900"/>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900"/>
                        <a:t>23%</a:t>
                      </a:r>
                      <a:endParaRPr sz="1900"/>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32107">
                <a:tc>
                  <a:txBody>
                    <a:bodyPr/>
                    <a:lstStyle/>
                    <a:p>
                      <a:pPr marL="0" lvl="0" indent="0" algn="l" rtl="0">
                        <a:spcBef>
                          <a:spcPts val="0"/>
                        </a:spcBef>
                        <a:spcAft>
                          <a:spcPts val="0"/>
                        </a:spcAft>
                        <a:buNone/>
                      </a:pPr>
                      <a:r>
                        <a:rPr lang="en" sz="1000"/>
                        <a:t>Teacher 3 (SWD)</a:t>
                      </a:r>
                      <a:endParaRPr sz="1000"/>
                    </a:p>
                  </a:txBody>
                  <a:tcPr marL="95458" marR="95458" marT="95458" marB="95458">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900"/>
                        <a:t>28</a:t>
                      </a:r>
                      <a:endParaRPr sz="1900"/>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900"/>
                        <a:t>2</a:t>
                      </a:r>
                      <a:endParaRPr sz="1900"/>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900"/>
                        <a:t>4%</a:t>
                      </a:r>
                      <a:endParaRPr sz="1900"/>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29847">
                <a:tc>
                  <a:txBody>
                    <a:bodyPr/>
                    <a:lstStyle/>
                    <a:p>
                      <a:pPr marL="0" lvl="0" indent="0" algn="l" rtl="0">
                        <a:spcBef>
                          <a:spcPts val="0"/>
                        </a:spcBef>
                        <a:spcAft>
                          <a:spcPts val="0"/>
                        </a:spcAft>
                        <a:buNone/>
                      </a:pPr>
                      <a:r>
                        <a:rPr lang="en" sz="1000"/>
                        <a:t>Teacher 5 (Honors)</a:t>
                      </a:r>
                      <a:endParaRPr sz="1000"/>
                    </a:p>
                  </a:txBody>
                  <a:tcPr marL="95458" marR="95458" marT="95458" marB="95458">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900"/>
                        <a:t>66</a:t>
                      </a:r>
                      <a:endParaRPr sz="1900"/>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900"/>
                        <a:t>64</a:t>
                      </a:r>
                      <a:endParaRPr sz="1900"/>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900"/>
                        <a:t>97%</a:t>
                      </a:r>
                      <a:endParaRPr sz="1900"/>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FF00"/>
                    </a:solidFill>
                  </a:tcPr>
                </a:tc>
                <a:extLst>
                  <a:ext uri="{0D108BD9-81ED-4DB2-BD59-A6C34878D82A}">
                    <a16:rowId xmlns:a16="http://schemas.microsoft.com/office/drawing/2014/main" val="10005"/>
                  </a:ext>
                </a:extLst>
              </a:tr>
              <a:tr h="457765">
                <a:tc>
                  <a:txBody>
                    <a:bodyPr/>
                    <a:lstStyle/>
                    <a:p>
                      <a:pPr marL="0" lvl="0" indent="0" algn="l" rtl="0">
                        <a:spcBef>
                          <a:spcPts val="0"/>
                        </a:spcBef>
                        <a:spcAft>
                          <a:spcPts val="0"/>
                        </a:spcAft>
                        <a:buNone/>
                      </a:pPr>
                      <a:r>
                        <a:rPr lang="en" sz="1000"/>
                        <a:t>Teacher 6</a:t>
                      </a:r>
                      <a:endParaRPr sz="1000"/>
                    </a:p>
                  </a:txBody>
                  <a:tcPr marL="95458" marR="95458" marT="95458" marB="95458">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1900">
                          <a:highlight>
                            <a:srgbClr val="FFFFFF"/>
                          </a:highlight>
                        </a:rPr>
                        <a:t>67</a:t>
                      </a:r>
                      <a:endParaRPr sz="1900">
                        <a:highlight>
                          <a:srgbClr val="FFFFFF"/>
                        </a:highlight>
                      </a:endParaRPr>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1900">
                          <a:highlight>
                            <a:srgbClr val="FFFFFF"/>
                          </a:highlight>
                        </a:rPr>
                        <a:t>43</a:t>
                      </a:r>
                      <a:endParaRPr sz="1900">
                        <a:highlight>
                          <a:srgbClr val="FFFFFF"/>
                        </a:highlight>
                      </a:endParaRPr>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1900">
                          <a:solidFill>
                            <a:srgbClr val="222222"/>
                          </a:solidFill>
                        </a:rPr>
                        <a:t>64%</a:t>
                      </a:r>
                      <a:endParaRPr sz="1900">
                        <a:solidFill>
                          <a:srgbClr val="222222"/>
                        </a:solidFill>
                      </a:endParaRPr>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00"/>
                    </a:solidFill>
                  </a:tcPr>
                </a:tc>
                <a:extLst>
                  <a:ext uri="{0D108BD9-81ED-4DB2-BD59-A6C34878D82A}">
                    <a16:rowId xmlns:a16="http://schemas.microsoft.com/office/drawing/2014/main" val="10006"/>
                  </a:ext>
                </a:extLst>
              </a:tr>
              <a:tr h="457765">
                <a:tc>
                  <a:txBody>
                    <a:bodyPr/>
                    <a:lstStyle/>
                    <a:p>
                      <a:pPr marL="0" lvl="0" indent="0" algn="l" rtl="0">
                        <a:spcBef>
                          <a:spcPts val="0"/>
                        </a:spcBef>
                        <a:spcAft>
                          <a:spcPts val="0"/>
                        </a:spcAft>
                        <a:buNone/>
                      </a:pPr>
                      <a:r>
                        <a:rPr lang="en" sz="1000"/>
                        <a:t>Teacher 7</a:t>
                      </a:r>
                      <a:endParaRPr sz="1000"/>
                    </a:p>
                  </a:txBody>
                  <a:tcPr marL="95458" marR="95458" marT="95458" marB="95458">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1900">
                          <a:highlight>
                            <a:srgbClr val="FFFFFF"/>
                          </a:highlight>
                        </a:rPr>
                        <a:t>59</a:t>
                      </a:r>
                      <a:endParaRPr sz="1900">
                        <a:highlight>
                          <a:srgbClr val="FFFFFF"/>
                        </a:highlight>
                      </a:endParaRPr>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1900">
                          <a:highlight>
                            <a:srgbClr val="FFFFFF"/>
                          </a:highlight>
                        </a:rPr>
                        <a:t>25</a:t>
                      </a:r>
                      <a:endParaRPr sz="1900">
                        <a:highlight>
                          <a:srgbClr val="FFFFFF"/>
                        </a:highlight>
                      </a:endParaRPr>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1900">
                          <a:solidFill>
                            <a:srgbClr val="222222"/>
                          </a:solidFill>
                          <a:highlight>
                            <a:schemeClr val="lt1"/>
                          </a:highlight>
                        </a:rPr>
                        <a:t>42%</a:t>
                      </a:r>
                      <a:endParaRPr sz="1900">
                        <a:solidFill>
                          <a:srgbClr val="222222"/>
                        </a:solidFill>
                        <a:highlight>
                          <a:schemeClr val="lt1"/>
                        </a:highlight>
                      </a:endParaRPr>
                    </a:p>
                  </a:txBody>
                  <a:tcPr marL="58496" marR="58496" marT="58522" marB="58522">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a:spLocks noGrp="1"/>
          </p:cNvSpPr>
          <p:nvPr>
            <p:ph type="body" idx="1"/>
          </p:nvPr>
        </p:nvSpPr>
        <p:spPr>
          <a:xfrm>
            <a:off x="13" y="84"/>
            <a:ext cx="3412800" cy="5436800"/>
          </a:xfrm>
          <a:prstGeom prst="rect">
            <a:avLst/>
          </a:prstGeom>
        </p:spPr>
        <p:txBody>
          <a:bodyPr spcFirstLastPara="1" vert="horz" wrap="square" lIns="121900" tIns="121900" rIns="121900" bIns="121900" rtlCol="0" anchor="t" anchorCtr="0">
            <a:normAutofit/>
          </a:bodyPr>
          <a:lstStyle/>
          <a:p>
            <a:pPr marL="0" indent="0">
              <a:buNone/>
            </a:pPr>
            <a:r>
              <a:rPr lang="en" dirty="0"/>
              <a:t>Grade 9 -  students</a:t>
            </a:r>
            <a:endParaRPr dirty="0"/>
          </a:p>
          <a:p>
            <a:pPr marL="0" indent="0">
              <a:spcBef>
                <a:spcPts val="1600"/>
              </a:spcBef>
              <a:spcAft>
                <a:spcPts val="1600"/>
              </a:spcAft>
              <a:buNone/>
            </a:pPr>
            <a:r>
              <a:rPr lang="en" sz="1200" dirty="0"/>
              <a:t>                       Prose Constructed Response</a:t>
            </a:r>
            <a:endParaRPr sz="1200" dirty="0"/>
          </a:p>
        </p:txBody>
      </p:sp>
      <p:sp>
        <p:nvSpPr>
          <p:cNvPr id="206" name="Google Shape;206;p33"/>
          <p:cNvSpPr txBox="1">
            <a:spLocks noGrp="1"/>
          </p:cNvSpPr>
          <p:nvPr>
            <p:ph type="sldNum" idx="12"/>
          </p:nvPr>
        </p:nvSpPr>
        <p:spPr>
          <a:xfrm>
            <a:off x="6645065" y="3658095"/>
            <a:ext cx="430400" cy="308800"/>
          </a:xfrm>
          <a:prstGeom prst="rect">
            <a:avLst/>
          </a:prstGeom>
        </p:spPr>
        <p:txBody>
          <a:bodyPr spcFirstLastPara="1" vert="horz" wrap="square" lIns="121900" tIns="121900" rIns="121900" bIns="121900" rtlCol="0" anchor="ctr" anchorCtr="0">
            <a:normAutofit fontScale="47500" lnSpcReduction="20000"/>
          </a:bodyPr>
          <a:lstStyle/>
          <a:p>
            <a:fld id="{00000000-1234-1234-1234-123412341234}" type="slidenum">
              <a:rPr lang="en"/>
              <a:pPr/>
              <a:t>61</a:t>
            </a:fld>
            <a:endParaRPr/>
          </a:p>
        </p:txBody>
      </p:sp>
      <p:sp>
        <p:nvSpPr>
          <p:cNvPr id="207" name="Google Shape;207;p33"/>
          <p:cNvSpPr txBox="1">
            <a:spLocks noGrp="1"/>
          </p:cNvSpPr>
          <p:nvPr>
            <p:ph type="title"/>
          </p:nvPr>
        </p:nvSpPr>
        <p:spPr>
          <a:xfrm>
            <a:off x="3122753" y="59396"/>
            <a:ext cx="8258000" cy="943200"/>
          </a:xfrm>
          <a:prstGeom prst="rect">
            <a:avLst/>
          </a:prstGeom>
        </p:spPr>
        <p:txBody>
          <a:bodyPr spcFirstLastPara="1" vert="horz" wrap="square" lIns="121900" tIns="121900" rIns="121900" bIns="121900" rtlCol="0" anchor="t" anchorCtr="0">
            <a:normAutofit/>
          </a:bodyPr>
          <a:lstStyle/>
          <a:p>
            <a:r>
              <a:rPr lang="en" sz="2133"/>
              <a:t>Benchmark Data from Module 2</a:t>
            </a:r>
            <a:endParaRPr sz="2133"/>
          </a:p>
        </p:txBody>
      </p:sp>
      <p:graphicFrame>
        <p:nvGraphicFramePr>
          <p:cNvPr id="208" name="Google Shape;208;p33"/>
          <p:cNvGraphicFramePr/>
          <p:nvPr>
            <p:extLst>
              <p:ext uri="{D42A27DB-BD31-4B8C-83A1-F6EECF244321}">
                <p14:modId xmlns:p14="http://schemas.microsoft.com/office/powerpoint/2010/main" val="1890276566"/>
              </p:ext>
            </p:extLst>
          </p:nvPr>
        </p:nvGraphicFramePr>
        <p:xfrm>
          <a:off x="4173303" y="559120"/>
          <a:ext cx="6377466" cy="3035256"/>
        </p:xfrm>
        <a:graphic>
          <a:graphicData uri="http://schemas.openxmlformats.org/drawingml/2006/table">
            <a:tbl>
              <a:tblPr>
                <a:noFill/>
              </a:tblPr>
              <a:tblGrid>
                <a:gridCol w="6377466">
                  <a:extLst>
                    <a:ext uri="{9D8B030D-6E8A-4147-A177-3AD203B41FA5}">
                      <a16:colId xmlns:a16="http://schemas.microsoft.com/office/drawing/2014/main" val="20000"/>
                    </a:ext>
                  </a:extLst>
                </a:gridCol>
              </a:tblGrid>
              <a:tr h="2266093">
                <a:tc>
                  <a:txBody>
                    <a:bodyPr/>
                    <a:lstStyle/>
                    <a:p>
                      <a:pPr marL="0" lvl="0" indent="0" algn="l" rtl="0">
                        <a:lnSpc>
                          <a:spcPct val="115000"/>
                        </a:lnSpc>
                        <a:spcBef>
                          <a:spcPts val="0"/>
                        </a:spcBef>
                        <a:spcAft>
                          <a:spcPts val="0"/>
                        </a:spcAft>
                        <a:buClr>
                          <a:schemeClr val="dk1"/>
                        </a:buClr>
                        <a:buSzPts val="600"/>
                        <a:buFont typeface="Arial"/>
                        <a:buNone/>
                      </a:pPr>
                      <a:r>
                        <a:rPr lang="en" sz="1500">
                          <a:solidFill>
                            <a:srgbClr val="212E3A"/>
                          </a:solidFill>
                          <a:highlight>
                            <a:schemeClr val="lt1"/>
                          </a:highlight>
                        </a:rPr>
                        <a:t>In Passage One, an excerpt from Ta-Nehisi Coates' </a:t>
                      </a:r>
                      <a:r>
                        <a:rPr lang="en" sz="1500" i="1">
                          <a:solidFill>
                            <a:srgbClr val="212E3A"/>
                          </a:solidFill>
                          <a:highlight>
                            <a:schemeClr val="lt1"/>
                          </a:highlight>
                        </a:rPr>
                        <a:t>Between the World and Me,</a:t>
                      </a:r>
                      <a:r>
                        <a:rPr lang="en" sz="1500">
                          <a:solidFill>
                            <a:srgbClr val="212E3A"/>
                          </a:solidFill>
                          <a:highlight>
                            <a:schemeClr val="lt1"/>
                          </a:highlight>
                        </a:rPr>
                        <a:t> and Passage Two, an excerpt from Ray Bradbury’s "The Pedestrian," the authors serve as observers of society.  Write an essay that compares and contrasts what each observer learns about society and how they choose to reveal these observations to their audience. Be sure to include details of society and the individuals within society.</a:t>
                      </a:r>
                      <a:endParaRPr sz="1500">
                        <a:solidFill>
                          <a:srgbClr val="212E3A"/>
                        </a:solidFill>
                        <a:highlight>
                          <a:schemeClr val="lt1"/>
                        </a:highlight>
                      </a:endParaRPr>
                    </a:p>
                    <a:p>
                      <a:pPr marL="266700" lvl="0" indent="-196850" algn="l" rtl="0">
                        <a:lnSpc>
                          <a:spcPct val="115000"/>
                        </a:lnSpc>
                        <a:spcBef>
                          <a:spcPts val="0"/>
                        </a:spcBef>
                        <a:spcAft>
                          <a:spcPts val="0"/>
                        </a:spcAft>
                        <a:buClr>
                          <a:srgbClr val="212E3A"/>
                        </a:buClr>
                        <a:buSzPts val="1100"/>
                        <a:buFont typeface="Arial"/>
                        <a:buChar char="●"/>
                      </a:pPr>
                      <a:r>
                        <a:rPr lang="en" sz="1500">
                          <a:solidFill>
                            <a:srgbClr val="212E3A"/>
                          </a:solidFill>
                          <a:highlight>
                            <a:schemeClr val="lt1"/>
                          </a:highlight>
                        </a:rPr>
                        <a:t>Examine the author’s observations of society and individuals depicted in each work.</a:t>
                      </a:r>
                      <a:endParaRPr sz="1500">
                        <a:solidFill>
                          <a:srgbClr val="212E3A"/>
                        </a:solidFill>
                        <a:highlight>
                          <a:schemeClr val="lt1"/>
                        </a:highlight>
                      </a:endParaRPr>
                    </a:p>
                    <a:p>
                      <a:pPr marL="266700" lvl="0" indent="-196850" algn="l" rtl="0">
                        <a:lnSpc>
                          <a:spcPct val="115000"/>
                        </a:lnSpc>
                        <a:spcBef>
                          <a:spcPts val="0"/>
                        </a:spcBef>
                        <a:spcAft>
                          <a:spcPts val="0"/>
                        </a:spcAft>
                        <a:buClr>
                          <a:srgbClr val="212E3A"/>
                        </a:buClr>
                        <a:buSzPts val="1100"/>
                        <a:buFont typeface="Arial"/>
                        <a:buChar char="●"/>
                      </a:pPr>
                      <a:r>
                        <a:rPr lang="en" sz="1500">
                          <a:solidFill>
                            <a:srgbClr val="212E3A"/>
                          </a:solidFill>
                          <a:highlight>
                            <a:schemeClr val="lt1"/>
                          </a:highlight>
                        </a:rPr>
                        <a:t>Incorporate relevant evidence from each passage to support your reasoning. </a:t>
                      </a:r>
                      <a:endParaRPr sz="1500">
                        <a:solidFill>
                          <a:srgbClr val="212E3A"/>
                        </a:solidFill>
                        <a:highlight>
                          <a:schemeClr val="lt1"/>
                        </a:highlight>
                      </a:endParaRPr>
                    </a:p>
                    <a:p>
                      <a:pPr marL="266700" lvl="0" indent="-196850" algn="l" rtl="0">
                        <a:lnSpc>
                          <a:spcPct val="115000"/>
                        </a:lnSpc>
                        <a:spcBef>
                          <a:spcPts val="0"/>
                        </a:spcBef>
                        <a:spcAft>
                          <a:spcPts val="0"/>
                        </a:spcAft>
                        <a:buClr>
                          <a:srgbClr val="212E3A"/>
                        </a:buClr>
                        <a:buSzPts val="1100"/>
                        <a:buFont typeface="Arial"/>
                        <a:buChar char="●"/>
                      </a:pPr>
                      <a:r>
                        <a:rPr lang="en" sz="1500">
                          <a:solidFill>
                            <a:srgbClr val="212E3A"/>
                          </a:solidFill>
                          <a:highlight>
                            <a:schemeClr val="lt1"/>
                          </a:highlight>
                        </a:rPr>
                        <a:t>Explain the function and impact of specific details, figurative language, and other literary elements or techniques in each text.</a:t>
                      </a:r>
                      <a:endParaRPr sz="1100"/>
                    </a:p>
                  </a:txBody>
                  <a:tcPr marL="71700" marR="71700" marT="71733" marB="71733"/>
                </a:tc>
                <a:extLst>
                  <a:ext uri="{0D108BD9-81ED-4DB2-BD59-A6C34878D82A}">
                    <a16:rowId xmlns:a16="http://schemas.microsoft.com/office/drawing/2014/main" val="10000"/>
                  </a:ext>
                </a:extLst>
              </a:tr>
            </a:tbl>
          </a:graphicData>
        </a:graphic>
      </p:graphicFrame>
      <p:graphicFrame>
        <p:nvGraphicFramePr>
          <p:cNvPr id="209" name="Google Shape;209;p33"/>
          <p:cNvGraphicFramePr/>
          <p:nvPr>
            <p:extLst>
              <p:ext uri="{D42A27DB-BD31-4B8C-83A1-F6EECF244321}">
                <p14:modId xmlns:p14="http://schemas.microsoft.com/office/powerpoint/2010/main" val="3116465626"/>
              </p:ext>
            </p:extLst>
          </p:nvPr>
        </p:nvGraphicFramePr>
        <p:xfrm>
          <a:off x="970767" y="4377760"/>
          <a:ext cx="1111700" cy="1866636"/>
        </p:xfrm>
        <a:graphic>
          <a:graphicData uri="http://schemas.openxmlformats.org/drawingml/2006/table">
            <a:tbl>
              <a:tblPr>
                <a:noFill/>
              </a:tblPr>
              <a:tblGrid>
                <a:gridCol w="484767">
                  <a:extLst>
                    <a:ext uri="{9D8B030D-6E8A-4147-A177-3AD203B41FA5}">
                      <a16:colId xmlns:a16="http://schemas.microsoft.com/office/drawing/2014/main" val="20000"/>
                    </a:ext>
                  </a:extLst>
                </a:gridCol>
                <a:gridCol w="626933">
                  <a:extLst>
                    <a:ext uri="{9D8B030D-6E8A-4147-A177-3AD203B41FA5}">
                      <a16:colId xmlns:a16="http://schemas.microsoft.com/office/drawing/2014/main" val="20001"/>
                    </a:ext>
                  </a:extLst>
                </a:gridCol>
              </a:tblGrid>
              <a:tr h="306027">
                <a:tc>
                  <a:txBody>
                    <a:bodyPr/>
                    <a:lstStyle/>
                    <a:p>
                      <a:pPr marL="0" lvl="0" indent="0" algn="ctr" rtl="0">
                        <a:spcBef>
                          <a:spcPts val="0"/>
                        </a:spcBef>
                        <a:spcAft>
                          <a:spcPts val="0"/>
                        </a:spcAft>
                        <a:buNone/>
                      </a:pPr>
                      <a:r>
                        <a:rPr lang="en" sz="1100"/>
                        <a:t>Ct</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6027">
                <a:tc>
                  <a:txBody>
                    <a:bodyPr/>
                    <a:lstStyle/>
                    <a:p>
                      <a:pPr marL="0" lvl="0" indent="0" algn="l" rtl="0">
                        <a:spcBef>
                          <a:spcPts val="0"/>
                        </a:spcBef>
                        <a:spcAft>
                          <a:spcPts val="0"/>
                        </a:spcAft>
                        <a:buNone/>
                      </a:pPr>
                      <a:r>
                        <a:rPr lang="en" sz="1100">
                          <a:solidFill>
                            <a:srgbClr val="1F1F1F"/>
                          </a:solidFill>
                        </a:rPr>
                        <a:t>29</a:t>
                      </a:r>
                      <a:endParaRPr sz="1100">
                        <a:solidFill>
                          <a:srgbClr val="1F1F1F"/>
                        </a:solidFill>
                      </a:endParaRPr>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 sz="1100"/>
                        <a:t>15%</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306027">
                <a:tc>
                  <a:txBody>
                    <a:bodyPr/>
                    <a:lstStyle/>
                    <a:p>
                      <a:pPr marL="0" lvl="0" indent="0" algn="l" rtl="0">
                        <a:spcBef>
                          <a:spcPts val="0"/>
                        </a:spcBef>
                        <a:spcAft>
                          <a:spcPts val="0"/>
                        </a:spcAft>
                        <a:buNone/>
                      </a:pPr>
                      <a:r>
                        <a:rPr lang="en" sz="1100">
                          <a:solidFill>
                            <a:srgbClr val="1F1F1F"/>
                          </a:solidFill>
                        </a:rPr>
                        <a:t>27</a:t>
                      </a:r>
                      <a:endParaRPr sz="1100">
                        <a:solidFill>
                          <a:srgbClr val="1F1F1F"/>
                        </a:solidFill>
                      </a:endParaRPr>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 sz="1100"/>
                        <a:t>14%</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306027">
                <a:tc>
                  <a:txBody>
                    <a:bodyPr/>
                    <a:lstStyle/>
                    <a:p>
                      <a:pPr marL="0" lvl="0" indent="0" algn="l" rtl="0">
                        <a:spcBef>
                          <a:spcPts val="0"/>
                        </a:spcBef>
                        <a:spcAft>
                          <a:spcPts val="0"/>
                        </a:spcAft>
                        <a:buNone/>
                      </a:pPr>
                      <a:r>
                        <a:rPr lang="en" sz="1100">
                          <a:solidFill>
                            <a:srgbClr val="1F1F1F"/>
                          </a:solidFill>
                        </a:rPr>
                        <a:t>33</a:t>
                      </a:r>
                      <a:endParaRPr sz="1100">
                        <a:solidFill>
                          <a:srgbClr val="1F1F1F"/>
                        </a:solidFill>
                      </a:endParaRPr>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 sz="1100"/>
                        <a:t>17%</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306027">
                <a:tc>
                  <a:txBody>
                    <a:bodyPr/>
                    <a:lstStyle/>
                    <a:p>
                      <a:pPr marL="0" lvl="0" indent="0" algn="l" rtl="0">
                        <a:spcBef>
                          <a:spcPts val="0"/>
                        </a:spcBef>
                        <a:spcAft>
                          <a:spcPts val="0"/>
                        </a:spcAft>
                        <a:buNone/>
                      </a:pPr>
                      <a:r>
                        <a:rPr lang="en" sz="1100">
                          <a:solidFill>
                            <a:srgbClr val="1F1F1F"/>
                          </a:solidFill>
                        </a:rPr>
                        <a:t>23</a:t>
                      </a:r>
                      <a:endParaRPr sz="1100">
                        <a:solidFill>
                          <a:srgbClr val="1F1F1F"/>
                        </a:solidFill>
                      </a:endParaRPr>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12%</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6027">
                <a:tc>
                  <a:txBody>
                    <a:bodyPr/>
                    <a:lstStyle/>
                    <a:p>
                      <a:pPr marL="0" lvl="0" indent="0" algn="l" rtl="0">
                        <a:spcBef>
                          <a:spcPts val="0"/>
                        </a:spcBef>
                        <a:spcAft>
                          <a:spcPts val="0"/>
                        </a:spcAft>
                        <a:buNone/>
                      </a:pPr>
                      <a:r>
                        <a:rPr lang="en" sz="1100">
                          <a:solidFill>
                            <a:srgbClr val="1F1F1F"/>
                          </a:solidFill>
                        </a:rPr>
                        <a:t>82</a:t>
                      </a:r>
                      <a:endParaRPr sz="1100">
                        <a:solidFill>
                          <a:srgbClr val="1F1F1F"/>
                        </a:solidFill>
                      </a:endParaRPr>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42%</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10" name="Google Shape;210;p33"/>
          <p:cNvPicPr preferRelativeResize="0"/>
          <p:nvPr/>
        </p:nvPicPr>
        <p:blipFill rotWithShape="1">
          <a:blip r:embed="rId3">
            <a:alphaModFix/>
          </a:blip>
          <a:srcRect l="72003" t="31562" r="9259" b="25494"/>
          <a:stretch/>
        </p:blipFill>
        <p:spPr>
          <a:xfrm>
            <a:off x="895411" y="790312"/>
            <a:ext cx="2382494" cy="3558576"/>
          </a:xfrm>
          <a:prstGeom prst="rect">
            <a:avLst/>
          </a:prstGeom>
          <a:noFill/>
          <a:ln>
            <a:noFill/>
          </a:ln>
        </p:spPr>
      </p:pic>
      <p:sp>
        <p:nvSpPr>
          <p:cNvPr id="211" name="Google Shape;211;p33"/>
          <p:cNvSpPr txBox="1"/>
          <p:nvPr/>
        </p:nvSpPr>
        <p:spPr>
          <a:xfrm>
            <a:off x="238933" y="1230000"/>
            <a:ext cx="8495200" cy="615513"/>
          </a:xfrm>
          <a:prstGeom prst="rect">
            <a:avLst/>
          </a:prstGeom>
          <a:noFill/>
          <a:ln>
            <a:noFill/>
          </a:ln>
        </p:spPr>
        <p:txBody>
          <a:bodyPr spcFirstLastPara="1" wrap="square" lIns="121900" tIns="121900" rIns="121900" bIns="121900" anchor="t" anchorCtr="0">
            <a:spAutoFit/>
          </a:bodyPr>
          <a:lstStyle/>
          <a:p>
            <a:endParaRPr sz="2400">
              <a:latin typeface="Open Sans"/>
              <a:ea typeface="Open Sans"/>
              <a:cs typeface="Open Sans"/>
              <a:sym typeface="Open Sans"/>
            </a:endParaRPr>
          </a:p>
        </p:txBody>
      </p:sp>
      <p:sp>
        <p:nvSpPr>
          <p:cNvPr id="212" name="Google Shape;212;p33"/>
          <p:cNvSpPr txBox="1"/>
          <p:nvPr/>
        </p:nvSpPr>
        <p:spPr>
          <a:xfrm>
            <a:off x="2082467" y="5241568"/>
            <a:ext cx="914400" cy="615513"/>
          </a:xfrm>
          <a:prstGeom prst="rect">
            <a:avLst/>
          </a:prstGeom>
          <a:solidFill>
            <a:srgbClr val="00FF00"/>
          </a:solidFill>
          <a:ln>
            <a:noFill/>
          </a:ln>
        </p:spPr>
        <p:txBody>
          <a:bodyPr spcFirstLastPara="1" wrap="square" lIns="121900" tIns="121900" rIns="121900" bIns="121900" anchor="t" anchorCtr="0">
            <a:spAutoFit/>
          </a:bodyPr>
          <a:lstStyle/>
          <a:p>
            <a:r>
              <a:rPr lang="en" sz="2400">
                <a:latin typeface="Open Sans"/>
                <a:ea typeface="Open Sans"/>
                <a:cs typeface="Open Sans"/>
                <a:sym typeface="Open Sans"/>
              </a:rPr>
              <a:t>46%</a:t>
            </a:r>
            <a:endParaRPr sz="2400">
              <a:latin typeface="Open Sans"/>
              <a:ea typeface="Open Sans"/>
              <a:cs typeface="Open Sans"/>
              <a:sym typeface="Open Sans"/>
            </a:endParaRPr>
          </a:p>
        </p:txBody>
      </p:sp>
      <p:graphicFrame>
        <p:nvGraphicFramePr>
          <p:cNvPr id="214" name="Google Shape;205;p33">
            <a:extLst>
              <a:ext uri="{FF2B5EF4-FFF2-40B4-BE49-F238E27FC236}">
                <a16:creationId xmlns:a16="http://schemas.microsoft.com/office/drawing/2014/main" id="{14E6FBF0-D475-5CBD-4CF9-5E976CE0017A}"/>
              </a:ext>
            </a:extLst>
          </p:cNvPr>
          <p:cNvGraphicFramePr/>
          <p:nvPr/>
        </p:nvGraphicFramePr>
        <p:xfrm>
          <a:off x="3994064" y="3428987"/>
          <a:ext cx="7335600" cy="31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244471" y="349103"/>
            <a:ext cx="6682800" cy="554800"/>
          </a:xfrm>
          <a:prstGeom prst="rect">
            <a:avLst/>
          </a:prstGeom>
        </p:spPr>
        <p:txBody>
          <a:bodyPr spcFirstLastPara="1" vert="horz" wrap="square" lIns="121900" tIns="121900" rIns="121900" bIns="121900" rtlCol="0" anchor="t" anchorCtr="0">
            <a:normAutofit fontScale="90000"/>
          </a:bodyPr>
          <a:lstStyle/>
          <a:p>
            <a:pPr algn="l"/>
            <a:r>
              <a:rPr lang="en"/>
              <a:t>Grade 9</a:t>
            </a:r>
            <a:endParaRPr/>
          </a:p>
        </p:txBody>
      </p:sp>
      <p:sp>
        <p:nvSpPr>
          <p:cNvPr id="218" name="Google Shape;218;p34"/>
          <p:cNvSpPr txBox="1">
            <a:spLocks noGrp="1"/>
          </p:cNvSpPr>
          <p:nvPr>
            <p:ph type="sldNum" idx="12"/>
          </p:nvPr>
        </p:nvSpPr>
        <p:spPr>
          <a:xfrm>
            <a:off x="6645065" y="3658095"/>
            <a:ext cx="430400" cy="308800"/>
          </a:xfrm>
          <a:prstGeom prst="rect">
            <a:avLst/>
          </a:prstGeom>
        </p:spPr>
        <p:txBody>
          <a:bodyPr spcFirstLastPara="1" vert="horz" wrap="square" lIns="121900" tIns="121900" rIns="121900" bIns="121900" rtlCol="0" anchor="ctr" anchorCtr="0">
            <a:normAutofit fontScale="47500" lnSpcReduction="20000"/>
          </a:bodyPr>
          <a:lstStyle/>
          <a:p>
            <a:fld id="{00000000-1234-1234-1234-123412341234}" type="slidenum">
              <a:rPr lang="en"/>
              <a:pPr/>
              <a:t>62</a:t>
            </a:fld>
            <a:endParaRPr/>
          </a:p>
        </p:txBody>
      </p:sp>
      <p:graphicFrame>
        <p:nvGraphicFramePr>
          <p:cNvPr id="219" name="Google Shape;219;p34"/>
          <p:cNvGraphicFramePr/>
          <p:nvPr>
            <p:extLst>
              <p:ext uri="{D42A27DB-BD31-4B8C-83A1-F6EECF244321}">
                <p14:modId xmlns:p14="http://schemas.microsoft.com/office/powerpoint/2010/main" val="3812947383"/>
              </p:ext>
            </p:extLst>
          </p:nvPr>
        </p:nvGraphicFramePr>
        <p:xfrm>
          <a:off x="137588" y="1148883"/>
          <a:ext cx="5830399" cy="6676725"/>
        </p:xfrm>
        <a:graphic>
          <a:graphicData uri="http://schemas.openxmlformats.org/drawingml/2006/table">
            <a:tbl>
              <a:tblPr>
                <a:solidFill>
                  <a:srgbClr val="FFFFFF"/>
                </a:solidFill>
              </a:tblPr>
              <a:tblGrid>
                <a:gridCol w="1501033">
                  <a:extLst>
                    <a:ext uri="{9D8B030D-6E8A-4147-A177-3AD203B41FA5}">
                      <a16:colId xmlns:a16="http://schemas.microsoft.com/office/drawing/2014/main" val="20000"/>
                    </a:ext>
                  </a:extLst>
                </a:gridCol>
                <a:gridCol w="880600">
                  <a:extLst>
                    <a:ext uri="{9D8B030D-6E8A-4147-A177-3AD203B41FA5}">
                      <a16:colId xmlns:a16="http://schemas.microsoft.com/office/drawing/2014/main" val="20001"/>
                    </a:ext>
                  </a:extLst>
                </a:gridCol>
                <a:gridCol w="1732133">
                  <a:extLst>
                    <a:ext uri="{9D8B030D-6E8A-4147-A177-3AD203B41FA5}">
                      <a16:colId xmlns:a16="http://schemas.microsoft.com/office/drawing/2014/main" val="20002"/>
                    </a:ext>
                  </a:extLst>
                </a:gridCol>
                <a:gridCol w="1716633">
                  <a:extLst>
                    <a:ext uri="{9D8B030D-6E8A-4147-A177-3AD203B41FA5}">
                      <a16:colId xmlns:a16="http://schemas.microsoft.com/office/drawing/2014/main" val="20003"/>
                    </a:ext>
                  </a:extLst>
                </a:gridCol>
              </a:tblGrid>
              <a:tr h="951897">
                <a:tc gridSpan="4">
                  <a:txBody>
                    <a:bodyPr/>
                    <a:lstStyle/>
                    <a:p>
                      <a:pPr marL="0" lvl="0" indent="0" algn="l" rtl="0">
                        <a:lnSpc>
                          <a:spcPct val="120000"/>
                        </a:lnSpc>
                        <a:spcBef>
                          <a:spcPts val="0"/>
                        </a:spcBef>
                        <a:spcAft>
                          <a:spcPts val="0"/>
                        </a:spcAft>
                        <a:buNone/>
                      </a:pPr>
                      <a:r>
                        <a:rPr lang="en" sz="2400" dirty="0">
                          <a:highlight>
                            <a:srgbClr val="FFFFFF"/>
                          </a:highlight>
                        </a:rPr>
                        <a:t>Benchmark 2, Part 1</a:t>
                      </a:r>
                      <a:endParaRPr sz="2400" dirty="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03076">
                <a:tc>
                  <a:txBody>
                    <a:bodyPr/>
                    <a:lstStyle/>
                    <a:p>
                      <a:pPr marL="0" lvl="0" indent="0" algn="l" rtl="0">
                        <a:lnSpc>
                          <a:spcPct val="120000"/>
                        </a:lnSpc>
                        <a:spcBef>
                          <a:spcPts val="0"/>
                        </a:spcBef>
                        <a:spcAft>
                          <a:spcPts val="0"/>
                        </a:spcAft>
                        <a:buNone/>
                      </a:pPr>
                      <a:r>
                        <a:rPr lang="en" sz="2400">
                          <a:highlight>
                            <a:srgbClr val="FFFFFF"/>
                          </a:highlight>
                        </a:rPr>
                        <a:t>EOY</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highlight>
                            <a:srgbClr val="FFFFFF"/>
                          </a:highlight>
                        </a:rPr>
                        <a:t>Total Ct</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highlight>
                            <a:srgbClr val="FFFFFF"/>
                          </a:highlight>
                        </a:rPr>
                        <a:t>Ct On/Above</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highlight>
                            <a:srgbClr val="FFFFFF"/>
                          </a:highlight>
                        </a:rPr>
                        <a:t>% On/Above</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64164">
                <a:tc>
                  <a:txBody>
                    <a:bodyPr/>
                    <a:lstStyle/>
                    <a:p>
                      <a:pPr marL="0" lvl="0" indent="0" algn="l" rtl="0">
                        <a:lnSpc>
                          <a:spcPct val="120000"/>
                        </a:lnSpc>
                        <a:spcBef>
                          <a:spcPts val="0"/>
                        </a:spcBef>
                        <a:spcAft>
                          <a:spcPts val="0"/>
                        </a:spcAft>
                        <a:buNone/>
                      </a:pPr>
                      <a:r>
                        <a:rPr lang="en" sz="2400">
                          <a:highlight>
                            <a:srgbClr val="FFFFFF"/>
                          </a:highlight>
                        </a:rPr>
                        <a:t>Teacher 1</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90</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21</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23%</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03076">
                <a:tc>
                  <a:txBody>
                    <a:bodyPr/>
                    <a:lstStyle/>
                    <a:p>
                      <a:pPr marL="0" lvl="0" indent="0" algn="l" rtl="0">
                        <a:lnSpc>
                          <a:spcPct val="120000"/>
                        </a:lnSpc>
                        <a:spcBef>
                          <a:spcPts val="0"/>
                        </a:spcBef>
                        <a:spcAft>
                          <a:spcPts val="0"/>
                        </a:spcAft>
                        <a:buNone/>
                      </a:pPr>
                      <a:r>
                        <a:rPr lang="en" sz="2400">
                          <a:highlight>
                            <a:srgbClr val="FFFFFF"/>
                          </a:highlight>
                        </a:rPr>
                        <a:t>Teacher 2 (H)</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86</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41</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Clr>
                          <a:schemeClr val="dk1"/>
                        </a:buClr>
                        <a:buSzPts val="600"/>
                        <a:buFont typeface="Arial"/>
                        <a:buNone/>
                      </a:pPr>
                      <a:r>
                        <a:rPr lang="en" sz="2400">
                          <a:solidFill>
                            <a:srgbClr val="222222"/>
                          </a:solidFill>
                          <a:highlight>
                            <a:schemeClr val="lt1"/>
                          </a:highlight>
                        </a:rPr>
                        <a:t>48%</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003076">
                <a:tc>
                  <a:txBody>
                    <a:bodyPr/>
                    <a:lstStyle/>
                    <a:p>
                      <a:pPr marL="0" lvl="0" indent="0" algn="l" rtl="0">
                        <a:lnSpc>
                          <a:spcPct val="120000"/>
                        </a:lnSpc>
                        <a:spcBef>
                          <a:spcPts val="0"/>
                        </a:spcBef>
                        <a:spcAft>
                          <a:spcPts val="0"/>
                        </a:spcAft>
                        <a:buNone/>
                      </a:pPr>
                      <a:r>
                        <a:rPr lang="en" sz="2400">
                          <a:highlight>
                            <a:srgbClr val="FFFFFF"/>
                          </a:highlight>
                        </a:rPr>
                        <a:t>Teacher 3 (ELL)</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14</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3</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Clr>
                          <a:schemeClr val="dk1"/>
                        </a:buClr>
                        <a:buSzPts val="600"/>
                        <a:buFont typeface="Arial"/>
                        <a:buNone/>
                      </a:pPr>
                      <a:r>
                        <a:rPr lang="en" sz="2400">
                          <a:solidFill>
                            <a:srgbClr val="222222"/>
                          </a:solidFill>
                          <a:highlight>
                            <a:schemeClr val="lt1"/>
                          </a:highlight>
                        </a:rPr>
                        <a:t>21%</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1003076">
                <a:tc>
                  <a:txBody>
                    <a:bodyPr/>
                    <a:lstStyle/>
                    <a:p>
                      <a:pPr marL="0" lvl="0" indent="0" algn="l" rtl="0">
                        <a:lnSpc>
                          <a:spcPct val="120000"/>
                        </a:lnSpc>
                        <a:spcBef>
                          <a:spcPts val="0"/>
                        </a:spcBef>
                        <a:spcAft>
                          <a:spcPts val="0"/>
                        </a:spcAft>
                        <a:buNone/>
                      </a:pPr>
                      <a:r>
                        <a:rPr lang="en" sz="2400">
                          <a:highlight>
                            <a:srgbClr val="FFFFFF"/>
                          </a:highlight>
                        </a:rPr>
                        <a:t>Teacher 4 (SWD)</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12</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6</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Clr>
                          <a:schemeClr val="dk1"/>
                        </a:buClr>
                        <a:buSzPts val="600"/>
                        <a:buFont typeface="Arial"/>
                        <a:buNone/>
                      </a:pPr>
                      <a:r>
                        <a:rPr lang="en" sz="2400">
                          <a:solidFill>
                            <a:srgbClr val="222222"/>
                          </a:solidFill>
                          <a:highlight>
                            <a:schemeClr val="lt1"/>
                          </a:highlight>
                        </a:rPr>
                        <a:t>50%</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1003076">
                <a:tc>
                  <a:txBody>
                    <a:bodyPr/>
                    <a:lstStyle/>
                    <a:p>
                      <a:pPr marL="0" lvl="0" indent="0" algn="l" rtl="0">
                        <a:lnSpc>
                          <a:spcPct val="120000"/>
                        </a:lnSpc>
                        <a:spcBef>
                          <a:spcPts val="0"/>
                        </a:spcBef>
                        <a:spcAft>
                          <a:spcPts val="0"/>
                        </a:spcAft>
                        <a:buNone/>
                      </a:pPr>
                      <a:r>
                        <a:rPr lang="en" sz="2400">
                          <a:highlight>
                            <a:srgbClr val="FFFFFF"/>
                          </a:highlight>
                        </a:rPr>
                        <a:t>Teacher 5 (SWD)</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15</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dirty="0">
                          <a:highlight>
                            <a:srgbClr val="FFFFFF"/>
                          </a:highlight>
                        </a:rPr>
                        <a:t>7</a:t>
                      </a:r>
                      <a:endParaRPr sz="2400" dirty="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Clr>
                          <a:schemeClr val="dk1"/>
                        </a:buClr>
                        <a:buSzPts val="600"/>
                        <a:buFont typeface="Arial"/>
                        <a:buNone/>
                      </a:pPr>
                      <a:r>
                        <a:rPr lang="en" sz="2400" dirty="0">
                          <a:solidFill>
                            <a:srgbClr val="222222"/>
                          </a:solidFill>
                          <a:highlight>
                            <a:schemeClr val="lt1"/>
                          </a:highlight>
                        </a:rPr>
                        <a:t>47%</a:t>
                      </a:r>
                      <a:endParaRPr sz="2400" dirty="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220" name="Google Shape;220;p34"/>
          <p:cNvGraphicFramePr/>
          <p:nvPr>
            <p:extLst>
              <p:ext uri="{D42A27DB-BD31-4B8C-83A1-F6EECF244321}">
                <p14:modId xmlns:p14="http://schemas.microsoft.com/office/powerpoint/2010/main" val="2421620834"/>
              </p:ext>
            </p:extLst>
          </p:nvPr>
        </p:nvGraphicFramePr>
        <p:xfrm>
          <a:off x="6395883" y="1043375"/>
          <a:ext cx="5178200" cy="8537881"/>
        </p:xfrm>
        <a:graphic>
          <a:graphicData uri="http://schemas.openxmlformats.org/drawingml/2006/table">
            <a:tbl>
              <a:tblPr>
                <a:solidFill>
                  <a:srgbClr val="FFFFFF"/>
                </a:solidFill>
              </a:tblPr>
              <a:tblGrid>
                <a:gridCol w="1085100">
                  <a:extLst>
                    <a:ext uri="{9D8B030D-6E8A-4147-A177-3AD203B41FA5}">
                      <a16:colId xmlns:a16="http://schemas.microsoft.com/office/drawing/2014/main" val="20000"/>
                    </a:ext>
                  </a:extLst>
                </a:gridCol>
                <a:gridCol w="1030133">
                  <a:extLst>
                    <a:ext uri="{9D8B030D-6E8A-4147-A177-3AD203B41FA5}">
                      <a16:colId xmlns:a16="http://schemas.microsoft.com/office/drawing/2014/main" val="20001"/>
                    </a:ext>
                  </a:extLst>
                </a:gridCol>
                <a:gridCol w="1538367">
                  <a:extLst>
                    <a:ext uri="{9D8B030D-6E8A-4147-A177-3AD203B41FA5}">
                      <a16:colId xmlns:a16="http://schemas.microsoft.com/office/drawing/2014/main" val="20002"/>
                    </a:ext>
                  </a:extLst>
                </a:gridCol>
                <a:gridCol w="1524600">
                  <a:extLst>
                    <a:ext uri="{9D8B030D-6E8A-4147-A177-3AD203B41FA5}">
                      <a16:colId xmlns:a16="http://schemas.microsoft.com/office/drawing/2014/main" val="20003"/>
                    </a:ext>
                  </a:extLst>
                </a:gridCol>
              </a:tblGrid>
              <a:tr h="1057405">
                <a:tc gridSpan="4">
                  <a:txBody>
                    <a:bodyPr/>
                    <a:lstStyle/>
                    <a:p>
                      <a:pPr marL="0" lvl="0" indent="0" algn="l" rtl="0">
                        <a:lnSpc>
                          <a:spcPct val="120000"/>
                        </a:lnSpc>
                        <a:spcBef>
                          <a:spcPts val="0"/>
                        </a:spcBef>
                        <a:spcAft>
                          <a:spcPts val="0"/>
                        </a:spcAft>
                        <a:buNone/>
                      </a:pPr>
                      <a:r>
                        <a:rPr lang="en" sz="2400">
                          <a:highlight>
                            <a:srgbClr val="FFFFFF"/>
                          </a:highlight>
                        </a:rPr>
                        <a:t>Benchmark 2, Part 2</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03076">
                <a:tc>
                  <a:txBody>
                    <a:bodyPr/>
                    <a:lstStyle/>
                    <a:p>
                      <a:pPr marL="0" lvl="0" indent="0" algn="l" rtl="0">
                        <a:lnSpc>
                          <a:spcPct val="120000"/>
                        </a:lnSpc>
                        <a:spcBef>
                          <a:spcPts val="0"/>
                        </a:spcBef>
                        <a:spcAft>
                          <a:spcPts val="0"/>
                        </a:spcAft>
                        <a:buNone/>
                      </a:pPr>
                      <a:r>
                        <a:rPr lang="en" sz="2400">
                          <a:highlight>
                            <a:srgbClr val="FFFFFF"/>
                          </a:highlight>
                        </a:rPr>
                        <a:t>EOY</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highlight>
                            <a:srgbClr val="FFFFFF"/>
                          </a:highlight>
                        </a:rPr>
                        <a:t>Total Ct</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highlight>
                            <a:srgbClr val="FFFFFF"/>
                          </a:highlight>
                        </a:rPr>
                        <a:t>Ct On/Above</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highlight>
                            <a:srgbClr val="FFFFFF"/>
                          </a:highlight>
                        </a:rPr>
                        <a:t>% On/Above</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003076">
                <a:tc>
                  <a:txBody>
                    <a:bodyPr/>
                    <a:lstStyle/>
                    <a:p>
                      <a:pPr marL="0" lvl="0" indent="0" algn="l" rtl="0">
                        <a:lnSpc>
                          <a:spcPct val="120000"/>
                        </a:lnSpc>
                        <a:spcBef>
                          <a:spcPts val="0"/>
                        </a:spcBef>
                        <a:spcAft>
                          <a:spcPts val="0"/>
                        </a:spcAft>
                        <a:buNone/>
                      </a:pPr>
                      <a:r>
                        <a:rPr lang="en" sz="2400">
                          <a:highlight>
                            <a:srgbClr val="FFFFFF"/>
                          </a:highlight>
                        </a:rPr>
                        <a:t>Teacher 1</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89</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49</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55%</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03076">
                <a:tc>
                  <a:txBody>
                    <a:bodyPr/>
                    <a:lstStyle/>
                    <a:p>
                      <a:pPr marL="0" lvl="0" indent="0" algn="l" rtl="0">
                        <a:lnSpc>
                          <a:spcPct val="120000"/>
                        </a:lnSpc>
                        <a:spcBef>
                          <a:spcPts val="0"/>
                        </a:spcBef>
                        <a:spcAft>
                          <a:spcPts val="0"/>
                        </a:spcAft>
                        <a:buNone/>
                      </a:pPr>
                      <a:r>
                        <a:rPr lang="en" sz="2400">
                          <a:highlight>
                            <a:srgbClr val="FFFFFF"/>
                          </a:highlight>
                        </a:rPr>
                        <a:t>Teacher 2 (H)</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67</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37</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55%</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441988">
                <a:tc>
                  <a:txBody>
                    <a:bodyPr/>
                    <a:lstStyle/>
                    <a:p>
                      <a:pPr marL="0" lvl="0" indent="0" algn="l" rtl="0">
                        <a:lnSpc>
                          <a:spcPct val="120000"/>
                        </a:lnSpc>
                        <a:spcBef>
                          <a:spcPts val="0"/>
                        </a:spcBef>
                        <a:spcAft>
                          <a:spcPts val="0"/>
                        </a:spcAft>
                        <a:buNone/>
                      </a:pPr>
                      <a:r>
                        <a:rPr lang="en" sz="2400">
                          <a:highlight>
                            <a:srgbClr val="FFFFFF"/>
                          </a:highlight>
                        </a:rPr>
                        <a:t>Teacher 3 (ELL)</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13</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4</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31%</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1441988">
                <a:tc>
                  <a:txBody>
                    <a:bodyPr/>
                    <a:lstStyle/>
                    <a:p>
                      <a:pPr marL="0" lvl="0" indent="0" algn="l" rtl="0">
                        <a:lnSpc>
                          <a:spcPct val="120000"/>
                        </a:lnSpc>
                        <a:spcBef>
                          <a:spcPts val="0"/>
                        </a:spcBef>
                        <a:spcAft>
                          <a:spcPts val="0"/>
                        </a:spcAft>
                        <a:buNone/>
                      </a:pPr>
                      <a:r>
                        <a:rPr lang="en" sz="2400">
                          <a:highlight>
                            <a:srgbClr val="FFFFFF"/>
                          </a:highlight>
                        </a:rPr>
                        <a:t>Teacher 4 (SWD)</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12</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24</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27%</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1441988">
                <a:tc>
                  <a:txBody>
                    <a:bodyPr/>
                    <a:lstStyle/>
                    <a:p>
                      <a:pPr marL="0" lvl="0" indent="0" algn="l" rtl="0">
                        <a:lnSpc>
                          <a:spcPct val="120000"/>
                        </a:lnSpc>
                        <a:spcBef>
                          <a:spcPts val="0"/>
                        </a:spcBef>
                        <a:spcAft>
                          <a:spcPts val="0"/>
                        </a:spcAft>
                        <a:buNone/>
                      </a:pPr>
                      <a:r>
                        <a:rPr lang="en" sz="2400">
                          <a:highlight>
                            <a:srgbClr val="FFFFFF"/>
                          </a:highlight>
                        </a:rPr>
                        <a:t>Teacher 5 (SWD)</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14</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1</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dirty="0">
                          <a:highlight>
                            <a:srgbClr val="FFFFFF"/>
                          </a:highlight>
                        </a:rPr>
                        <a:t>7%</a:t>
                      </a:r>
                      <a:endParaRPr sz="2400" dirty="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3707600" y="821233"/>
            <a:ext cx="8060800" cy="2836800"/>
          </a:xfrm>
          <a:prstGeom prst="rect">
            <a:avLst/>
          </a:prstGeom>
          <a:ln w="9525" cap="flat" cmpd="sng">
            <a:solidFill>
              <a:srgbClr val="9E9E9E"/>
            </a:solidFill>
            <a:prstDash val="solid"/>
            <a:round/>
            <a:headEnd type="none" w="sm" len="sm"/>
            <a:tailEnd type="none" w="sm" len="sm"/>
          </a:ln>
        </p:spPr>
        <p:txBody>
          <a:bodyPr spcFirstLastPara="1" vert="horz" wrap="square" lIns="121900" tIns="121900" rIns="121900" bIns="121900" rtlCol="0" anchor="t" anchorCtr="0">
            <a:normAutofit fontScale="90000"/>
          </a:bodyPr>
          <a:lstStyle/>
          <a:p>
            <a:pPr algn="l">
              <a:lnSpc>
                <a:spcPct val="115000"/>
              </a:lnSpc>
            </a:pPr>
            <a:r>
              <a:rPr lang="en" sz="1333">
                <a:solidFill>
                  <a:srgbClr val="212E3A"/>
                </a:solidFill>
                <a:highlight>
                  <a:srgbClr val="FFFFFF"/>
                </a:highlight>
              </a:rPr>
              <a:t>Passage One: Excerpt from </a:t>
            </a:r>
            <a:r>
              <a:rPr lang="en" sz="1333" i="1">
                <a:solidFill>
                  <a:srgbClr val="212E3A"/>
                </a:solidFill>
                <a:highlight>
                  <a:srgbClr val="FFFFFF"/>
                </a:highlight>
              </a:rPr>
              <a:t>Death of a Salesman</a:t>
            </a:r>
            <a:r>
              <a:rPr lang="en" sz="1333">
                <a:solidFill>
                  <a:srgbClr val="212E3A"/>
                </a:solidFill>
                <a:highlight>
                  <a:srgbClr val="FFFFFF"/>
                </a:highlight>
              </a:rPr>
              <a:t> by Arthur Miller</a:t>
            </a:r>
            <a:endParaRPr sz="1333">
              <a:solidFill>
                <a:srgbClr val="212E3A"/>
              </a:solidFill>
              <a:highlight>
                <a:srgbClr val="FFFFFF"/>
              </a:highlight>
            </a:endParaRPr>
          </a:p>
          <a:p>
            <a:pPr algn="l">
              <a:lnSpc>
                <a:spcPct val="115000"/>
              </a:lnSpc>
            </a:pPr>
            <a:r>
              <a:rPr lang="en" sz="1333">
                <a:solidFill>
                  <a:srgbClr val="212E3A"/>
                </a:solidFill>
                <a:highlight>
                  <a:srgbClr val="FFFFFF"/>
                </a:highlight>
              </a:rPr>
              <a:t>Passage Two: “Scientists Reveal Three Keys to Happiness” by Lee Dye</a:t>
            </a:r>
            <a:endParaRPr sz="1333">
              <a:solidFill>
                <a:srgbClr val="212E3A"/>
              </a:solidFill>
              <a:highlight>
                <a:srgbClr val="FFFFFF"/>
              </a:highlight>
            </a:endParaRPr>
          </a:p>
          <a:p>
            <a:pPr algn="l">
              <a:lnSpc>
                <a:spcPct val="115000"/>
              </a:lnSpc>
            </a:pPr>
            <a:r>
              <a:rPr lang="en" sz="1333">
                <a:solidFill>
                  <a:srgbClr val="212E3A"/>
                </a:solidFill>
                <a:highlight>
                  <a:srgbClr val="FFFFFF"/>
                </a:highlight>
              </a:rPr>
              <a:t>Passage Three: “You Can buy Happiness If It Is An Experience” by Maanvi Singh</a:t>
            </a:r>
            <a:endParaRPr sz="1333">
              <a:solidFill>
                <a:srgbClr val="212E3A"/>
              </a:solidFill>
              <a:highlight>
                <a:srgbClr val="FFFFFF"/>
              </a:highlight>
            </a:endParaRPr>
          </a:p>
          <a:p>
            <a:pPr algn="l">
              <a:lnSpc>
                <a:spcPct val="115000"/>
              </a:lnSpc>
            </a:pPr>
            <a:endParaRPr sz="1333">
              <a:solidFill>
                <a:srgbClr val="212E3A"/>
              </a:solidFill>
              <a:highlight>
                <a:srgbClr val="FFFFFF"/>
              </a:highlight>
            </a:endParaRPr>
          </a:p>
          <a:p>
            <a:pPr algn="l">
              <a:lnSpc>
                <a:spcPct val="115000"/>
              </a:lnSpc>
              <a:buClr>
                <a:schemeClr val="dk1"/>
              </a:buClr>
              <a:buSzPct val="60000"/>
            </a:pPr>
            <a:r>
              <a:rPr lang="en" sz="1333">
                <a:solidFill>
                  <a:srgbClr val="212E3A"/>
                </a:solidFill>
                <a:highlight>
                  <a:srgbClr val="FFFFFF"/>
                </a:highlight>
              </a:rPr>
              <a:t>Revisit the conversation between Biff and Happy in Passage 1, an excerpt from Arthur Miller's </a:t>
            </a:r>
            <a:r>
              <a:rPr lang="en" sz="1333" i="1">
                <a:solidFill>
                  <a:srgbClr val="212E3A"/>
                </a:solidFill>
                <a:highlight>
                  <a:srgbClr val="FFFFFF"/>
                </a:highlight>
              </a:rPr>
              <a:t>Death of a Salesman</a:t>
            </a:r>
            <a:r>
              <a:rPr lang="en" sz="1333">
                <a:solidFill>
                  <a:srgbClr val="212E3A"/>
                </a:solidFill>
                <a:highlight>
                  <a:srgbClr val="FFFFFF"/>
                </a:highlight>
              </a:rPr>
              <a:t>, and examine how each character describes their view on happiness. Based on the claims made in Passage 2, Lee Dye's "Scientist Reveal Three Keys to Happiness," and Passage 3, Singh's "You Can Buy Happiness, If It's An Experience," write an essay determining which article would each brother most likely agree?</a:t>
            </a:r>
            <a:endParaRPr sz="1333">
              <a:solidFill>
                <a:srgbClr val="212E3A"/>
              </a:solidFill>
              <a:highlight>
                <a:srgbClr val="FFFFFF"/>
              </a:highlight>
            </a:endParaRPr>
          </a:p>
          <a:p>
            <a:pPr marL="355591" indent="-169329" algn="l">
              <a:lnSpc>
                <a:spcPct val="115000"/>
              </a:lnSpc>
              <a:buClr>
                <a:srgbClr val="212E3A"/>
              </a:buClr>
              <a:buSzPct val="100000"/>
            </a:pPr>
            <a:r>
              <a:rPr lang="en" sz="1333">
                <a:solidFill>
                  <a:srgbClr val="212E3A"/>
                </a:solidFill>
                <a:highlight>
                  <a:srgbClr val="FFFFFF"/>
                </a:highlight>
              </a:rPr>
              <a:t>Examine each character's perspective on happiness.</a:t>
            </a:r>
            <a:endParaRPr sz="1333">
              <a:solidFill>
                <a:srgbClr val="212E3A"/>
              </a:solidFill>
              <a:highlight>
                <a:srgbClr val="FFFFFF"/>
              </a:highlight>
            </a:endParaRPr>
          </a:p>
          <a:p>
            <a:pPr marL="355591" indent="-169329" algn="l">
              <a:lnSpc>
                <a:spcPct val="115000"/>
              </a:lnSpc>
              <a:buClr>
                <a:srgbClr val="212E3A"/>
              </a:buClr>
              <a:buSzPct val="100000"/>
            </a:pPr>
            <a:r>
              <a:rPr lang="en" sz="1333">
                <a:solidFill>
                  <a:srgbClr val="212E3A"/>
                </a:solidFill>
                <a:highlight>
                  <a:srgbClr val="FFFFFF"/>
                </a:highlight>
              </a:rPr>
              <a:t>Examine each author's claim about happiness in Passage Two and Passage Three.</a:t>
            </a:r>
            <a:endParaRPr sz="1333">
              <a:solidFill>
                <a:srgbClr val="212E3A"/>
              </a:solidFill>
              <a:highlight>
                <a:srgbClr val="FFFFFF"/>
              </a:highlight>
            </a:endParaRPr>
          </a:p>
          <a:p>
            <a:pPr marL="355591" indent="-169329" algn="l">
              <a:lnSpc>
                <a:spcPct val="115000"/>
              </a:lnSpc>
              <a:buClr>
                <a:srgbClr val="212E3A"/>
              </a:buClr>
              <a:buSzPct val="100000"/>
            </a:pPr>
            <a:r>
              <a:rPr lang="en" sz="1333">
                <a:solidFill>
                  <a:srgbClr val="212E3A"/>
                </a:solidFill>
                <a:highlight>
                  <a:srgbClr val="FFFFFF"/>
                </a:highlight>
              </a:rPr>
              <a:t>With which article would each brother most likely agree?</a:t>
            </a:r>
            <a:endParaRPr sz="1333">
              <a:solidFill>
                <a:srgbClr val="212E3A"/>
              </a:solidFill>
              <a:highlight>
                <a:srgbClr val="FFFFFF"/>
              </a:highlight>
            </a:endParaRPr>
          </a:p>
          <a:p>
            <a:pPr marL="355591" indent="-169329" algn="l">
              <a:lnSpc>
                <a:spcPct val="115000"/>
              </a:lnSpc>
              <a:buClr>
                <a:srgbClr val="212E3A"/>
              </a:buClr>
              <a:buSzPct val="100000"/>
            </a:pPr>
            <a:r>
              <a:rPr lang="en" sz="1333">
                <a:solidFill>
                  <a:srgbClr val="212E3A"/>
                </a:solidFill>
                <a:highlight>
                  <a:srgbClr val="FFFFFF"/>
                </a:highlight>
              </a:rPr>
              <a:t>Incorporate evidence from Passage One and at least one additional passage in your response to support your ideas.</a:t>
            </a:r>
            <a:endParaRPr sz="1333">
              <a:solidFill>
                <a:srgbClr val="212E3A"/>
              </a:solidFill>
              <a:highlight>
                <a:srgbClr val="FFFFFF"/>
              </a:highlight>
            </a:endParaRPr>
          </a:p>
          <a:p>
            <a:pPr marL="355591" algn="l">
              <a:lnSpc>
                <a:spcPct val="115000"/>
              </a:lnSpc>
              <a:spcBef>
                <a:spcPts val="800"/>
              </a:spcBef>
              <a:spcAft>
                <a:spcPts val="800"/>
              </a:spcAft>
            </a:pPr>
            <a:endParaRPr sz="1067">
              <a:latin typeface="Open Sans"/>
              <a:ea typeface="Open Sans"/>
              <a:cs typeface="Open Sans"/>
              <a:sym typeface="Open Sans"/>
            </a:endParaRPr>
          </a:p>
        </p:txBody>
      </p:sp>
      <p:sp>
        <p:nvSpPr>
          <p:cNvPr id="226" name="Google Shape;226;p35"/>
          <p:cNvSpPr txBox="1">
            <a:spLocks noGrp="1"/>
          </p:cNvSpPr>
          <p:nvPr>
            <p:ph type="body" idx="1"/>
          </p:nvPr>
        </p:nvSpPr>
        <p:spPr>
          <a:xfrm>
            <a:off x="0" y="4393"/>
            <a:ext cx="3412800" cy="5436800"/>
          </a:xfrm>
          <a:prstGeom prst="rect">
            <a:avLst/>
          </a:prstGeom>
        </p:spPr>
        <p:txBody>
          <a:bodyPr spcFirstLastPara="1" vert="horz" wrap="square" lIns="121900" tIns="121900" rIns="121900" bIns="121900" rtlCol="0" anchor="t" anchorCtr="0">
            <a:normAutofit/>
          </a:bodyPr>
          <a:lstStyle/>
          <a:p>
            <a:pPr marL="0" indent="0">
              <a:buNone/>
            </a:pPr>
            <a:r>
              <a:rPr lang="en" dirty="0"/>
              <a:t>Grade 10 - 264 students</a:t>
            </a:r>
            <a:endParaRPr dirty="0"/>
          </a:p>
          <a:p>
            <a:pPr marL="0" indent="0">
              <a:spcBef>
                <a:spcPts val="1600"/>
              </a:spcBef>
              <a:spcAft>
                <a:spcPts val="1600"/>
              </a:spcAft>
              <a:buNone/>
            </a:pPr>
            <a:r>
              <a:rPr lang="en" sz="1200" dirty="0">
                <a:solidFill>
                  <a:schemeClr val="dk1"/>
                </a:solidFill>
              </a:rPr>
              <a:t>              </a:t>
            </a:r>
            <a:r>
              <a:rPr lang="en" sz="1200" dirty="0">
                <a:solidFill>
                  <a:srgbClr val="222222"/>
                </a:solidFill>
              </a:rPr>
              <a:t> Prose Constructed Response</a:t>
            </a:r>
            <a:endParaRPr dirty="0">
              <a:solidFill>
                <a:srgbClr val="222222"/>
              </a:solidFill>
            </a:endParaRPr>
          </a:p>
        </p:txBody>
      </p:sp>
      <p:sp>
        <p:nvSpPr>
          <p:cNvPr id="227" name="Google Shape;227;p35"/>
          <p:cNvSpPr txBox="1">
            <a:spLocks noGrp="1"/>
          </p:cNvSpPr>
          <p:nvPr>
            <p:ph type="sldNum" idx="12"/>
          </p:nvPr>
        </p:nvSpPr>
        <p:spPr>
          <a:xfrm>
            <a:off x="6645065" y="3658095"/>
            <a:ext cx="430400" cy="308800"/>
          </a:xfrm>
          <a:prstGeom prst="rect">
            <a:avLst/>
          </a:prstGeom>
        </p:spPr>
        <p:txBody>
          <a:bodyPr spcFirstLastPara="1" vert="horz" wrap="square" lIns="121900" tIns="121900" rIns="121900" bIns="121900" rtlCol="0" anchor="ctr" anchorCtr="0">
            <a:normAutofit fontScale="47500" lnSpcReduction="20000"/>
          </a:bodyPr>
          <a:lstStyle/>
          <a:p>
            <a:fld id="{00000000-1234-1234-1234-123412341234}" type="slidenum">
              <a:rPr lang="en"/>
              <a:pPr/>
              <a:t>63</a:t>
            </a:fld>
            <a:endParaRPr/>
          </a:p>
        </p:txBody>
      </p:sp>
      <p:sp>
        <p:nvSpPr>
          <p:cNvPr id="228" name="Google Shape;228;p35"/>
          <p:cNvSpPr txBox="1">
            <a:spLocks noGrp="1"/>
          </p:cNvSpPr>
          <p:nvPr>
            <p:ph type="title"/>
          </p:nvPr>
        </p:nvSpPr>
        <p:spPr>
          <a:xfrm>
            <a:off x="717168" y="3"/>
            <a:ext cx="11360800" cy="943200"/>
          </a:xfrm>
          <a:prstGeom prst="rect">
            <a:avLst/>
          </a:prstGeom>
        </p:spPr>
        <p:txBody>
          <a:bodyPr spcFirstLastPara="1" vert="horz" wrap="square" lIns="121900" tIns="121900" rIns="121900" bIns="121900" rtlCol="0" anchor="t" anchorCtr="0">
            <a:normAutofit/>
          </a:bodyPr>
          <a:lstStyle/>
          <a:p>
            <a:r>
              <a:rPr lang="en" sz="2133"/>
              <a:t>Benchmark Data from Module 2</a:t>
            </a:r>
            <a:endParaRPr sz="2133"/>
          </a:p>
        </p:txBody>
      </p:sp>
      <p:graphicFrame>
        <p:nvGraphicFramePr>
          <p:cNvPr id="229" name="Google Shape;229;p35"/>
          <p:cNvGraphicFramePr/>
          <p:nvPr>
            <p:extLst>
              <p:ext uri="{D42A27DB-BD31-4B8C-83A1-F6EECF244321}">
                <p14:modId xmlns:p14="http://schemas.microsoft.com/office/powerpoint/2010/main" val="3451904899"/>
              </p:ext>
            </p:extLst>
          </p:nvPr>
        </p:nvGraphicFramePr>
        <p:xfrm>
          <a:off x="943467" y="4249457"/>
          <a:ext cx="1037500" cy="1866636"/>
        </p:xfrm>
        <a:graphic>
          <a:graphicData uri="http://schemas.openxmlformats.org/drawingml/2006/table">
            <a:tbl>
              <a:tblPr>
                <a:noFill/>
              </a:tblPr>
              <a:tblGrid>
                <a:gridCol w="484767">
                  <a:extLst>
                    <a:ext uri="{9D8B030D-6E8A-4147-A177-3AD203B41FA5}">
                      <a16:colId xmlns:a16="http://schemas.microsoft.com/office/drawing/2014/main" val="20000"/>
                    </a:ext>
                  </a:extLst>
                </a:gridCol>
                <a:gridCol w="552733">
                  <a:extLst>
                    <a:ext uri="{9D8B030D-6E8A-4147-A177-3AD203B41FA5}">
                      <a16:colId xmlns:a16="http://schemas.microsoft.com/office/drawing/2014/main" val="20001"/>
                    </a:ext>
                  </a:extLst>
                </a:gridCol>
              </a:tblGrid>
              <a:tr h="306027">
                <a:tc>
                  <a:txBody>
                    <a:bodyPr/>
                    <a:lstStyle/>
                    <a:p>
                      <a:pPr marL="0" lvl="0" indent="0" algn="ctr" rtl="0">
                        <a:spcBef>
                          <a:spcPts val="0"/>
                        </a:spcBef>
                        <a:spcAft>
                          <a:spcPts val="0"/>
                        </a:spcAft>
                        <a:buNone/>
                      </a:pPr>
                      <a:r>
                        <a:rPr lang="en" sz="1100"/>
                        <a:t>Ct</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6027">
                <a:tc>
                  <a:txBody>
                    <a:bodyPr/>
                    <a:lstStyle/>
                    <a:p>
                      <a:pPr marL="0" lvl="0" indent="0" algn="l" rtl="0">
                        <a:spcBef>
                          <a:spcPts val="0"/>
                        </a:spcBef>
                        <a:spcAft>
                          <a:spcPts val="0"/>
                        </a:spcAft>
                        <a:buNone/>
                      </a:pPr>
                      <a:r>
                        <a:rPr lang="en" sz="1100"/>
                        <a:t>40</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 sz="1100"/>
                        <a:t>15%</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306027">
                <a:tc>
                  <a:txBody>
                    <a:bodyPr/>
                    <a:lstStyle/>
                    <a:p>
                      <a:pPr marL="0" lvl="0" indent="0" algn="l" rtl="0">
                        <a:spcBef>
                          <a:spcPts val="0"/>
                        </a:spcBef>
                        <a:spcAft>
                          <a:spcPts val="0"/>
                        </a:spcAft>
                        <a:buNone/>
                      </a:pPr>
                      <a:r>
                        <a:rPr lang="en" sz="1100"/>
                        <a:t>21</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 sz="1100"/>
                        <a:t>8%</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306027">
                <a:tc>
                  <a:txBody>
                    <a:bodyPr/>
                    <a:lstStyle/>
                    <a:p>
                      <a:pPr marL="0" lvl="0" indent="0" algn="l" rtl="0">
                        <a:spcBef>
                          <a:spcPts val="0"/>
                        </a:spcBef>
                        <a:spcAft>
                          <a:spcPts val="0"/>
                        </a:spcAft>
                        <a:buNone/>
                      </a:pPr>
                      <a:r>
                        <a:rPr lang="en" sz="1100"/>
                        <a:t>38</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 sz="1100"/>
                        <a:t>14%</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306027">
                <a:tc>
                  <a:txBody>
                    <a:bodyPr/>
                    <a:lstStyle/>
                    <a:p>
                      <a:pPr marL="0" lvl="0" indent="0" algn="l" rtl="0">
                        <a:spcBef>
                          <a:spcPts val="0"/>
                        </a:spcBef>
                        <a:spcAft>
                          <a:spcPts val="0"/>
                        </a:spcAft>
                        <a:buNone/>
                      </a:pPr>
                      <a:r>
                        <a:rPr lang="en" sz="1100"/>
                        <a:t>55</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21%</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6027">
                <a:tc>
                  <a:txBody>
                    <a:bodyPr/>
                    <a:lstStyle/>
                    <a:p>
                      <a:pPr marL="0" lvl="0" indent="0" algn="l" rtl="0">
                        <a:spcBef>
                          <a:spcPts val="0"/>
                        </a:spcBef>
                        <a:spcAft>
                          <a:spcPts val="0"/>
                        </a:spcAft>
                        <a:buNone/>
                      </a:pPr>
                      <a:r>
                        <a:rPr lang="en" sz="1100"/>
                        <a:t>108</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41%</a:t>
                      </a:r>
                      <a:endParaRPr sz="1100" dirty="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31" name="Google Shape;231;p35"/>
          <p:cNvPicPr preferRelativeResize="0"/>
          <p:nvPr/>
        </p:nvPicPr>
        <p:blipFill>
          <a:blip r:embed="rId3">
            <a:alphaModFix/>
          </a:blip>
          <a:stretch>
            <a:fillRect/>
          </a:stretch>
        </p:blipFill>
        <p:spPr>
          <a:xfrm>
            <a:off x="683773" y="821233"/>
            <a:ext cx="2045254" cy="3428224"/>
          </a:xfrm>
          <a:prstGeom prst="rect">
            <a:avLst/>
          </a:prstGeom>
          <a:noFill/>
          <a:ln>
            <a:noFill/>
          </a:ln>
        </p:spPr>
      </p:pic>
      <p:sp>
        <p:nvSpPr>
          <p:cNvPr id="232" name="Google Shape;232;p35"/>
          <p:cNvSpPr txBox="1"/>
          <p:nvPr/>
        </p:nvSpPr>
        <p:spPr>
          <a:xfrm>
            <a:off x="2082467" y="5241568"/>
            <a:ext cx="914400" cy="615513"/>
          </a:xfrm>
          <a:prstGeom prst="rect">
            <a:avLst/>
          </a:prstGeom>
          <a:solidFill>
            <a:srgbClr val="00FF00"/>
          </a:solidFill>
          <a:ln>
            <a:noFill/>
          </a:ln>
        </p:spPr>
        <p:txBody>
          <a:bodyPr spcFirstLastPara="1" wrap="square" lIns="121900" tIns="121900" rIns="121900" bIns="121900" anchor="t" anchorCtr="0">
            <a:spAutoFit/>
          </a:bodyPr>
          <a:lstStyle/>
          <a:p>
            <a:r>
              <a:rPr lang="en" sz="2400">
                <a:latin typeface="Open Sans"/>
                <a:ea typeface="Open Sans"/>
                <a:cs typeface="Open Sans"/>
                <a:sym typeface="Open Sans"/>
              </a:rPr>
              <a:t>38%</a:t>
            </a:r>
            <a:endParaRPr sz="2400">
              <a:latin typeface="Open Sans"/>
              <a:ea typeface="Open Sans"/>
              <a:cs typeface="Open Sans"/>
              <a:sym typeface="Open Sans"/>
            </a:endParaRPr>
          </a:p>
        </p:txBody>
      </p:sp>
      <p:graphicFrame>
        <p:nvGraphicFramePr>
          <p:cNvPr id="234" name="Google Shape;230;p35">
            <a:extLst>
              <a:ext uri="{FF2B5EF4-FFF2-40B4-BE49-F238E27FC236}">
                <a16:creationId xmlns:a16="http://schemas.microsoft.com/office/drawing/2014/main" id="{05A85F72-489F-FF6F-4557-7D5E6ED9639E}"/>
              </a:ext>
            </a:extLst>
          </p:cNvPr>
          <p:cNvGraphicFramePr/>
          <p:nvPr>
            <p:extLst>
              <p:ext uri="{D42A27DB-BD31-4B8C-83A1-F6EECF244321}">
                <p14:modId xmlns:p14="http://schemas.microsoft.com/office/powerpoint/2010/main" val="664739864"/>
              </p:ext>
            </p:extLst>
          </p:nvPr>
        </p:nvGraphicFramePr>
        <p:xfrm>
          <a:off x="3615800" y="3746435"/>
          <a:ext cx="8244400" cy="294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244471" y="88669"/>
            <a:ext cx="6682800" cy="554800"/>
          </a:xfrm>
          <a:prstGeom prst="rect">
            <a:avLst/>
          </a:prstGeom>
        </p:spPr>
        <p:txBody>
          <a:bodyPr spcFirstLastPara="1" vert="horz" wrap="square" lIns="121900" tIns="121900" rIns="121900" bIns="121900" rtlCol="0" anchor="t" anchorCtr="0">
            <a:normAutofit fontScale="90000"/>
          </a:bodyPr>
          <a:lstStyle/>
          <a:p>
            <a:pPr algn="l"/>
            <a:r>
              <a:rPr lang="en"/>
              <a:t>Grade 10</a:t>
            </a:r>
            <a:endParaRPr/>
          </a:p>
        </p:txBody>
      </p:sp>
      <p:sp>
        <p:nvSpPr>
          <p:cNvPr id="238" name="Google Shape;238;p36"/>
          <p:cNvSpPr txBox="1">
            <a:spLocks noGrp="1"/>
          </p:cNvSpPr>
          <p:nvPr>
            <p:ph type="sldNum" idx="12"/>
          </p:nvPr>
        </p:nvSpPr>
        <p:spPr>
          <a:xfrm>
            <a:off x="6645065" y="3658095"/>
            <a:ext cx="430400" cy="308800"/>
          </a:xfrm>
          <a:prstGeom prst="rect">
            <a:avLst/>
          </a:prstGeom>
        </p:spPr>
        <p:txBody>
          <a:bodyPr spcFirstLastPara="1" vert="horz" wrap="square" lIns="121900" tIns="121900" rIns="121900" bIns="121900" rtlCol="0" anchor="ctr" anchorCtr="0">
            <a:normAutofit fontScale="47500" lnSpcReduction="20000"/>
          </a:bodyPr>
          <a:lstStyle/>
          <a:p>
            <a:fld id="{00000000-1234-1234-1234-123412341234}" type="slidenum">
              <a:rPr lang="en"/>
              <a:pPr/>
              <a:t>64</a:t>
            </a:fld>
            <a:endParaRPr/>
          </a:p>
        </p:txBody>
      </p:sp>
      <p:graphicFrame>
        <p:nvGraphicFramePr>
          <p:cNvPr id="239" name="Google Shape;239;p36"/>
          <p:cNvGraphicFramePr/>
          <p:nvPr/>
        </p:nvGraphicFramePr>
        <p:xfrm>
          <a:off x="161189" y="788762"/>
          <a:ext cx="5917167" cy="7308205"/>
        </p:xfrm>
        <a:graphic>
          <a:graphicData uri="http://schemas.openxmlformats.org/drawingml/2006/table">
            <a:tbl>
              <a:tblPr>
                <a:solidFill>
                  <a:srgbClr val="FFFFFF"/>
                </a:solidFill>
              </a:tblPr>
              <a:tblGrid>
                <a:gridCol w="1615400">
                  <a:extLst>
                    <a:ext uri="{9D8B030D-6E8A-4147-A177-3AD203B41FA5}">
                      <a16:colId xmlns:a16="http://schemas.microsoft.com/office/drawing/2014/main" val="20000"/>
                    </a:ext>
                  </a:extLst>
                </a:gridCol>
                <a:gridCol w="1145067">
                  <a:extLst>
                    <a:ext uri="{9D8B030D-6E8A-4147-A177-3AD203B41FA5}">
                      <a16:colId xmlns:a16="http://schemas.microsoft.com/office/drawing/2014/main" val="20001"/>
                    </a:ext>
                  </a:extLst>
                </a:gridCol>
                <a:gridCol w="1672833">
                  <a:extLst>
                    <a:ext uri="{9D8B030D-6E8A-4147-A177-3AD203B41FA5}">
                      <a16:colId xmlns:a16="http://schemas.microsoft.com/office/drawing/2014/main" val="20002"/>
                    </a:ext>
                  </a:extLst>
                </a:gridCol>
                <a:gridCol w="1483867">
                  <a:extLst>
                    <a:ext uri="{9D8B030D-6E8A-4147-A177-3AD203B41FA5}">
                      <a16:colId xmlns:a16="http://schemas.microsoft.com/office/drawing/2014/main" val="20003"/>
                    </a:ext>
                  </a:extLst>
                </a:gridCol>
              </a:tblGrid>
              <a:tr h="570533">
                <a:tc gridSpan="4">
                  <a:txBody>
                    <a:bodyPr/>
                    <a:lstStyle/>
                    <a:p>
                      <a:pPr marL="0" lvl="0" indent="0" algn="l" rtl="0">
                        <a:lnSpc>
                          <a:spcPct val="120000"/>
                        </a:lnSpc>
                        <a:spcBef>
                          <a:spcPts val="0"/>
                        </a:spcBef>
                        <a:spcAft>
                          <a:spcPts val="0"/>
                        </a:spcAft>
                        <a:buNone/>
                      </a:pPr>
                      <a:r>
                        <a:rPr lang="en" sz="2400">
                          <a:highlight>
                            <a:srgbClr val="FFFFFF"/>
                          </a:highlight>
                        </a:rPr>
                        <a:t>Benchmark 2, Part 1</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03076">
                <a:tc>
                  <a:txBody>
                    <a:bodyPr/>
                    <a:lstStyle/>
                    <a:p>
                      <a:pPr marL="0" lvl="0" indent="0" algn="l" rtl="0">
                        <a:lnSpc>
                          <a:spcPct val="120000"/>
                        </a:lnSpc>
                        <a:spcBef>
                          <a:spcPts val="0"/>
                        </a:spcBef>
                        <a:spcAft>
                          <a:spcPts val="0"/>
                        </a:spcAft>
                        <a:buNone/>
                      </a:pPr>
                      <a:r>
                        <a:rPr lang="en" sz="2400">
                          <a:highlight>
                            <a:srgbClr val="FFFFFF"/>
                          </a:highlight>
                        </a:rPr>
                        <a:t>EOY</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highlight>
                            <a:srgbClr val="FFFFFF"/>
                          </a:highlight>
                        </a:rPr>
                        <a:t>Total Ct</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highlight>
                            <a:srgbClr val="FFFFFF"/>
                          </a:highlight>
                        </a:rPr>
                        <a:t>Ct On/Above</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highlight>
                            <a:srgbClr val="FFFFFF"/>
                          </a:highlight>
                        </a:rPr>
                        <a:t>% On/Above</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45533">
                <a:tc>
                  <a:txBody>
                    <a:bodyPr/>
                    <a:lstStyle/>
                    <a:p>
                      <a:pPr marL="0" lvl="0" indent="0" algn="l" rtl="0">
                        <a:lnSpc>
                          <a:spcPct val="120000"/>
                        </a:lnSpc>
                        <a:spcBef>
                          <a:spcPts val="0"/>
                        </a:spcBef>
                        <a:spcAft>
                          <a:spcPts val="0"/>
                        </a:spcAft>
                        <a:buNone/>
                      </a:pPr>
                      <a:r>
                        <a:rPr lang="en" sz="2400">
                          <a:highlight>
                            <a:srgbClr val="FFFFFF"/>
                          </a:highlight>
                        </a:rPr>
                        <a:t>Teacher 1</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15</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7</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47%</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03076">
                <a:tc>
                  <a:txBody>
                    <a:bodyPr/>
                    <a:lstStyle/>
                    <a:p>
                      <a:pPr marL="0" lvl="0" indent="0" algn="l" rtl="0">
                        <a:lnSpc>
                          <a:spcPct val="120000"/>
                        </a:lnSpc>
                        <a:spcBef>
                          <a:spcPts val="0"/>
                        </a:spcBef>
                        <a:spcAft>
                          <a:spcPts val="0"/>
                        </a:spcAft>
                        <a:buNone/>
                      </a:pPr>
                      <a:r>
                        <a:rPr lang="en" sz="2400">
                          <a:highlight>
                            <a:srgbClr val="FFFFFF"/>
                          </a:highlight>
                        </a:rPr>
                        <a:t>Teacher 2 (ELL)</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24</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13</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chemeClr val="lt1"/>
                          </a:highlight>
                        </a:rPr>
                        <a:t>54%</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70533">
                <a:tc>
                  <a:txBody>
                    <a:bodyPr/>
                    <a:lstStyle/>
                    <a:p>
                      <a:pPr marL="0" lvl="0" indent="0" algn="l" rtl="0">
                        <a:lnSpc>
                          <a:spcPct val="120000"/>
                        </a:lnSpc>
                        <a:spcBef>
                          <a:spcPts val="0"/>
                        </a:spcBef>
                        <a:spcAft>
                          <a:spcPts val="0"/>
                        </a:spcAft>
                        <a:buNone/>
                      </a:pPr>
                      <a:r>
                        <a:rPr lang="en" sz="2400">
                          <a:highlight>
                            <a:srgbClr val="FFFFFF"/>
                          </a:highlight>
                        </a:rPr>
                        <a:t>Teacher 3</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t>15</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t>10</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rPr>
                        <a:t>67%</a:t>
                      </a:r>
                      <a:endParaRPr sz="2400">
                        <a:solidFill>
                          <a:srgbClr val="222222"/>
                        </a:solidFill>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00"/>
                    </a:solidFill>
                  </a:tcPr>
                </a:tc>
                <a:extLst>
                  <a:ext uri="{0D108BD9-81ED-4DB2-BD59-A6C34878D82A}">
                    <a16:rowId xmlns:a16="http://schemas.microsoft.com/office/drawing/2014/main" val="10004"/>
                  </a:ext>
                </a:extLst>
              </a:tr>
              <a:tr h="570533">
                <a:tc>
                  <a:txBody>
                    <a:bodyPr/>
                    <a:lstStyle/>
                    <a:p>
                      <a:pPr marL="0" lvl="0" indent="0" algn="l" rtl="0">
                        <a:lnSpc>
                          <a:spcPct val="120000"/>
                        </a:lnSpc>
                        <a:spcBef>
                          <a:spcPts val="0"/>
                        </a:spcBef>
                        <a:spcAft>
                          <a:spcPts val="0"/>
                        </a:spcAft>
                        <a:buNone/>
                      </a:pPr>
                      <a:r>
                        <a:rPr lang="en" sz="2400">
                          <a:highlight>
                            <a:srgbClr val="FFFFFF"/>
                          </a:highlight>
                        </a:rPr>
                        <a:t>Teacher 4</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t>15</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t>10</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rPr>
                        <a:t>67%</a:t>
                      </a:r>
                      <a:endParaRPr sz="2400">
                        <a:solidFill>
                          <a:srgbClr val="222222"/>
                        </a:solidFill>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00"/>
                    </a:solidFill>
                  </a:tcPr>
                </a:tc>
                <a:extLst>
                  <a:ext uri="{0D108BD9-81ED-4DB2-BD59-A6C34878D82A}">
                    <a16:rowId xmlns:a16="http://schemas.microsoft.com/office/drawing/2014/main" val="10005"/>
                  </a:ext>
                </a:extLst>
              </a:tr>
              <a:tr h="1003076">
                <a:tc>
                  <a:txBody>
                    <a:bodyPr/>
                    <a:lstStyle/>
                    <a:p>
                      <a:pPr marL="0" lvl="0" indent="0" algn="l" rtl="0">
                        <a:lnSpc>
                          <a:spcPct val="120000"/>
                        </a:lnSpc>
                        <a:spcBef>
                          <a:spcPts val="0"/>
                        </a:spcBef>
                        <a:spcAft>
                          <a:spcPts val="0"/>
                        </a:spcAft>
                        <a:buNone/>
                      </a:pPr>
                      <a:r>
                        <a:rPr lang="en" sz="2400">
                          <a:highlight>
                            <a:srgbClr val="FFFFFF"/>
                          </a:highlight>
                        </a:rPr>
                        <a:t>Teacher 5 (SWD)</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t>35</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t>21</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rPr>
                        <a:t>60%</a:t>
                      </a:r>
                      <a:endParaRPr sz="2400">
                        <a:solidFill>
                          <a:srgbClr val="222222"/>
                        </a:solidFill>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00"/>
                    </a:solidFill>
                  </a:tcPr>
                </a:tc>
                <a:extLst>
                  <a:ext uri="{0D108BD9-81ED-4DB2-BD59-A6C34878D82A}">
                    <a16:rowId xmlns:a16="http://schemas.microsoft.com/office/drawing/2014/main" val="10006"/>
                  </a:ext>
                </a:extLst>
              </a:tr>
              <a:tr h="570533">
                <a:tc>
                  <a:txBody>
                    <a:bodyPr/>
                    <a:lstStyle/>
                    <a:p>
                      <a:pPr marL="0" lvl="0" indent="0" algn="l" rtl="0">
                        <a:lnSpc>
                          <a:spcPct val="120000"/>
                        </a:lnSpc>
                        <a:spcBef>
                          <a:spcPts val="0"/>
                        </a:spcBef>
                        <a:spcAft>
                          <a:spcPts val="0"/>
                        </a:spcAft>
                        <a:buNone/>
                      </a:pPr>
                      <a:r>
                        <a:rPr lang="en" sz="2400">
                          <a:highlight>
                            <a:srgbClr val="FFFFFF"/>
                          </a:highlight>
                        </a:rPr>
                        <a:t>Teacher 6</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93</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56</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Clr>
                          <a:schemeClr val="dk1"/>
                        </a:buClr>
                        <a:buSzPts val="600"/>
                        <a:buFont typeface="Arial"/>
                        <a:buNone/>
                      </a:pPr>
                      <a:r>
                        <a:rPr lang="en" sz="2400">
                          <a:solidFill>
                            <a:srgbClr val="222222"/>
                          </a:solidFill>
                        </a:rPr>
                        <a:t>60%</a:t>
                      </a:r>
                      <a:endParaRPr sz="2400">
                        <a:solidFill>
                          <a:srgbClr val="222222"/>
                        </a:solidFill>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00"/>
                    </a:solidFill>
                  </a:tcPr>
                </a:tc>
                <a:extLst>
                  <a:ext uri="{0D108BD9-81ED-4DB2-BD59-A6C34878D82A}">
                    <a16:rowId xmlns:a16="http://schemas.microsoft.com/office/drawing/2014/main" val="10007"/>
                  </a:ext>
                </a:extLst>
              </a:tr>
              <a:tr h="1003076">
                <a:tc>
                  <a:txBody>
                    <a:bodyPr/>
                    <a:lstStyle/>
                    <a:p>
                      <a:pPr marL="0" lvl="0" indent="0" algn="l" rtl="0">
                        <a:lnSpc>
                          <a:spcPct val="120000"/>
                        </a:lnSpc>
                        <a:spcBef>
                          <a:spcPts val="0"/>
                        </a:spcBef>
                        <a:spcAft>
                          <a:spcPts val="0"/>
                        </a:spcAft>
                        <a:buNone/>
                      </a:pPr>
                      <a:r>
                        <a:rPr lang="en" sz="2400">
                          <a:highlight>
                            <a:srgbClr val="FFFFFF"/>
                          </a:highlight>
                        </a:rPr>
                        <a:t>Teacher 7 (H)</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78</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47</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Clr>
                          <a:schemeClr val="dk1"/>
                        </a:buClr>
                        <a:buSzPts val="600"/>
                        <a:buFont typeface="Arial"/>
                        <a:buNone/>
                      </a:pPr>
                      <a:r>
                        <a:rPr lang="en" sz="2400">
                          <a:solidFill>
                            <a:srgbClr val="222222"/>
                          </a:solidFill>
                        </a:rPr>
                        <a:t>60%</a:t>
                      </a:r>
                      <a:endParaRPr sz="2400">
                        <a:solidFill>
                          <a:srgbClr val="222222"/>
                        </a:solidFill>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00"/>
                    </a:solidFill>
                  </a:tcPr>
                </a:tc>
                <a:extLst>
                  <a:ext uri="{0D108BD9-81ED-4DB2-BD59-A6C34878D82A}">
                    <a16:rowId xmlns:a16="http://schemas.microsoft.com/office/drawing/2014/main" val="10008"/>
                  </a:ext>
                </a:extLst>
              </a:tr>
            </a:tbl>
          </a:graphicData>
        </a:graphic>
      </p:graphicFrame>
      <p:graphicFrame>
        <p:nvGraphicFramePr>
          <p:cNvPr id="240" name="Google Shape;240;p36"/>
          <p:cNvGraphicFramePr/>
          <p:nvPr/>
        </p:nvGraphicFramePr>
        <p:xfrm>
          <a:off x="6242050" y="779079"/>
          <a:ext cx="5728899" cy="7051050"/>
        </p:xfrm>
        <a:graphic>
          <a:graphicData uri="http://schemas.openxmlformats.org/drawingml/2006/table">
            <a:tbl>
              <a:tblPr>
                <a:solidFill>
                  <a:srgbClr val="FFFFFF"/>
                </a:solidFill>
              </a:tblPr>
              <a:tblGrid>
                <a:gridCol w="1892033">
                  <a:extLst>
                    <a:ext uri="{9D8B030D-6E8A-4147-A177-3AD203B41FA5}">
                      <a16:colId xmlns:a16="http://schemas.microsoft.com/office/drawing/2014/main" val="20000"/>
                    </a:ext>
                  </a:extLst>
                </a:gridCol>
                <a:gridCol w="994133">
                  <a:extLst>
                    <a:ext uri="{9D8B030D-6E8A-4147-A177-3AD203B41FA5}">
                      <a16:colId xmlns:a16="http://schemas.microsoft.com/office/drawing/2014/main" val="20001"/>
                    </a:ext>
                  </a:extLst>
                </a:gridCol>
                <a:gridCol w="1056200">
                  <a:extLst>
                    <a:ext uri="{9D8B030D-6E8A-4147-A177-3AD203B41FA5}">
                      <a16:colId xmlns:a16="http://schemas.microsoft.com/office/drawing/2014/main" val="20002"/>
                    </a:ext>
                  </a:extLst>
                </a:gridCol>
                <a:gridCol w="1786533">
                  <a:extLst>
                    <a:ext uri="{9D8B030D-6E8A-4147-A177-3AD203B41FA5}">
                      <a16:colId xmlns:a16="http://schemas.microsoft.com/office/drawing/2014/main" val="20003"/>
                    </a:ext>
                  </a:extLst>
                </a:gridCol>
              </a:tblGrid>
              <a:tr h="564164">
                <a:tc gridSpan="4">
                  <a:txBody>
                    <a:bodyPr/>
                    <a:lstStyle/>
                    <a:p>
                      <a:pPr marL="0" lvl="0" indent="0" algn="l" rtl="0">
                        <a:lnSpc>
                          <a:spcPct val="120000"/>
                        </a:lnSpc>
                        <a:spcBef>
                          <a:spcPts val="0"/>
                        </a:spcBef>
                        <a:spcAft>
                          <a:spcPts val="0"/>
                        </a:spcAft>
                        <a:buNone/>
                      </a:pPr>
                      <a:r>
                        <a:rPr lang="en" sz="2400">
                          <a:solidFill>
                            <a:srgbClr val="222222"/>
                          </a:solidFill>
                          <a:highlight>
                            <a:srgbClr val="FFFFFF"/>
                          </a:highlight>
                        </a:rPr>
                        <a:t>Benchmark 2, Part 2</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41988">
                <a:tc>
                  <a:txBody>
                    <a:bodyPr/>
                    <a:lstStyle/>
                    <a:p>
                      <a:pPr marL="0" lvl="0" indent="0" algn="l" rtl="0">
                        <a:lnSpc>
                          <a:spcPct val="120000"/>
                        </a:lnSpc>
                        <a:spcBef>
                          <a:spcPts val="0"/>
                        </a:spcBef>
                        <a:spcAft>
                          <a:spcPts val="0"/>
                        </a:spcAft>
                        <a:buNone/>
                      </a:pPr>
                      <a:r>
                        <a:rPr lang="en" sz="2400">
                          <a:solidFill>
                            <a:srgbClr val="222222"/>
                          </a:solidFill>
                          <a:highlight>
                            <a:srgbClr val="FFFFFF"/>
                          </a:highlight>
                        </a:rPr>
                        <a:t>EOY</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solidFill>
                            <a:srgbClr val="222222"/>
                          </a:solidFill>
                          <a:highlight>
                            <a:srgbClr val="FFFFFF"/>
                          </a:highlight>
                        </a:rPr>
                        <a:t>Total Ct</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solidFill>
                            <a:srgbClr val="222222"/>
                          </a:solidFill>
                          <a:highlight>
                            <a:srgbClr val="FFFFFF"/>
                          </a:highlight>
                        </a:rPr>
                        <a:t>Ct On/Above</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solidFill>
                            <a:srgbClr val="222222"/>
                          </a:solidFill>
                          <a:highlight>
                            <a:srgbClr val="FFFFFF"/>
                          </a:highlight>
                        </a:rPr>
                        <a:t>% On/Above</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64164">
                <a:tc>
                  <a:txBody>
                    <a:bodyPr/>
                    <a:lstStyle/>
                    <a:p>
                      <a:pPr marL="0" lvl="0" indent="0" algn="l" rtl="0">
                        <a:lnSpc>
                          <a:spcPct val="120000"/>
                        </a:lnSpc>
                        <a:spcBef>
                          <a:spcPts val="0"/>
                        </a:spcBef>
                        <a:spcAft>
                          <a:spcPts val="0"/>
                        </a:spcAft>
                        <a:buNone/>
                      </a:pPr>
                      <a:r>
                        <a:rPr lang="en" sz="2400">
                          <a:highlight>
                            <a:srgbClr val="FFFFFF"/>
                          </a:highlight>
                        </a:rPr>
                        <a:t>Teacher 1</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12</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3</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25%</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03076">
                <a:tc>
                  <a:txBody>
                    <a:bodyPr/>
                    <a:lstStyle/>
                    <a:p>
                      <a:pPr marL="0" lvl="0" indent="0" algn="l" rtl="0">
                        <a:lnSpc>
                          <a:spcPct val="120000"/>
                        </a:lnSpc>
                        <a:spcBef>
                          <a:spcPts val="0"/>
                        </a:spcBef>
                        <a:spcAft>
                          <a:spcPts val="0"/>
                        </a:spcAft>
                        <a:buNone/>
                      </a:pPr>
                      <a:r>
                        <a:rPr lang="en" sz="2400">
                          <a:highlight>
                            <a:srgbClr val="FFFFFF"/>
                          </a:highlight>
                        </a:rPr>
                        <a:t>Teacher 2 (ELL)</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24</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14</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58%</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64164">
                <a:tc>
                  <a:txBody>
                    <a:bodyPr/>
                    <a:lstStyle/>
                    <a:p>
                      <a:pPr marL="0" lvl="0" indent="0" algn="l" rtl="0">
                        <a:lnSpc>
                          <a:spcPct val="120000"/>
                        </a:lnSpc>
                        <a:spcBef>
                          <a:spcPts val="0"/>
                        </a:spcBef>
                        <a:spcAft>
                          <a:spcPts val="0"/>
                        </a:spcAft>
                        <a:buNone/>
                      </a:pPr>
                      <a:r>
                        <a:rPr lang="en" sz="2400">
                          <a:highlight>
                            <a:srgbClr val="FFFFFF"/>
                          </a:highlight>
                        </a:rPr>
                        <a:t>Teacher 3</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15</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10</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rPr>
                        <a:t>67%</a:t>
                      </a:r>
                      <a:endParaRPr sz="2400">
                        <a:solidFill>
                          <a:srgbClr val="222222"/>
                        </a:solidFill>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00"/>
                    </a:solidFill>
                  </a:tcPr>
                </a:tc>
                <a:extLst>
                  <a:ext uri="{0D108BD9-81ED-4DB2-BD59-A6C34878D82A}">
                    <a16:rowId xmlns:a16="http://schemas.microsoft.com/office/drawing/2014/main" val="10004"/>
                  </a:ext>
                </a:extLst>
              </a:tr>
              <a:tr h="564164">
                <a:tc>
                  <a:txBody>
                    <a:bodyPr/>
                    <a:lstStyle/>
                    <a:p>
                      <a:pPr marL="0" lvl="0" indent="0" algn="l" rtl="0">
                        <a:lnSpc>
                          <a:spcPct val="120000"/>
                        </a:lnSpc>
                        <a:spcBef>
                          <a:spcPts val="0"/>
                        </a:spcBef>
                        <a:spcAft>
                          <a:spcPts val="0"/>
                        </a:spcAft>
                        <a:buNone/>
                      </a:pPr>
                      <a:r>
                        <a:rPr lang="en" sz="2400">
                          <a:highlight>
                            <a:srgbClr val="FFFFFF"/>
                          </a:highlight>
                        </a:rPr>
                        <a:t>Teacher 4</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15</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4</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27%</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1003076">
                <a:tc>
                  <a:txBody>
                    <a:bodyPr/>
                    <a:lstStyle/>
                    <a:p>
                      <a:pPr marL="0" lvl="0" indent="0" algn="l" rtl="0">
                        <a:lnSpc>
                          <a:spcPct val="120000"/>
                        </a:lnSpc>
                        <a:spcBef>
                          <a:spcPts val="0"/>
                        </a:spcBef>
                        <a:spcAft>
                          <a:spcPts val="0"/>
                        </a:spcAft>
                        <a:buNone/>
                      </a:pPr>
                      <a:r>
                        <a:rPr lang="en" sz="2400">
                          <a:highlight>
                            <a:srgbClr val="FFFFFF"/>
                          </a:highlight>
                        </a:rPr>
                        <a:t>Teacher 5 (SWD)</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35</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7</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20%</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564164">
                <a:tc>
                  <a:txBody>
                    <a:bodyPr/>
                    <a:lstStyle/>
                    <a:p>
                      <a:pPr marL="0" lvl="0" indent="0" algn="l" rtl="0">
                        <a:lnSpc>
                          <a:spcPct val="120000"/>
                        </a:lnSpc>
                        <a:spcBef>
                          <a:spcPts val="0"/>
                        </a:spcBef>
                        <a:spcAft>
                          <a:spcPts val="0"/>
                        </a:spcAft>
                        <a:buNone/>
                      </a:pPr>
                      <a:r>
                        <a:rPr lang="en" sz="2400">
                          <a:highlight>
                            <a:srgbClr val="FFFFFF"/>
                          </a:highlight>
                        </a:rPr>
                        <a:t>Teacher 6</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60</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0</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Clr>
                          <a:schemeClr val="dk1"/>
                        </a:buClr>
                        <a:buSzPts val="600"/>
                        <a:buFont typeface="Arial"/>
                        <a:buNone/>
                      </a:pPr>
                      <a:r>
                        <a:rPr lang="en" sz="2400">
                          <a:solidFill>
                            <a:srgbClr val="222222"/>
                          </a:solidFill>
                          <a:highlight>
                            <a:schemeClr val="lt1"/>
                          </a:highlight>
                        </a:rPr>
                        <a:t>0%</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564164">
                <a:tc>
                  <a:txBody>
                    <a:bodyPr/>
                    <a:lstStyle/>
                    <a:p>
                      <a:pPr marL="0" lvl="0" indent="0" algn="l" rtl="0">
                        <a:lnSpc>
                          <a:spcPct val="120000"/>
                        </a:lnSpc>
                        <a:spcBef>
                          <a:spcPts val="0"/>
                        </a:spcBef>
                        <a:spcAft>
                          <a:spcPts val="0"/>
                        </a:spcAft>
                        <a:buNone/>
                      </a:pPr>
                      <a:r>
                        <a:rPr lang="en" sz="2400">
                          <a:highlight>
                            <a:srgbClr val="FFFFFF"/>
                          </a:highlight>
                        </a:rPr>
                        <a:t>Teacher 7 (H)</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79</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37</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Clr>
                          <a:schemeClr val="dk1"/>
                        </a:buClr>
                        <a:buSzPts val="600"/>
                        <a:buFont typeface="Arial"/>
                        <a:buNone/>
                      </a:pPr>
                      <a:r>
                        <a:rPr lang="en" sz="2400">
                          <a:solidFill>
                            <a:srgbClr val="222222"/>
                          </a:solidFill>
                          <a:highlight>
                            <a:schemeClr val="lt1"/>
                          </a:highlight>
                        </a:rPr>
                        <a:t>47%</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body" idx="1"/>
          </p:nvPr>
        </p:nvSpPr>
        <p:spPr>
          <a:xfrm>
            <a:off x="0" y="97763"/>
            <a:ext cx="3698400" cy="6119600"/>
          </a:xfrm>
          <a:prstGeom prst="rect">
            <a:avLst/>
          </a:prstGeom>
        </p:spPr>
        <p:txBody>
          <a:bodyPr spcFirstLastPara="1" vert="horz" wrap="square" lIns="121900" tIns="121900" rIns="121900" bIns="121900" rtlCol="0" anchor="t" anchorCtr="0">
            <a:normAutofit/>
          </a:bodyPr>
          <a:lstStyle/>
          <a:p>
            <a:pPr marL="0" indent="0">
              <a:buNone/>
            </a:pPr>
            <a:r>
              <a:rPr lang="en" dirty="0"/>
              <a:t>Grade 12  -  students</a:t>
            </a:r>
            <a:endParaRPr dirty="0"/>
          </a:p>
          <a:p>
            <a:pPr marL="0" indent="0">
              <a:spcBef>
                <a:spcPts val="1600"/>
              </a:spcBef>
              <a:spcAft>
                <a:spcPts val="1600"/>
              </a:spcAft>
              <a:buNone/>
            </a:pPr>
            <a:r>
              <a:rPr lang="en" sz="1200" dirty="0">
                <a:solidFill>
                  <a:schemeClr val="dk1"/>
                </a:solidFill>
              </a:rPr>
              <a:t>                              Prose Constructed Response</a:t>
            </a:r>
            <a:endParaRPr dirty="0"/>
          </a:p>
        </p:txBody>
      </p:sp>
      <p:pic>
        <p:nvPicPr>
          <p:cNvPr id="246" name="Google Shape;246;p37"/>
          <p:cNvPicPr preferRelativeResize="0"/>
          <p:nvPr/>
        </p:nvPicPr>
        <p:blipFill rotWithShape="1">
          <a:blip r:embed="rId3">
            <a:alphaModFix/>
          </a:blip>
          <a:srcRect l="71965" t="37583" r="8420" b="19415"/>
          <a:stretch/>
        </p:blipFill>
        <p:spPr>
          <a:xfrm>
            <a:off x="715745" y="1066800"/>
            <a:ext cx="2379147" cy="3165231"/>
          </a:xfrm>
          <a:prstGeom prst="rect">
            <a:avLst/>
          </a:prstGeom>
          <a:noFill/>
          <a:ln>
            <a:noFill/>
          </a:ln>
        </p:spPr>
      </p:pic>
      <p:sp>
        <p:nvSpPr>
          <p:cNvPr id="247" name="Google Shape;247;p37"/>
          <p:cNvSpPr txBox="1">
            <a:spLocks noGrp="1"/>
          </p:cNvSpPr>
          <p:nvPr>
            <p:ph type="title"/>
          </p:nvPr>
        </p:nvSpPr>
        <p:spPr>
          <a:xfrm>
            <a:off x="3786067" y="551600"/>
            <a:ext cx="8242000" cy="2614000"/>
          </a:xfrm>
          <a:prstGeom prst="rect">
            <a:avLst/>
          </a:prstGeom>
          <a:ln w="9525" cap="flat" cmpd="sng">
            <a:solidFill>
              <a:srgbClr val="9E9E9E"/>
            </a:solidFill>
            <a:prstDash val="solid"/>
            <a:round/>
            <a:headEnd type="none" w="sm" len="sm"/>
            <a:tailEnd type="none" w="sm" len="sm"/>
          </a:ln>
        </p:spPr>
        <p:txBody>
          <a:bodyPr spcFirstLastPara="1" vert="horz" wrap="square" lIns="121900" tIns="121900" rIns="121900" bIns="121900" rtlCol="0" anchor="t" anchorCtr="0">
            <a:normAutofit fontScale="90000"/>
          </a:bodyPr>
          <a:lstStyle/>
          <a:p>
            <a:pPr algn="l"/>
            <a:r>
              <a:rPr lang="en" sz="1763" i="1">
                <a:solidFill>
                  <a:srgbClr val="212E3A"/>
                </a:solidFill>
                <a:highlight>
                  <a:srgbClr val="FFFFFF"/>
                </a:highlight>
              </a:rPr>
              <a:t>Othello</a:t>
            </a:r>
            <a:r>
              <a:rPr lang="en" sz="1763">
                <a:solidFill>
                  <a:srgbClr val="212E3A"/>
                </a:solidFill>
                <a:highlight>
                  <a:srgbClr val="FFFFFF"/>
                </a:highlight>
              </a:rPr>
              <a:t> (I.III.8-72) by William Shakespeare</a:t>
            </a:r>
            <a:endParaRPr sz="1763">
              <a:solidFill>
                <a:srgbClr val="212E3A"/>
              </a:solidFill>
              <a:highlight>
                <a:srgbClr val="FFFFFF"/>
              </a:highlight>
            </a:endParaRPr>
          </a:p>
          <a:p>
            <a:pPr algn="l">
              <a:spcBef>
                <a:spcPts val="800"/>
              </a:spcBef>
            </a:pPr>
            <a:r>
              <a:rPr lang="en" sz="1763" i="1">
                <a:solidFill>
                  <a:srgbClr val="212E3A"/>
                </a:solidFill>
                <a:highlight>
                  <a:srgbClr val="FFFFFF"/>
                </a:highlight>
              </a:rPr>
              <a:t>Othello</a:t>
            </a:r>
            <a:r>
              <a:rPr lang="en" sz="1763">
                <a:solidFill>
                  <a:srgbClr val="212E3A"/>
                </a:solidFill>
                <a:highlight>
                  <a:srgbClr val="FFFFFF"/>
                </a:highlight>
              </a:rPr>
              <a:t> (II.II.1087-1113) by William Shakespeare</a:t>
            </a:r>
            <a:endParaRPr sz="1763">
              <a:solidFill>
                <a:srgbClr val="212E3A"/>
              </a:solidFill>
              <a:highlight>
                <a:srgbClr val="FFFFFF"/>
              </a:highlight>
            </a:endParaRPr>
          </a:p>
          <a:p>
            <a:pPr algn="l">
              <a:spcBef>
                <a:spcPts val="800"/>
              </a:spcBef>
              <a:buClr>
                <a:schemeClr val="dk1"/>
              </a:buClr>
              <a:buSzPct val="45378"/>
            </a:pPr>
            <a:r>
              <a:rPr lang="en" sz="1763">
                <a:solidFill>
                  <a:srgbClr val="212E3A"/>
                </a:solidFill>
                <a:highlight>
                  <a:srgbClr val="FFFFFF"/>
                </a:highlight>
              </a:rPr>
              <a:t>"Of Envy" by Sir Francis Bacon</a:t>
            </a:r>
            <a:endParaRPr sz="1763">
              <a:solidFill>
                <a:srgbClr val="212E3A"/>
              </a:solidFill>
              <a:highlight>
                <a:srgbClr val="FFFFFF"/>
              </a:highlight>
            </a:endParaRPr>
          </a:p>
          <a:p>
            <a:pPr algn="l">
              <a:lnSpc>
                <a:spcPct val="115000"/>
              </a:lnSpc>
              <a:spcBef>
                <a:spcPts val="800"/>
              </a:spcBef>
              <a:buClr>
                <a:schemeClr val="dk1"/>
              </a:buClr>
              <a:buSzPct val="53465"/>
            </a:pPr>
            <a:r>
              <a:rPr lang="en" sz="1496">
                <a:solidFill>
                  <a:srgbClr val="212E3A"/>
                </a:solidFill>
                <a:highlight>
                  <a:srgbClr val="FFFFFF"/>
                </a:highlight>
              </a:rPr>
              <a:t>After reading Passage One and Passage Two, excerpts from </a:t>
            </a:r>
            <a:r>
              <a:rPr lang="en" sz="1496" i="1">
                <a:solidFill>
                  <a:srgbClr val="212E3A"/>
                </a:solidFill>
                <a:highlight>
                  <a:srgbClr val="FFFFFF"/>
                </a:highlight>
              </a:rPr>
              <a:t>Othello</a:t>
            </a:r>
            <a:r>
              <a:rPr lang="en" sz="1496">
                <a:solidFill>
                  <a:srgbClr val="212E3A"/>
                </a:solidFill>
                <a:highlight>
                  <a:srgbClr val="FFFFFF"/>
                </a:highlight>
              </a:rPr>
              <a:t> by William Shakespeare, and Passage Three, “Of Envy” by Sir Francis Bacon, write an essay explaining how Shakespeare’s depiction of Iago and his relationship with other characters embody Bacon’s thoughts on envy. Be sure to examine details of the envious as well as the envied in each passage.</a:t>
            </a:r>
            <a:endParaRPr sz="1496">
              <a:solidFill>
                <a:srgbClr val="212E3A"/>
              </a:solidFill>
              <a:highlight>
                <a:srgbClr val="FFFFFF"/>
              </a:highlight>
            </a:endParaRPr>
          </a:p>
          <a:p>
            <a:pPr marL="355591" indent="-169329" algn="l">
              <a:lnSpc>
                <a:spcPct val="115000"/>
              </a:lnSpc>
              <a:buClr>
                <a:srgbClr val="212E3A"/>
              </a:buClr>
              <a:buSzPct val="100000"/>
            </a:pPr>
            <a:r>
              <a:rPr lang="en" sz="1496">
                <a:solidFill>
                  <a:srgbClr val="212E3A"/>
                </a:solidFill>
                <a:highlight>
                  <a:srgbClr val="FFFFFF"/>
                </a:highlight>
              </a:rPr>
              <a:t>Explore Bacon’s argument on envy, the envious, and the envied.</a:t>
            </a:r>
            <a:endParaRPr sz="1496">
              <a:solidFill>
                <a:srgbClr val="212E3A"/>
              </a:solidFill>
              <a:highlight>
                <a:srgbClr val="FFFFFF"/>
              </a:highlight>
            </a:endParaRPr>
          </a:p>
          <a:p>
            <a:pPr marL="355591" indent="-169329" algn="l">
              <a:lnSpc>
                <a:spcPct val="115000"/>
              </a:lnSpc>
              <a:buClr>
                <a:srgbClr val="212E3A"/>
              </a:buClr>
              <a:buSzPct val="100000"/>
            </a:pPr>
            <a:r>
              <a:rPr lang="en" sz="1496">
                <a:solidFill>
                  <a:srgbClr val="212E3A"/>
                </a:solidFill>
                <a:highlight>
                  <a:srgbClr val="FFFFFF"/>
                </a:highlight>
              </a:rPr>
              <a:t>Examine the excerpts from </a:t>
            </a:r>
            <a:r>
              <a:rPr lang="en" sz="1496" i="1">
                <a:solidFill>
                  <a:srgbClr val="212E3A"/>
                </a:solidFill>
                <a:highlight>
                  <a:srgbClr val="FFFFFF"/>
                </a:highlight>
              </a:rPr>
              <a:t>Othello</a:t>
            </a:r>
            <a:r>
              <a:rPr lang="en" sz="1496">
                <a:solidFill>
                  <a:srgbClr val="212E3A"/>
                </a:solidFill>
                <a:highlight>
                  <a:srgbClr val="FFFFFF"/>
                </a:highlight>
              </a:rPr>
              <a:t> and apply Bacon’s argument to Shakespeare’s depiction of Iago and other characters.</a:t>
            </a:r>
            <a:endParaRPr sz="1496">
              <a:solidFill>
                <a:srgbClr val="212E3A"/>
              </a:solidFill>
              <a:highlight>
                <a:srgbClr val="FFFFFF"/>
              </a:highlight>
            </a:endParaRPr>
          </a:p>
          <a:p>
            <a:pPr marL="355591" indent="-169329" algn="l">
              <a:lnSpc>
                <a:spcPct val="115000"/>
              </a:lnSpc>
              <a:buClr>
                <a:srgbClr val="212E3A"/>
              </a:buClr>
              <a:buSzPct val="100000"/>
            </a:pPr>
            <a:r>
              <a:rPr lang="en" sz="1496">
                <a:solidFill>
                  <a:srgbClr val="212E3A"/>
                </a:solidFill>
                <a:highlight>
                  <a:srgbClr val="FFFFFF"/>
                </a:highlight>
              </a:rPr>
              <a:t>Determine whether Shakespeare’s characters fit Bacon’s definition of envy.</a:t>
            </a:r>
            <a:endParaRPr sz="1496">
              <a:solidFill>
                <a:srgbClr val="212E3A"/>
              </a:solidFill>
              <a:highlight>
                <a:srgbClr val="FFFFFF"/>
              </a:highlight>
            </a:endParaRPr>
          </a:p>
          <a:p>
            <a:pPr marL="355591" algn="l">
              <a:lnSpc>
                <a:spcPct val="115000"/>
              </a:lnSpc>
              <a:spcBef>
                <a:spcPts val="800"/>
              </a:spcBef>
            </a:pPr>
            <a:endParaRPr sz="1200">
              <a:solidFill>
                <a:srgbClr val="212E3A"/>
              </a:solidFill>
              <a:highlight>
                <a:srgbClr val="FFFFFF"/>
              </a:highlight>
              <a:latin typeface="Open Sans"/>
              <a:ea typeface="Open Sans"/>
              <a:cs typeface="Open Sans"/>
              <a:sym typeface="Open Sans"/>
            </a:endParaRPr>
          </a:p>
          <a:p>
            <a:pPr algn="l">
              <a:lnSpc>
                <a:spcPct val="150000"/>
              </a:lnSpc>
              <a:spcBef>
                <a:spcPts val="800"/>
              </a:spcBef>
            </a:pPr>
            <a:endParaRPr sz="1200">
              <a:solidFill>
                <a:srgbClr val="212E3A"/>
              </a:solidFill>
              <a:highlight>
                <a:srgbClr val="FFFFFF"/>
              </a:highlight>
              <a:latin typeface="Open Sans"/>
              <a:ea typeface="Open Sans"/>
              <a:cs typeface="Open Sans"/>
              <a:sym typeface="Open Sans"/>
            </a:endParaRPr>
          </a:p>
          <a:p>
            <a:pPr algn="l"/>
            <a:endParaRPr sz="2000"/>
          </a:p>
        </p:txBody>
      </p:sp>
      <p:sp>
        <p:nvSpPr>
          <p:cNvPr id="248" name="Google Shape;248;p37"/>
          <p:cNvSpPr txBox="1">
            <a:spLocks noGrp="1"/>
          </p:cNvSpPr>
          <p:nvPr>
            <p:ph type="sldNum" idx="12"/>
          </p:nvPr>
        </p:nvSpPr>
        <p:spPr>
          <a:xfrm>
            <a:off x="6645065" y="3658095"/>
            <a:ext cx="430400" cy="308800"/>
          </a:xfrm>
          <a:prstGeom prst="rect">
            <a:avLst/>
          </a:prstGeom>
        </p:spPr>
        <p:txBody>
          <a:bodyPr spcFirstLastPara="1" vert="horz" wrap="square" lIns="121900" tIns="121900" rIns="121900" bIns="121900" rtlCol="0" anchor="ctr" anchorCtr="0">
            <a:normAutofit fontScale="47500" lnSpcReduction="20000"/>
          </a:bodyPr>
          <a:lstStyle/>
          <a:p>
            <a:fld id="{00000000-1234-1234-1234-123412341234}" type="slidenum">
              <a:rPr lang="en"/>
              <a:pPr/>
              <a:t>65</a:t>
            </a:fld>
            <a:endParaRPr/>
          </a:p>
        </p:txBody>
      </p:sp>
      <p:sp>
        <p:nvSpPr>
          <p:cNvPr id="249" name="Google Shape;249;p37"/>
          <p:cNvSpPr txBox="1">
            <a:spLocks noGrp="1"/>
          </p:cNvSpPr>
          <p:nvPr>
            <p:ph type="title"/>
          </p:nvPr>
        </p:nvSpPr>
        <p:spPr>
          <a:xfrm>
            <a:off x="415633" y="0"/>
            <a:ext cx="11360800" cy="650000"/>
          </a:xfrm>
          <a:prstGeom prst="rect">
            <a:avLst/>
          </a:prstGeom>
        </p:spPr>
        <p:txBody>
          <a:bodyPr spcFirstLastPara="1" vert="horz" wrap="square" lIns="121900" tIns="121900" rIns="121900" bIns="121900" rtlCol="0" anchor="t" anchorCtr="0">
            <a:normAutofit/>
          </a:bodyPr>
          <a:lstStyle/>
          <a:p>
            <a:r>
              <a:rPr lang="en" sz="2133"/>
              <a:t>Benchmark Data from Module 2</a:t>
            </a:r>
            <a:endParaRPr sz="2133"/>
          </a:p>
        </p:txBody>
      </p:sp>
      <p:graphicFrame>
        <p:nvGraphicFramePr>
          <p:cNvPr id="250" name="Google Shape;250;p37"/>
          <p:cNvGraphicFramePr/>
          <p:nvPr>
            <p:extLst>
              <p:ext uri="{D42A27DB-BD31-4B8C-83A1-F6EECF244321}">
                <p14:modId xmlns:p14="http://schemas.microsoft.com/office/powerpoint/2010/main" val="4150681722"/>
              </p:ext>
            </p:extLst>
          </p:nvPr>
        </p:nvGraphicFramePr>
        <p:xfrm>
          <a:off x="1076045" y="4291379"/>
          <a:ext cx="1111700" cy="1866636"/>
        </p:xfrm>
        <a:graphic>
          <a:graphicData uri="http://schemas.openxmlformats.org/drawingml/2006/table">
            <a:tbl>
              <a:tblPr>
                <a:noFill/>
              </a:tblPr>
              <a:tblGrid>
                <a:gridCol w="484767">
                  <a:extLst>
                    <a:ext uri="{9D8B030D-6E8A-4147-A177-3AD203B41FA5}">
                      <a16:colId xmlns:a16="http://schemas.microsoft.com/office/drawing/2014/main" val="20000"/>
                    </a:ext>
                  </a:extLst>
                </a:gridCol>
                <a:gridCol w="626933">
                  <a:extLst>
                    <a:ext uri="{9D8B030D-6E8A-4147-A177-3AD203B41FA5}">
                      <a16:colId xmlns:a16="http://schemas.microsoft.com/office/drawing/2014/main" val="20001"/>
                    </a:ext>
                  </a:extLst>
                </a:gridCol>
              </a:tblGrid>
              <a:tr h="306027">
                <a:tc>
                  <a:txBody>
                    <a:bodyPr/>
                    <a:lstStyle/>
                    <a:p>
                      <a:pPr marL="0" lvl="0" indent="0" algn="ctr" rtl="0">
                        <a:spcBef>
                          <a:spcPts val="0"/>
                        </a:spcBef>
                        <a:spcAft>
                          <a:spcPts val="0"/>
                        </a:spcAft>
                        <a:buNone/>
                      </a:pPr>
                      <a:r>
                        <a:rPr lang="en" sz="1100"/>
                        <a:t>Ct</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t>%</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6027">
                <a:tc>
                  <a:txBody>
                    <a:bodyPr/>
                    <a:lstStyle/>
                    <a:p>
                      <a:pPr marL="0" lvl="0" indent="0" algn="l" rtl="0">
                        <a:spcBef>
                          <a:spcPts val="0"/>
                        </a:spcBef>
                        <a:spcAft>
                          <a:spcPts val="0"/>
                        </a:spcAft>
                        <a:buNone/>
                      </a:pPr>
                      <a:r>
                        <a:rPr lang="en" sz="1100"/>
                        <a:t>19</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 sz="1100"/>
                        <a:t>12%</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306027">
                <a:tc>
                  <a:txBody>
                    <a:bodyPr/>
                    <a:lstStyle/>
                    <a:p>
                      <a:pPr marL="0" lvl="0" indent="0" algn="l" rtl="0">
                        <a:spcBef>
                          <a:spcPts val="0"/>
                        </a:spcBef>
                        <a:spcAft>
                          <a:spcPts val="0"/>
                        </a:spcAft>
                        <a:buNone/>
                      </a:pPr>
                      <a:r>
                        <a:rPr lang="en" sz="1100"/>
                        <a:t>12</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 sz="1100"/>
                        <a:t>8%</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306027">
                <a:tc>
                  <a:txBody>
                    <a:bodyPr/>
                    <a:lstStyle/>
                    <a:p>
                      <a:pPr marL="0" lvl="0" indent="0" algn="l" rtl="0">
                        <a:spcBef>
                          <a:spcPts val="0"/>
                        </a:spcBef>
                        <a:spcAft>
                          <a:spcPts val="0"/>
                        </a:spcAft>
                        <a:buNone/>
                      </a:pPr>
                      <a:r>
                        <a:rPr lang="en" sz="1100"/>
                        <a:t>33</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 sz="1100"/>
                        <a:t>21%</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306027">
                <a:tc>
                  <a:txBody>
                    <a:bodyPr/>
                    <a:lstStyle/>
                    <a:p>
                      <a:pPr marL="0" lvl="0" indent="0" algn="l" rtl="0">
                        <a:spcBef>
                          <a:spcPts val="0"/>
                        </a:spcBef>
                        <a:spcAft>
                          <a:spcPts val="0"/>
                        </a:spcAft>
                        <a:buNone/>
                      </a:pPr>
                      <a:r>
                        <a:rPr lang="en" sz="1100"/>
                        <a:t>14</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9%</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6027">
                <a:tc>
                  <a:txBody>
                    <a:bodyPr/>
                    <a:lstStyle/>
                    <a:p>
                      <a:pPr marL="0" lvl="0" indent="0" algn="l" rtl="0">
                        <a:spcBef>
                          <a:spcPts val="0"/>
                        </a:spcBef>
                        <a:spcAft>
                          <a:spcPts val="0"/>
                        </a:spcAft>
                        <a:buNone/>
                      </a:pPr>
                      <a:r>
                        <a:rPr lang="en" sz="1100"/>
                        <a:t>77</a:t>
                      </a:r>
                      <a:endParaRPr sz="110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50%</a:t>
                      </a:r>
                      <a:endParaRPr sz="1100" dirty="0"/>
                    </a:p>
                  </a:txBody>
                  <a:tcPr marL="71700" marR="71700" marT="71733" marB="7173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51" name="Google Shape;251;p37"/>
          <p:cNvSpPr txBox="1">
            <a:spLocks noGrp="1"/>
          </p:cNvSpPr>
          <p:nvPr>
            <p:ph type="body" idx="2"/>
          </p:nvPr>
        </p:nvSpPr>
        <p:spPr>
          <a:xfrm>
            <a:off x="3843855" y="3310771"/>
            <a:ext cx="7632400" cy="2847244"/>
          </a:xfrm>
          <a:prstGeom prst="rect">
            <a:avLst/>
          </a:prstGeom>
        </p:spPr>
        <p:txBody>
          <a:bodyPr spcFirstLastPara="1" vert="horz" wrap="square" lIns="121900" tIns="121900" rIns="121900" bIns="121900" rtlCol="0" anchor="t" anchorCtr="0">
            <a:normAutofit fontScale="92500" lnSpcReduction="10000"/>
          </a:bodyPr>
          <a:lstStyle/>
          <a:p>
            <a:pPr marL="0" indent="0">
              <a:buNone/>
            </a:pPr>
            <a:r>
              <a:rPr lang="en" sz="1600" dirty="0">
                <a:solidFill>
                  <a:srgbClr val="1F1F1F"/>
                </a:solidFill>
              </a:rPr>
              <a:t>Most students were able to:</a:t>
            </a:r>
            <a:endParaRPr sz="1600" dirty="0">
              <a:solidFill>
                <a:srgbClr val="1F1F1F"/>
              </a:solidFill>
            </a:endParaRPr>
          </a:p>
          <a:p>
            <a:pPr marL="355591" indent="-270927">
              <a:spcBef>
                <a:spcPts val="1600"/>
              </a:spcBef>
              <a:buClr>
                <a:srgbClr val="1F1F1F"/>
              </a:buClr>
              <a:buSzPts val="1200"/>
            </a:pPr>
            <a:r>
              <a:rPr lang="en" sz="1600" dirty="0">
                <a:solidFill>
                  <a:srgbClr val="1F1F1F"/>
                </a:solidFill>
              </a:rPr>
              <a:t>read closely to determine what is explicitly determined in passages one and two.</a:t>
            </a:r>
            <a:endParaRPr sz="1600" dirty="0">
              <a:solidFill>
                <a:srgbClr val="1F1F1F"/>
              </a:solidFill>
            </a:endParaRPr>
          </a:p>
          <a:p>
            <a:pPr marL="355591" indent="-270927">
              <a:buClr>
                <a:srgbClr val="1F1F1F"/>
              </a:buClr>
              <a:buSzPts val="1200"/>
            </a:pPr>
            <a:r>
              <a:rPr lang="en" sz="1600" dirty="0">
                <a:solidFill>
                  <a:srgbClr val="1F1F1F"/>
                </a:solidFill>
              </a:rPr>
              <a:t>analyze the development of a central idea or theme.</a:t>
            </a:r>
            <a:endParaRPr sz="1600" dirty="0">
              <a:solidFill>
                <a:srgbClr val="1F1F1F"/>
              </a:solidFill>
            </a:endParaRPr>
          </a:p>
          <a:p>
            <a:pPr marL="355591" indent="-270927">
              <a:buClr>
                <a:srgbClr val="1F1F1F"/>
              </a:buClr>
              <a:buSzPts val="1200"/>
            </a:pPr>
            <a:r>
              <a:rPr lang="en" sz="1600" dirty="0">
                <a:solidFill>
                  <a:srgbClr val="1F1F1F"/>
                </a:solidFill>
              </a:rPr>
              <a:t>summarize key supporting details and ideas.</a:t>
            </a:r>
            <a:endParaRPr sz="1600" dirty="0">
              <a:solidFill>
                <a:srgbClr val="1F1F1F"/>
              </a:solidFill>
            </a:endParaRPr>
          </a:p>
          <a:p>
            <a:pPr marL="0" indent="0">
              <a:spcBef>
                <a:spcPts val="1600"/>
              </a:spcBef>
              <a:buNone/>
            </a:pPr>
            <a:r>
              <a:rPr lang="en" sz="1600" dirty="0">
                <a:solidFill>
                  <a:srgbClr val="1F1F1F"/>
                </a:solidFill>
              </a:rPr>
              <a:t>Students struggled to:</a:t>
            </a:r>
            <a:endParaRPr sz="1600" dirty="0">
              <a:solidFill>
                <a:srgbClr val="1F1F1F"/>
              </a:solidFill>
            </a:endParaRPr>
          </a:p>
          <a:p>
            <a:pPr marL="355591" indent="-270927">
              <a:spcBef>
                <a:spcPts val="1600"/>
              </a:spcBef>
              <a:buClr>
                <a:srgbClr val="1F1F1F"/>
              </a:buClr>
              <a:buSzPts val="1200"/>
            </a:pPr>
            <a:r>
              <a:rPr lang="en" sz="1600" dirty="0">
                <a:solidFill>
                  <a:srgbClr val="1F1F1F"/>
                </a:solidFill>
              </a:rPr>
              <a:t>make logical inferences and relevant connections between texts.</a:t>
            </a:r>
            <a:endParaRPr sz="1600" dirty="0">
              <a:solidFill>
                <a:srgbClr val="1F1F1F"/>
              </a:solidFill>
            </a:endParaRPr>
          </a:p>
          <a:p>
            <a:pPr marL="355591" indent="-270927">
              <a:buClr>
                <a:srgbClr val="1F1F1F"/>
              </a:buClr>
              <a:buSzPts val="1200"/>
            </a:pPr>
            <a:r>
              <a:rPr lang="en" sz="1600" dirty="0">
                <a:solidFill>
                  <a:srgbClr val="1F1F1F"/>
                </a:solidFill>
              </a:rPr>
              <a:t>cite specific textual evidence from each passage to support conclusions drawn from the text.</a:t>
            </a:r>
            <a:endParaRPr sz="1600" dirty="0">
              <a:solidFill>
                <a:srgbClr val="1F1F1F"/>
              </a:solidFill>
            </a:endParaRPr>
          </a:p>
          <a:p>
            <a:pPr marL="355591" indent="-270927">
              <a:buClr>
                <a:srgbClr val="1F1F1F"/>
              </a:buClr>
              <a:buSzPts val="1200"/>
            </a:pPr>
            <a:r>
              <a:rPr lang="en" sz="1600" dirty="0">
                <a:solidFill>
                  <a:srgbClr val="1F1F1F"/>
                </a:solidFill>
              </a:rPr>
              <a:t>write a fully elaborated essay that provides insight and commentary on how ideas are developed across multiple texts.</a:t>
            </a:r>
            <a:endParaRPr sz="1600" dirty="0">
              <a:solidFill>
                <a:srgbClr val="1F1F1F"/>
              </a:solidFill>
            </a:endParaRPr>
          </a:p>
        </p:txBody>
      </p:sp>
      <p:sp>
        <p:nvSpPr>
          <p:cNvPr id="252" name="Google Shape;252;p37"/>
          <p:cNvSpPr txBox="1"/>
          <p:nvPr/>
        </p:nvSpPr>
        <p:spPr>
          <a:xfrm>
            <a:off x="2333200" y="5271068"/>
            <a:ext cx="914400" cy="615513"/>
          </a:xfrm>
          <a:prstGeom prst="rect">
            <a:avLst/>
          </a:prstGeom>
          <a:solidFill>
            <a:srgbClr val="00FF00"/>
          </a:solidFill>
          <a:ln>
            <a:noFill/>
          </a:ln>
        </p:spPr>
        <p:txBody>
          <a:bodyPr spcFirstLastPara="1" wrap="square" lIns="121900" tIns="121900" rIns="121900" bIns="121900" anchor="t" anchorCtr="0">
            <a:spAutoFit/>
          </a:bodyPr>
          <a:lstStyle/>
          <a:p>
            <a:r>
              <a:rPr lang="en" sz="2400">
                <a:latin typeface="Open Sans"/>
                <a:ea typeface="Open Sans"/>
                <a:cs typeface="Open Sans"/>
                <a:sym typeface="Open Sans"/>
              </a:rPr>
              <a:t>41%</a:t>
            </a:r>
            <a:endParaRPr sz="2400">
              <a:latin typeface="Open Sans"/>
              <a:ea typeface="Open Sans"/>
              <a:cs typeface="Open Sans"/>
              <a:sym typeface="Open San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8"/>
          <p:cNvSpPr txBox="1">
            <a:spLocks noGrp="1"/>
          </p:cNvSpPr>
          <p:nvPr>
            <p:ph type="title"/>
          </p:nvPr>
        </p:nvSpPr>
        <p:spPr>
          <a:xfrm>
            <a:off x="244471" y="349103"/>
            <a:ext cx="6682800" cy="554800"/>
          </a:xfrm>
          <a:prstGeom prst="rect">
            <a:avLst/>
          </a:prstGeom>
        </p:spPr>
        <p:txBody>
          <a:bodyPr spcFirstLastPara="1" vert="horz" wrap="square" lIns="121900" tIns="121900" rIns="121900" bIns="121900" rtlCol="0" anchor="t" anchorCtr="0">
            <a:normAutofit fontScale="90000"/>
          </a:bodyPr>
          <a:lstStyle/>
          <a:p>
            <a:pPr algn="l"/>
            <a:r>
              <a:rPr lang="en"/>
              <a:t>Grade 12</a:t>
            </a:r>
            <a:endParaRPr/>
          </a:p>
        </p:txBody>
      </p:sp>
      <p:sp>
        <p:nvSpPr>
          <p:cNvPr id="258" name="Google Shape;258;p38"/>
          <p:cNvSpPr txBox="1">
            <a:spLocks noGrp="1"/>
          </p:cNvSpPr>
          <p:nvPr>
            <p:ph type="sldNum" idx="12"/>
          </p:nvPr>
        </p:nvSpPr>
        <p:spPr>
          <a:xfrm>
            <a:off x="6645065" y="3658095"/>
            <a:ext cx="430400" cy="308800"/>
          </a:xfrm>
          <a:prstGeom prst="rect">
            <a:avLst/>
          </a:prstGeom>
        </p:spPr>
        <p:txBody>
          <a:bodyPr spcFirstLastPara="1" vert="horz" wrap="square" lIns="121900" tIns="121900" rIns="121900" bIns="121900" rtlCol="0" anchor="ctr" anchorCtr="0">
            <a:normAutofit fontScale="47500" lnSpcReduction="20000"/>
          </a:bodyPr>
          <a:lstStyle/>
          <a:p>
            <a:fld id="{00000000-1234-1234-1234-123412341234}" type="slidenum">
              <a:rPr lang="en"/>
              <a:pPr/>
              <a:t>66</a:t>
            </a:fld>
            <a:endParaRPr/>
          </a:p>
        </p:txBody>
      </p:sp>
      <p:graphicFrame>
        <p:nvGraphicFramePr>
          <p:cNvPr id="259" name="Google Shape;259;p38"/>
          <p:cNvGraphicFramePr/>
          <p:nvPr/>
        </p:nvGraphicFramePr>
        <p:xfrm>
          <a:off x="137588" y="1536595"/>
          <a:ext cx="5637066" cy="5874297"/>
        </p:xfrm>
        <a:graphic>
          <a:graphicData uri="http://schemas.openxmlformats.org/drawingml/2006/table">
            <a:tbl>
              <a:tblPr>
                <a:solidFill>
                  <a:srgbClr val="FFFFFF"/>
                </a:solidFill>
              </a:tblPr>
              <a:tblGrid>
                <a:gridCol w="1618367">
                  <a:extLst>
                    <a:ext uri="{9D8B030D-6E8A-4147-A177-3AD203B41FA5}">
                      <a16:colId xmlns:a16="http://schemas.microsoft.com/office/drawing/2014/main" val="20000"/>
                    </a:ext>
                  </a:extLst>
                </a:gridCol>
                <a:gridCol w="1104533">
                  <a:extLst>
                    <a:ext uri="{9D8B030D-6E8A-4147-A177-3AD203B41FA5}">
                      <a16:colId xmlns:a16="http://schemas.microsoft.com/office/drawing/2014/main" val="20001"/>
                    </a:ext>
                  </a:extLst>
                </a:gridCol>
                <a:gridCol w="1240733">
                  <a:extLst>
                    <a:ext uri="{9D8B030D-6E8A-4147-A177-3AD203B41FA5}">
                      <a16:colId xmlns:a16="http://schemas.microsoft.com/office/drawing/2014/main" val="20002"/>
                    </a:ext>
                  </a:extLst>
                </a:gridCol>
                <a:gridCol w="1673433">
                  <a:extLst>
                    <a:ext uri="{9D8B030D-6E8A-4147-A177-3AD203B41FA5}">
                      <a16:colId xmlns:a16="http://schemas.microsoft.com/office/drawing/2014/main" val="20003"/>
                    </a:ext>
                  </a:extLst>
                </a:gridCol>
              </a:tblGrid>
              <a:tr h="564164">
                <a:tc gridSpan="4">
                  <a:txBody>
                    <a:bodyPr/>
                    <a:lstStyle/>
                    <a:p>
                      <a:pPr marL="0" lvl="0" indent="0" algn="l" rtl="0">
                        <a:lnSpc>
                          <a:spcPct val="120000"/>
                        </a:lnSpc>
                        <a:spcBef>
                          <a:spcPts val="0"/>
                        </a:spcBef>
                        <a:spcAft>
                          <a:spcPts val="0"/>
                        </a:spcAft>
                        <a:buNone/>
                      </a:pPr>
                      <a:r>
                        <a:rPr lang="en" sz="2400">
                          <a:highlight>
                            <a:srgbClr val="FFFFFF"/>
                          </a:highlight>
                        </a:rPr>
                        <a:t>Benchmark 2, Part 1</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41988">
                <a:tc>
                  <a:txBody>
                    <a:bodyPr/>
                    <a:lstStyle/>
                    <a:p>
                      <a:pPr marL="0" lvl="0" indent="0" algn="l" rtl="0">
                        <a:lnSpc>
                          <a:spcPct val="120000"/>
                        </a:lnSpc>
                        <a:spcBef>
                          <a:spcPts val="0"/>
                        </a:spcBef>
                        <a:spcAft>
                          <a:spcPts val="0"/>
                        </a:spcAft>
                        <a:buNone/>
                      </a:pPr>
                      <a:r>
                        <a:rPr lang="en" sz="2400">
                          <a:highlight>
                            <a:srgbClr val="FFFFFF"/>
                          </a:highlight>
                        </a:rPr>
                        <a:t>EOY</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highlight>
                            <a:srgbClr val="FFFFFF"/>
                          </a:highlight>
                        </a:rPr>
                        <a:t>Total Ct</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highlight>
                            <a:srgbClr val="FFFFFF"/>
                          </a:highlight>
                        </a:rPr>
                        <a:t>Ct On/Above</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highlight>
                            <a:srgbClr val="FFFFFF"/>
                          </a:highlight>
                        </a:rPr>
                        <a:t>% On/Above</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64164">
                <a:tc>
                  <a:txBody>
                    <a:bodyPr/>
                    <a:lstStyle/>
                    <a:p>
                      <a:pPr marL="0" lvl="0" indent="0" algn="l" rtl="0">
                        <a:spcBef>
                          <a:spcPts val="0"/>
                        </a:spcBef>
                        <a:spcAft>
                          <a:spcPts val="0"/>
                        </a:spcAft>
                        <a:buNone/>
                      </a:pPr>
                      <a:r>
                        <a:rPr lang="en" sz="2400"/>
                        <a:t>Teacher 1</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35</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22</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t>63%</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00"/>
                    </a:solidFill>
                  </a:tcPr>
                </a:tc>
                <a:extLst>
                  <a:ext uri="{0D108BD9-81ED-4DB2-BD59-A6C34878D82A}">
                    <a16:rowId xmlns:a16="http://schemas.microsoft.com/office/drawing/2014/main" val="10002"/>
                  </a:ext>
                </a:extLst>
              </a:tr>
              <a:tr h="880987">
                <a:tc>
                  <a:txBody>
                    <a:bodyPr/>
                    <a:lstStyle/>
                    <a:p>
                      <a:pPr marL="0" lvl="0" indent="0" algn="l" rtl="0">
                        <a:spcBef>
                          <a:spcPts val="0"/>
                        </a:spcBef>
                        <a:spcAft>
                          <a:spcPts val="0"/>
                        </a:spcAft>
                        <a:buNone/>
                      </a:pPr>
                      <a:r>
                        <a:rPr lang="en" sz="2400"/>
                        <a:t>Teacher 2 (ELL)</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32</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highlight>
                            <a:srgbClr val="FFFFFF"/>
                          </a:highlight>
                        </a:rPr>
                        <a:t>7</a:t>
                      </a:r>
                      <a:endParaRPr sz="2400">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chemeClr val="lt1"/>
                          </a:highlight>
                        </a:rPr>
                        <a:t>22%</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64164">
                <a:tc>
                  <a:txBody>
                    <a:bodyPr/>
                    <a:lstStyle/>
                    <a:p>
                      <a:pPr marL="0" lvl="0" indent="0" algn="l" rtl="0">
                        <a:spcBef>
                          <a:spcPts val="0"/>
                        </a:spcBef>
                        <a:spcAft>
                          <a:spcPts val="0"/>
                        </a:spcAft>
                        <a:buNone/>
                      </a:pPr>
                      <a:r>
                        <a:rPr lang="en" sz="2400"/>
                        <a:t>Teacher 3</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t>90</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t>40</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chemeClr val="lt1"/>
                          </a:highlight>
                        </a:rPr>
                        <a:t>44%</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880987">
                <a:tc>
                  <a:txBody>
                    <a:bodyPr/>
                    <a:lstStyle/>
                    <a:p>
                      <a:pPr marL="0" lvl="0" indent="0" algn="l" rtl="0">
                        <a:spcBef>
                          <a:spcPts val="0"/>
                        </a:spcBef>
                        <a:spcAft>
                          <a:spcPts val="0"/>
                        </a:spcAft>
                        <a:buNone/>
                      </a:pPr>
                      <a:r>
                        <a:rPr lang="en" sz="2400"/>
                        <a:t>Teacher 4 (SWD)</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t>6</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t>1</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chemeClr val="lt1"/>
                          </a:highlight>
                        </a:rPr>
                        <a:t>17%</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880987">
                <a:tc>
                  <a:txBody>
                    <a:bodyPr/>
                    <a:lstStyle/>
                    <a:p>
                      <a:pPr marL="0" lvl="0" indent="0" algn="l" rtl="0">
                        <a:spcBef>
                          <a:spcPts val="0"/>
                        </a:spcBef>
                        <a:spcAft>
                          <a:spcPts val="0"/>
                        </a:spcAft>
                        <a:buNone/>
                      </a:pPr>
                      <a:r>
                        <a:rPr lang="en" sz="2400"/>
                        <a:t>Teacher (SWD)</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t>12</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t>5</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chemeClr val="lt1"/>
                          </a:highlight>
                        </a:rPr>
                        <a:t>42%</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260" name="Google Shape;260;p38"/>
          <p:cNvGraphicFramePr/>
          <p:nvPr/>
        </p:nvGraphicFramePr>
        <p:xfrm>
          <a:off x="6096016" y="1622895"/>
          <a:ext cx="5478067" cy="5435385"/>
        </p:xfrm>
        <a:graphic>
          <a:graphicData uri="http://schemas.openxmlformats.org/drawingml/2006/table">
            <a:tbl>
              <a:tblPr>
                <a:solidFill>
                  <a:srgbClr val="FFFFFF"/>
                </a:solidFill>
              </a:tblPr>
              <a:tblGrid>
                <a:gridCol w="1384967">
                  <a:extLst>
                    <a:ext uri="{9D8B030D-6E8A-4147-A177-3AD203B41FA5}">
                      <a16:colId xmlns:a16="http://schemas.microsoft.com/office/drawing/2014/main" val="20000"/>
                    </a:ext>
                  </a:extLst>
                </a:gridCol>
                <a:gridCol w="1030133">
                  <a:extLst>
                    <a:ext uri="{9D8B030D-6E8A-4147-A177-3AD203B41FA5}">
                      <a16:colId xmlns:a16="http://schemas.microsoft.com/office/drawing/2014/main" val="20001"/>
                    </a:ext>
                  </a:extLst>
                </a:gridCol>
                <a:gridCol w="1538367">
                  <a:extLst>
                    <a:ext uri="{9D8B030D-6E8A-4147-A177-3AD203B41FA5}">
                      <a16:colId xmlns:a16="http://schemas.microsoft.com/office/drawing/2014/main" val="20002"/>
                    </a:ext>
                  </a:extLst>
                </a:gridCol>
                <a:gridCol w="1524600">
                  <a:extLst>
                    <a:ext uri="{9D8B030D-6E8A-4147-A177-3AD203B41FA5}">
                      <a16:colId xmlns:a16="http://schemas.microsoft.com/office/drawing/2014/main" val="20003"/>
                    </a:ext>
                  </a:extLst>
                </a:gridCol>
              </a:tblGrid>
              <a:tr h="564164">
                <a:tc gridSpan="4">
                  <a:txBody>
                    <a:bodyPr/>
                    <a:lstStyle/>
                    <a:p>
                      <a:pPr marL="0" lvl="0" indent="0" algn="l" rtl="0">
                        <a:lnSpc>
                          <a:spcPct val="120000"/>
                        </a:lnSpc>
                        <a:spcBef>
                          <a:spcPts val="0"/>
                        </a:spcBef>
                        <a:spcAft>
                          <a:spcPts val="0"/>
                        </a:spcAft>
                        <a:buNone/>
                      </a:pPr>
                      <a:r>
                        <a:rPr lang="en" sz="2400">
                          <a:solidFill>
                            <a:srgbClr val="222222"/>
                          </a:solidFill>
                          <a:highlight>
                            <a:srgbClr val="FFFFFF"/>
                          </a:highlight>
                        </a:rPr>
                        <a:t>Benchmark 2, Part 2</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03076">
                <a:tc>
                  <a:txBody>
                    <a:bodyPr/>
                    <a:lstStyle/>
                    <a:p>
                      <a:pPr marL="0" lvl="0" indent="0" algn="l" rtl="0">
                        <a:lnSpc>
                          <a:spcPct val="120000"/>
                        </a:lnSpc>
                        <a:spcBef>
                          <a:spcPts val="0"/>
                        </a:spcBef>
                        <a:spcAft>
                          <a:spcPts val="0"/>
                        </a:spcAft>
                        <a:buNone/>
                      </a:pPr>
                      <a:r>
                        <a:rPr lang="en" sz="2400">
                          <a:solidFill>
                            <a:srgbClr val="222222"/>
                          </a:solidFill>
                          <a:highlight>
                            <a:srgbClr val="FFFFFF"/>
                          </a:highlight>
                        </a:rPr>
                        <a:t>EOY</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solidFill>
                            <a:srgbClr val="222222"/>
                          </a:solidFill>
                          <a:highlight>
                            <a:srgbClr val="FFFFFF"/>
                          </a:highlight>
                        </a:rPr>
                        <a:t>Total Ct</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solidFill>
                            <a:srgbClr val="222222"/>
                          </a:solidFill>
                          <a:highlight>
                            <a:srgbClr val="FFFFFF"/>
                          </a:highlight>
                        </a:rPr>
                        <a:t>Ct On/Above</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2400">
                          <a:solidFill>
                            <a:srgbClr val="222222"/>
                          </a:solidFill>
                          <a:highlight>
                            <a:srgbClr val="FFFFFF"/>
                          </a:highlight>
                        </a:rPr>
                        <a:t>% On/Above</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64164">
                <a:tc>
                  <a:txBody>
                    <a:bodyPr/>
                    <a:lstStyle/>
                    <a:p>
                      <a:pPr marL="0" lvl="0" indent="0" algn="l" rtl="0">
                        <a:spcBef>
                          <a:spcPts val="0"/>
                        </a:spcBef>
                        <a:spcAft>
                          <a:spcPts val="0"/>
                        </a:spcAft>
                        <a:buNone/>
                      </a:pPr>
                      <a:r>
                        <a:rPr lang="en" sz="2400"/>
                        <a:t>Teacher 1</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400">
                          <a:solidFill>
                            <a:srgbClr val="222222"/>
                          </a:solidFill>
                        </a:rPr>
                        <a:t>28</a:t>
                      </a:r>
                      <a:endParaRPr sz="2400">
                        <a:solidFill>
                          <a:srgbClr val="222222"/>
                        </a:solidFill>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24</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rPr>
                        <a:t>86%</a:t>
                      </a:r>
                      <a:endParaRPr sz="2400">
                        <a:solidFill>
                          <a:srgbClr val="222222"/>
                        </a:solidFill>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880987">
                <a:tc>
                  <a:txBody>
                    <a:bodyPr/>
                    <a:lstStyle/>
                    <a:p>
                      <a:pPr marL="0" lvl="0" indent="0" algn="l" rtl="0">
                        <a:spcBef>
                          <a:spcPts val="0"/>
                        </a:spcBef>
                        <a:spcAft>
                          <a:spcPts val="0"/>
                        </a:spcAft>
                        <a:buNone/>
                      </a:pPr>
                      <a:r>
                        <a:rPr lang="en" sz="2400"/>
                        <a:t>Teacher 2 (ELL)</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400">
                          <a:solidFill>
                            <a:srgbClr val="222222"/>
                          </a:solidFill>
                        </a:rPr>
                        <a:t>30</a:t>
                      </a:r>
                      <a:endParaRPr sz="2400">
                        <a:solidFill>
                          <a:srgbClr val="222222"/>
                        </a:solidFill>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12</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40%</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64164">
                <a:tc>
                  <a:txBody>
                    <a:bodyPr/>
                    <a:lstStyle/>
                    <a:p>
                      <a:pPr marL="0" lvl="0" indent="0" algn="l" rtl="0">
                        <a:spcBef>
                          <a:spcPts val="0"/>
                        </a:spcBef>
                        <a:spcAft>
                          <a:spcPts val="0"/>
                        </a:spcAft>
                        <a:buNone/>
                      </a:pPr>
                      <a:r>
                        <a:rPr lang="en" sz="2400"/>
                        <a:t>Teacher 3</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400">
                          <a:solidFill>
                            <a:srgbClr val="222222"/>
                          </a:solidFill>
                        </a:rPr>
                        <a:t>80</a:t>
                      </a:r>
                      <a:endParaRPr sz="2400">
                        <a:solidFill>
                          <a:srgbClr val="222222"/>
                        </a:solidFill>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29</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36%</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880987">
                <a:tc>
                  <a:txBody>
                    <a:bodyPr/>
                    <a:lstStyle/>
                    <a:p>
                      <a:pPr marL="0" lvl="0" indent="0" algn="l" rtl="0">
                        <a:spcBef>
                          <a:spcPts val="0"/>
                        </a:spcBef>
                        <a:spcAft>
                          <a:spcPts val="0"/>
                        </a:spcAft>
                        <a:buNone/>
                      </a:pPr>
                      <a:r>
                        <a:rPr lang="en" sz="2400"/>
                        <a:t>Teacher 4 (SWD)</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400">
                          <a:solidFill>
                            <a:srgbClr val="222222"/>
                          </a:solidFill>
                        </a:rPr>
                        <a:t>6</a:t>
                      </a:r>
                      <a:endParaRPr sz="2400">
                        <a:solidFill>
                          <a:srgbClr val="222222"/>
                        </a:solidFill>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0</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0%</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880987">
                <a:tc>
                  <a:txBody>
                    <a:bodyPr/>
                    <a:lstStyle/>
                    <a:p>
                      <a:pPr marL="0" lvl="0" indent="0" algn="l" rtl="0">
                        <a:spcBef>
                          <a:spcPts val="0"/>
                        </a:spcBef>
                        <a:spcAft>
                          <a:spcPts val="0"/>
                        </a:spcAft>
                        <a:buNone/>
                      </a:pPr>
                      <a:r>
                        <a:rPr lang="en" sz="2400"/>
                        <a:t>Teacher (SWD)</a:t>
                      </a:r>
                      <a:endParaRPr sz="2400"/>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2400">
                          <a:solidFill>
                            <a:srgbClr val="222222"/>
                          </a:solidFill>
                        </a:rPr>
                        <a:t>11</a:t>
                      </a:r>
                      <a:endParaRPr sz="2400">
                        <a:solidFill>
                          <a:srgbClr val="222222"/>
                        </a:solidFill>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0</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20000"/>
                        </a:lnSpc>
                        <a:spcBef>
                          <a:spcPts val="0"/>
                        </a:spcBef>
                        <a:spcAft>
                          <a:spcPts val="0"/>
                        </a:spcAft>
                        <a:buNone/>
                      </a:pPr>
                      <a:r>
                        <a:rPr lang="en" sz="2400">
                          <a:solidFill>
                            <a:srgbClr val="222222"/>
                          </a:solidFill>
                          <a:highlight>
                            <a:srgbClr val="FFFFFF"/>
                          </a:highlight>
                        </a:rPr>
                        <a:t>0%</a:t>
                      </a:r>
                      <a:endParaRPr sz="2400">
                        <a:solidFill>
                          <a:srgbClr val="222222"/>
                        </a:solidFill>
                        <a:highlight>
                          <a:srgbClr val="FFFFFF"/>
                        </a:highlight>
                      </a:endParaRPr>
                    </a:p>
                  </a:txBody>
                  <a:tcPr marL="74700" marR="74700" marT="74733" marB="74733">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4"/>
        <p:cNvGrpSpPr/>
        <p:nvPr/>
      </p:nvGrpSpPr>
      <p:grpSpPr>
        <a:xfrm>
          <a:off x="0" y="0"/>
          <a:ext cx="0" cy="0"/>
          <a:chOff x="0" y="0"/>
          <a:chExt cx="0" cy="0"/>
        </a:xfrm>
      </p:grpSpPr>
      <p:grpSp>
        <p:nvGrpSpPr>
          <p:cNvPr id="272" name="Group 271">
            <a:extLst>
              <a:ext uri="{FF2B5EF4-FFF2-40B4-BE49-F238E27FC236}">
                <a16:creationId xmlns:a16="http://schemas.microsoft.com/office/drawing/2014/main" id="{C93797FD-7F0A-483E-966E-7FE88F8D87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73" name="Picture 272">
              <a:extLst>
                <a:ext uri="{FF2B5EF4-FFF2-40B4-BE49-F238E27FC236}">
                  <a16:creationId xmlns:a16="http://schemas.microsoft.com/office/drawing/2014/main" id="{94299858-315B-4242-A342-32FD05E4DEE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74" name="Rectangle 273">
              <a:extLst>
                <a:ext uri="{FF2B5EF4-FFF2-40B4-BE49-F238E27FC236}">
                  <a16:creationId xmlns:a16="http://schemas.microsoft.com/office/drawing/2014/main" id="{5783D501-1479-4FE1-A62C-B9C862498C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75" name="Picture 274">
              <a:extLst>
                <a:ext uri="{FF2B5EF4-FFF2-40B4-BE49-F238E27FC236}">
                  <a16:creationId xmlns:a16="http://schemas.microsoft.com/office/drawing/2014/main" id="{C53C2CCF-3504-410A-A978-9BCC7D295A0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76" name="Picture 275">
              <a:extLst>
                <a:ext uri="{FF2B5EF4-FFF2-40B4-BE49-F238E27FC236}">
                  <a16:creationId xmlns:a16="http://schemas.microsoft.com/office/drawing/2014/main" id="{444AA77E-0BD7-413F-9123-2CDF296BADFE}"/>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78" name="Straight Connector 277">
            <a:extLst>
              <a:ext uri="{FF2B5EF4-FFF2-40B4-BE49-F238E27FC236}">
                <a16:creationId xmlns:a16="http://schemas.microsoft.com/office/drawing/2014/main" id="{DDB3BAEE-5BE4-4B17-A2DA-B334759C47A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80" name="Rectangle 279">
            <a:extLst>
              <a:ext uri="{FF2B5EF4-FFF2-40B4-BE49-F238E27FC236}">
                <a16:creationId xmlns:a16="http://schemas.microsoft.com/office/drawing/2014/main"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65" name="Google Shape;265;p39"/>
          <p:cNvSpPr txBox="1">
            <a:spLocks noGrp="1"/>
          </p:cNvSpPr>
          <p:nvPr>
            <p:ph type="title"/>
          </p:nvPr>
        </p:nvSpPr>
        <p:spPr>
          <a:xfrm>
            <a:off x="1055599" y="1055077"/>
            <a:ext cx="2532909" cy="4794578"/>
          </a:xfrm>
          <a:prstGeom prst="rect">
            <a:avLst/>
          </a:prstGeom>
        </p:spPr>
        <p:txBody>
          <a:bodyPr spcFirstLastPara="1" vert="horz" lIns="91440" tIns="45720" rIns="91440" bIns="45720" rtlCol="0" anchor="ctr" anchorCtr="0">
            <a:normAutofit/>
          </a:bodyPr>
          <a:lstStyle/>
          <a:p>
            <a:pPr>
              <a:spcBef>
                <a:spcPct val="0"/>
              </a:spcBef>
            </a:pPr>
            <a:r>
              <a:rPr lang="en-US">
                <a:solidFill>
                  <a:srgbClr val="262626"/>
                </a:solidFill>
              </a:rPr>
              <a:t>Let’s Dig Deeper…</a:t>
            </a:r>
          </a:p>
        </p:txBody>
      </p:sp>
      <p:sp useBgFill="1">
        <p:nvSpPr>
          <p:cNvPr id="286" name="Rectangle 285">
            <a:extLst>
              <a:ext uri="{FF2B5EF4-FFF2-40B4-BE49-F238E27FC236}">
                <a16:creationId xmlns:a16="http://schemas.microsoft.com/office/drawing/2014/main"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8" name="Google Shape;266;p39">
            <a:extLst>
              <a:ext uri="{FF2B5EF4-FFF2-40B4-BE49-F238E27FC236}">
                <a16:creationId xmlns:a16="http://schemas.microsoft.com/office/drawing/2014/main" id="{964C7619-87D1-6FED-BA47-A083E0274597}"/>
              </a:ext>
            </a:extLst>
          </p:cNvPr>
          <p:cNvGraphicFramePr/>
          <p:nvPr>
            <p:extLst>
              <p:ext uri="{D42A27DB-BD31-4B8C-83A1-F6EECF244321}">
                <p14:modId xmlns:p14="http://schemas.microsoft.com/office/powerpoint/2010/main" val="3305474084"/>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0"/>
        <p:cNvGrpSpPr/>
        <p:nvPr/>
      </p:nvGrpSpPr>
      <p:grpSpPr>
        <a:xfrm>
          <a:off x="0" y="0"/>
          <a:ext cx="0" cy="0"/>
          <a:chOff x="0" y="0"/>
          <a:chExt cx="0" cy="0"/>
        </a:xfrm>
      </p:grpSpPr>
      <p:grpSp>
        <p:nvGrpSpPr>
          <p:cNvPr id="278" name="Group 277">
            <a:extLst>
              <a:ext uri="{FF2B5EF4-FFF2-40B4-BE49-F238E27FC236}">
                <a16:creationId xmlns:a16="http://schemas.microsoft.com/office/drawing/2014/main" id="{C93797FD-7F0A-483E-966E-7FE88F8D87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79" name="Picture 278">
              <a:extLst>
                <a:ext uri="{FF2B5EF4-FFF2-40B4-BE49-F238E27FC236}">
                  <a16:creationId xmlns:a16="http://schemas.microsoft.com/office/drawing/2014/main" id="{94299858-315B-4242-A342-32FD05E4DEE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0" name="Rectangle 279">
              <a:extLst>
                <a:ext uri="{FF2B5EF4-FFF2-40B4-BE49-F238E27FC236}">
                  <a16:creationId xmlns:a16="http://schemas.microsoft.com/office/drawing/2014/main" id="{5783D501-1479-4FE1-A62C-B9C862498C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81" name="Picture 280">
              <a:extLst>
                <a:ext uri="{FF2B5EF4-FFF2-40B4-BE49-F238E27FC236}">
                  <a16:creationId xmlns:a16="http://schemas.microsoft.com/office/drawing/2014/main" id="{C53C2CCF-3504-410A-A978-9BCC7D295A0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82" name="Picture 281">
              <a:extLst>
                <a:ext uri="{FF2B5EF4-FFF2-40B4-BE49-F238E27FC236}">
                  <a16:creationId xmlns:a16="http://schemas.microsoft.com/office/drawing/2014/main" id="{444AA77E-0BD7-413F-9123-2CDF296BADFE}"/>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84" name="Straight Connector 283">
            <a:extLst>
              <a:ext uri="{FF2B5EF4-FFF2-40B4-BE49-F238E27FC236}">
                <a16:creationId xmlns:a16="http://schemas.microsoft.com/office/drawing/2014/main" id="{DDB3BAEE-5BE4-4B17-A2DA-B334759C47A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86" name="Rectangle 285">
            <a:extLst>
              <a:ext uri="{FF2B5EF4-FFF2-40B4-BE49-F238E27FC236}">
                <a16:creationId xmlns:a16="http://schemas.microsoft.com/office/drawing/2014/main"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71" name="Google Shape;271;p40"/>
          <p:cNvSpPr txBox="1">
            <a:spLocks noGrp="1"/>
          </p:cNvSpPr>
          <p:nvPr>
            <p:ph type="title"/>
          </p:nvPr>
        </p:nvSpPr>
        <p:spPr>
          <a:xfrm>
            <a:off x="1055599" y="1055077"/>
            <a:ext cx="2532909" cy="4794578"/>
          </a:xfrm>
          <a:prstGeom prst="rect">
            <a:avLst/>
          </a:prstGeom>
        </p:spPr>
        <p:txBody>
          <a:bodyPr spcFirstLastPara="1" vert="horz" lIns="91440" tIns="45720" rIns="91440" bIns="45720" rtlCol="0" anchor="ctr" anchorCtr="0">
            <a:normAutofit/>
          </a:bodyPr>
          <a:lstStyle/>
          <a:p>
            <a:pPr>
              <a:spcBef>
                <a:spcPct val="0"/>
              </a:spcBef>
            </a:pPr>
            <a:r>
              <a:rPr lang="en-US">
                <a:solidFill>
                  <a:srgbClr val="262626"/>
                </a:solidFill>
              </a:rPr>
              <a:t>Thoughts about the Data</a:t>
            </a:r>
          </a:p>
        </p:txBody>
      </p:sp>
      <p:sp useBgFill="1">
        <p:nvSpPr>
          <p:cNvPr id="292" name="Rectangle 291">
            <a:extLst>
              <a:ext uri="{FF2B5EF4-FFF2-40B4-BE49-F238E27FC236}">
                <a16:creationId xmlns:a16="http://schemas.microsoft.com/office/drawing/2014/main"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4" name="Google Shape;272;p40">
            <a:extLst>
              <a:ext uri="{FF2B5EF4-FFF2-40B4-BE49-F238E27FC236}">
                <a16:creationId xmlns:a16="http://schemas.microsoft.com/office/drawing/2014/main" id="{189F709F-C184-4D61-2BB1-47FEFE762782}"/>
              </a:ext>
            </a:extLst>
          </p:cNvPr>
          <p:cNvGraphicFramePr/>
          <p:nvPr>
            <p:extLst>
              <p:ext uri="{D42A27DB-BD31-4B8C-83A1-F6EECF244321}">
                <p14:modId xmlns:p14="http://schemas.microsoft.com/office/powerpoint/2010/main" val="376819501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6"/>
        <p:cNvGrpSpPr/>
        <p:nvPr/>
      </p:nvGrpSpPr>
      <p:grpSpPr>
        <a:xfrm>
          <a:off x="0" y="0"/>
          <a:ext cx="0" cy="0"/>
          <a:chOff x="0" y="0"/>
          <a:chExt cx="0" cy="0"/>
        </a:xfrm>
      </p:grpSpPr>
      <p:grpSp>
        <p:nvGrpSpPr>
          <p:cNvPr id="284" name="Group 283">
            <a:extLst>
              <a:ext uri="{FF2B5EF4-FFF2-40B4-BE49-F238E27FC236}">
                <a16:creationId xmlns:a16="http://schemas.microsoft.com/office/drawing/2014/main" id="{DFB5D1BB-0703-437B-BD1E-1D07F8A2730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85" name="Picture 284">
              <a:extLst>
                <a:ext uri="{FF2B5EF4-FFF2-40B4-BE49-F238E27FC236}">
                  <a16:creationId xmlns:a16="http://schemas.microsoft.com/office/drawing/2014/main" id="{3886586B-3F0F-4593-B272-AE75AD0F092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6" name="Rectangle 285">
              <a:extLst>
                <a:ext uri="{FF2B5EF4-FFF2-40B4-BE49-F238E27FC236}">
                  <a16:creationId xmlns:a16="http://schemas.microsoft.com/office/drawing/2014/main" id="{020DEB59-BF94-41B5-8F16-8B10442EE0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87" name="Picture 286">
              <a:extLst>
                <a:ext uri="{FF2B5EF4-FFF2-40B4-BE49-F238E27FC236}">
                  <a16:creationId xmlns:a16="http://schemas.microsoft.com/office/drawing/2014/main" id="{9A3BEF6F-FC03-43B1-8D1B-8DA3A360DBF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88" name="Picture 287">
              <a:extLst>
                <a:ext uri="{FF2B5EF4-FFF2-40B4-BE49-F238E27FC236}">
                  <a16:creationId xmlns:a16="http://schemas.microsoft.com/office/drawing/2014/main" id="{0F49BA32-A501-4C79-9A72-92587AB9EEFE}"/>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90" name="Straight Connector 289">
            <a:extLst>
              <a:ext uri="{FF2B5EF4-FFF2-40B4-BE49-F238E27FC236}">
                <a16:creationId xmlns:a16="http://schemas.microsoft.com/office/drawing/2014/main" id="{883F92AF-2403-4558-B1D7-72130A1E4BC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92" name="Rectangle 291">
            <a:extLst>
              <a:ext uri="{FF2B5EF4-FFF2-40B4-BE49-F238E27FC236}">
                <a16:creationId xmlns:a16="http://schemas.microsoft.com/office/drawing/2014/main" id="{5EB8E3BF-F464-4900-8994-851061A9AD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0" name="Picture 279" descr="Glasses on top of a book">
            <a:extLst>
              <a:ext uri="{FF2B5EF4-FFF2-40B4-BE49-F238E27FC236}">
                <a16:creationId xmlns:a16="http://schemas.microsoft.com/office/drawing/2014/main" id="{A88CDBF0-28C5-B439-7927-5FCC41ECB64C}"/>
              </a:ext>
            </a:extLst>
          </p:cNvPr>
          <p:cNvPicPr>
            <a:picLocks noChangeAspect="1"/>
          </p:cNvPicPr>
          <p:nvPr/>
        </p:nvPicPr>
        <p:blipFill rotWithShape="1">
          <a:blip r:embed="rId5">
            <a:alphaModFix amt="35000"/>
          </a:blip>
          <a:srcRect t="14112" b="983"/>
          <a:stretch/>
        </p:blipFill>
        <p:spPr>
          <a:xfrm>
            <a:off x="20" y="10"/>
            <a:ext cx="12191980" cy="6857990"/>
          </a:xfrm>
          <a:prstGeom prst="rect">
            <a:avLst/>
          </a:prstGeom>
        </p:spPr>
      </p:pic>
      <p:sp>
        <p:nvSpPr>
          <p:cNvPr id="277" name="Google Shape;277;p41"/>
          <p:cNvSpPr txBox="1">
            <a:spLocks noGrp="1"/>
          </p:cNvSpPr>
          <p:nvPr>
            <p:ph type="title"/>
          </p:nvPr>
        </p:nvSpPr>
        <p:spPr>
          <a:xfrm>
            <a:off x="1295402" y="982132"/>
            <a:ext cx="9601196" cy="1303867"/>
          </a:xfrm>
          <a:prstGeom prst="rect">
            <a:avLst/>
          </a:prstGeom>
        </p:spPr>
        <p:txBody>
          <a:bodyPr spcFirstLastPara="1" vert="horz" lIns="91440" tIns="45720" rIns="91440" bIns="45720" rtlCol="0" anchor="ctr" anchorCtr="0">
            <a:normAutofit/>
          </a:bodyPr>
          <a:lstStyle/>
          <a:p>
            <a:pPr>
              <a:lnSpc>
                <a:spcPct val="90000"/>
              </a:lnSpc>
              <a:spcBef>
                <a:spcPct val="0"/>
              </a:spcBef>
            </a:pPr>
            <a:r>
              <a:rPr lang="en-US">
                <a:solidFill>
                  <a:srgbClr val="FFFFFF"/>
                </a:solidFill>
              </a:rPr>
              <a:t>Let’s look ahead. How will you use the remainder of the school year?</a:t>
            </a:r>
          </a:p>
        </p:txBody>
      </p:sp>
      <p:cxnSp>
        <p:nvCxnSpPr>
          <p:cNvPr id="294" name="Straight Connector 293">
            <a:extLst>
              <a:ext uri="{FF2B5EF4-FFF2-40B4-BE49-F238E27FC236}">
                <a16:creationId xmlns:a16="http://schemas.microsoft.com/office/drawing/2014/main" id="{8E0602D6-3A81-42F8-AE67-1BAAFC967C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278" name="Google Shape;278;p41"/>
          <p:cNvSpPr txBox="1">
            <a:spLocks noGrp="1"/>
          </p:cNvSpPr>
          <p:nvPr>
            <p:ph type="body" idx="1"/>
          </p:nvPr>
        </p:nvSpPr>
        <p:spPr>
          <a:xfrm>
            <a:off x="1295401" y="2556932"/>
            <a:ext cx="9601196" cy="3318936"/>
          </a:xfrm>
          <a:prstGeom prst="rect">
            <a:avLst/>
          </a:prstGeom>
        </p:spPr>
        <p:txBody>
          <a:bodyPr spcFirstLastPara="1" vert="horz" lIns="91440" tIns="45720" rIns="91440" bIns="45720" rtlCol="0" anchor="t" anchorCtr="0">
            <a:normAutofit/>
          </a:bodyPr>
          <a:lstStyle/>
          <a:p>
            <a:pPr indent="-434329">
              <a:lnSpc>
                <a:spcPct val="90000"/>
              </a:lnSpc>
              <a:spcBef>
                <a:spcPct val="20000"/>
              </a:spcBef>
              <a:spcAft>
                <a:spcPts val="600"/>
              </a:spcAft>
              <a:buSzPct val="115000"/>
              <a:buFont typeface="Arial"/>
              <a:buChar char="•"/>
            </a:pPr>
            <a:r>
              <a:rPr lang="en-US" sz="1500">
                <a:solidFill>
                  <a:srgbClr val="FFFFFF"/>
                </a:solidFill>
              </a:rPr>
              <a:t>Which students are performing below grade level?  </a:t>
            </a:r>
          </a:p>
          <a:p>
            <a:pPr lvl="1" indent="-405543">
              <a:lnSpc>
                <a:spcPct val="90000"/>
              </a:lnSpc>
              <a:spcBef>
                <a:spcPct val="20000"/>
              </a:spcBef>
              <a:spcAft>
                <a:spcPts val="600"/>
              </a:spcAft>
              <a:buSzPct val="115000"/>
              <a:buFont typeface="Arial"/>
              <a:buChar char="•"/>
            </a:pPr>
            <a:r>
              <a:rPr lang="en-US" sz="1500">
                <a:solidFill>
                  <a:srgbClr val="FFFFFF"/>
                </a:solidFill>
              </a:rPr>
              <a:t>What is the plan to accelerate them from now to end of the school year? During the summer?</a:t>
            </a:r>
          </a:p>
          <a:p>
            <a:pPr lvl="1" indent="-405543">
              <a:lnSpc>
                <a:spcPct val="90000"/>
              </a:lnSpc>
              <a:spcBef>
                <a:spcPct val="20000"/>
              </a:spcBef>
              <a:spcAft>
                <a:spcPts val="600"/>
              </a:spcAft>
              <a:buSzPct val="115000"/>
              <a:buFont typeface="Arial"/>
              <a:buChar char="•"/>
            </a:pPr>
            <a:r>
              <a:rPr lang="en-US" sz="1500">
                <a:solidFill>
                  <a:srgbClr val="FFFFFF"/>
                </a:solidFill>
              </a:rPr>
              <a:t>How will you monitor their progress? (Acadience - Growth Measure?) </a:t>
            </a:r>
          </a:p>
          <a:p>
            <a:pPr indent="-434329">
              <a:lnSpc>
                <a:spcPct val="90000"/>
              </a:lnSpc>
              <a:spcBef>
                <a:spcPct val="20000"/>
              </a:spcBef>
              <a:spcAft>
                <a:spcPts val="600"/>
              </a:spcAft>
              <a:buSzPct val="115000"/>
              <a:buFont typeface="Arial"/>
              <a:buChar char="•"/>
            </a:pPr>
            <a:r>
              <a:rPr lang="en-US" sz="1500">
                <a:solidFill>
                  <a:srgbClr val="FFFFFF"/>
                </a:solidFill>
              </a:rPr>
              <a:t>Where are teachers with pacing? The remainder of the year is preparation for next year.</a:t>
            </a:r>
          </a:p>
          <a:p>
            <a:pPr indent="-434329">
              <a:lnSpc>
                <a:spcPct val="90000"/>
              </a:lnSpc>
              <a:spcBef>
                <a:spcPct val="20000"/>
              </a:spcBef>
              <a:spcAft>
                <a:spcPts val="600"/>
              </a:spcAft>
              <a:buSzPct val="115000"/>
              <a:buFont typeface="Arial"/>
              <a:buChar char="•"/>
            </a:pPr>
            <a:r>
              <a:rPr lang="en-US" sz="1500">
                <a:solidFill>
                  <a:srgbClr val="FFFFFF"/>
                </a:solidFill>
              </a:rPr>
              <a:t>Is it through…</a:t>
            </a:r>
          </a:p>
          <a:p>
            <a:pPr lvl="1" indent="-405543">
              <a:lnSpc>
                <a:spcPct val="90000"/>
              </a:lnSpc>
              <a:spcBef>
                <a:spcPct val="20000"/>
              </a:spcBef>
              <a:spcAft>
                <a:spcPts val="600"/>
              </a:spcAft>
              <a:buSzPct val="115000"/>
              <a:buFont typeface="Arial"/>
              <a:buChar char="•"/>
            </a:pPr>
            <a:r>
              <a:rPr lang="en-US" sz="1500">
                <a:solidFill>
                  <a:srgbClr val="FFFFFF"/>
                </a:solidFill>
              </a:rPr>
              <a:t>Whole group modifications</a:t>
            </a:r>
          </a:p>
          <a:p>
            <a:pPr lvl="1" indent="-405543">
              <a:lnSpc>
                <a:spcPct val="90000"/>
              </a:lnSpc>
              <a:spcBef>
                <a:spcPct val="20000"/>
              </a:spcBef>
              <a:spcAft>
                <a:spcPts val="600"/>
              </a:spcAft>
              <a:buSzPct val="115000"/>
              <a:buFont typeface="Arial"/>
              <a:buChar char="•"/>
            </a:pPr>
            <a:r>
              <a:rPr lang="en-US" sz="1500">
                <a:solidFill>
                  <a:srgbClr val="FFFFFF"/>
                </a:solidFill>
              </a:rPr>
              <a:t>Small group targeted instruction and practice</a:t>
            </a:r>
          </a:p>
          <a:p>
            <a:pPr lvl="1" indent="-405543">
              <a:lnSpc>
                <a:spcPct val="90000"/>
              </a:lnSpc>
              <a:spcBef>
                <a:spcPct val="20000"/>
              </a:spcBef>
              <a:spcAft>
                <a:spcPts val="600"/>
              </a:spcAft>
              <a:buSzPct val="115000"/>
              <a:buFont typeface="Arial"/>
              <a:buChar char="•"/>
            </a:pPr>
            <a:r>
              <a:rPr lang="en-US" sz="1500">
                <a:solidFill>
                  <a:srgbClr val="FFFFFF"/>
                </a:solidFill>
              </a:rPr>
              <a:t>Opportunities for practice application</a:t>
            </a:r>
          </a:p>
          <a:p>
            <a:pPr marL="0" indent="0">
              <a:lnSpc>
                <a:spcPct val="90000"/>
              </a:lnSpc>
              <a:spcBef>
                <a:spcPct val="20000"/>
              </a:spcBef>
              <a:spcAft>
                <a:spcPts val="600"/>
              </a:spcAft>
              <a:buSzPct val="115000"/>
              <a:buFont typeface="Arial"/>
              <a:buChar char="•"/>
            </a:pPr>
            <a:endParaRPr lang="en-US" sz="150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FF43104-F524-418A-A0E3-3146340ABA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1" name="Group 3080">
            <a:extLst>
              <a:ext uri="{FF2B5EF4-FFF2-40B4-BE49-F238E27FC236}">
                <a16:creationId xmlns:a16="http://schemas.microsoft.com/office/drawing/2014/main" id="{323E5CD5-3226-4DDD-97AC-81C8F40E09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082" name="Picture 3081">
              <a:extLst>
                <a:ext uri="{FF2B5EF4-FFF2-40B4-BE49-F238E27FC236}">
                  <a16:creationId xmlns:a16="http://schemas.microsoft.com/office/drawing/2014/main" id="{858B6703-6BCA-4414-A7FC-BA111255B1A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83" name="Rectangle 3082">
              <a:extLst>
                <a:ext uri="{FF2B5EF4-FFF2-40B4-BE49-F238E27FC236}">
                  <a16:creationId xmlns:a16="http://schemas.microsoft.com/office/drawing/2014/main" id="{76826A85-B5BB-4A9B-819E-AF5A0B30AE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084" name="Picture 3083">
              <a:extLst>
                <a:ext uri="{FF2B5EF4-FFF2-40B4-BE49-F238E27FC236}">
                  <a16:creationId xmlns:a16="http://schemas.microsoft.com/office/drawing/2014/main" id="{B8A6C787-E24E-48D0-AF26-F35E43180EB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85" name="Picture 3084">
              <a:extLst>
                <a:ext uri="{FF2B5EF4-FFF2-40B4-BE49-F238E27FC236}">
                  <a16:creationId xmlns:a16="http://schemas.microsoft.com/office/drawing/2014/main" id="{E55A8260-917C-4DAC-A284-2A6E124FC9E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6" name="TextBox 5">
            <a:extLst>
              <a:ext uri="{FF2B5EF4-FFF2-40B4-BE49-F238E27FC236}">
                <a16:creationId xmlns:a16="http://schemas.microsoft.com/office/drawing/2014/main" id="{6416370A-3454-9DFD-D5AE-5059A0597E59}"/>
              </a:ext>
            </a:extLst>
          </p:cNvPr>
          <p:cNvSpPr txBox="1"/>
          <p:nvPr/>
        </p:nvSpPr>
        <p:spPr>
          <a:xfrm>
            <a:off x="4626508" y="982132"/>
            <a:ext cx="6270090" cy="1303867"/>
          </a:xfrm>
          <a:prstGeom prst="rect">
            <a:avLst/>
          </a:prstGeom>
        </p:spPr>
        <p:txBody>
          <a:bodyPr vert="horz" lIns="91440" tIns="45720" rIns="91440" bIns="45720" rtlCol="0" anchor="ctr">
            <a:normAutofit/>
          </a:bodyPr>
          <a:lstStyle/>
          <a:p>
            <a:pPr algn="ctr">
              <a:spcBef>
                <a:spcPct val="0"/>
              </a:spcBef>
              <a:spcAft>
                <a:spcPts val="600"/>
              </a:spcAft>
            </a:pPr>
            <a:r>
              <a:rPr lang="en-US" sz="4400" b="1">
                <a:ln w="3175" cmpd="sng">
                  <a:noFill/>
                </a:ln>
                <a:solidFill>
                  <a:schemeClr val="tx1">
                    <a:lumMod val="85000"/>
                    <a:lumOff val="15000"/>
                  </a:schemeClr>
                </a:solidFill>
                <a:latin typeface="+mj-lt"/>
                <a:ea typeface="+mj-ea"/>
                <a:cs typeface="+mj-cs"/>
              </a:rPr>
              <a:t>25 Years of Service</a:t>
            </a:r>
            <a:endParaRPr lang="en-US" sz="4400">
              <a:ln w="3175" cmpd="sng">
                <a:noFill/>
              </a:ln>
              <a:solidFill>
                <a:schemeClr val="tx1">
                  <a:lumMod val="85000"/>
                  <a:lumOff val="15000"/>
                </a:schemeClr>
              </a:solidFill>
              <a:latin typeface="+mj-lt"/>
              <a:ea typeface="+mj-ea"/>
              <a:cs typeface="+mj-cs"/>
            </a:endParaRPr>
          </a:p>
        </p:txBody>
      </p:sp>
      <p:sp>
        <p:nvSpPr>
          <p:cNvPr id="3087" name="Rectangle 3086">
            <a:extLst>
              <a:ext uri="{FF2B5EF4-FFF2-40B4-BE49-F238E27FC236}">
                <a16:creationId xmlns:a16="http://schemas.microsoft.com/office/drawing/2014/main" id="{B6ABA3F9-ECC4-45D8-8538-B7EEC4D276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72384" cy="453542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ongratulations Images | Free Vectors, Stock Photos &amp; PSD">
            <a:extLst>
              <a:ext uri="{FF2B5EF4-FFF2-40B4-BE49-F238E27FC236}">
                <a16:creationId xmlns:a16="http://schemas.microsoft.com/office/drawing/2014/main" id="{05764872-7F7D-4CA3-B81A-B75B58EB91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296" b="7579"/>
          <a:stretch/>
        </p:blipFill>
        <p:spPr bwMode="auto">
          <a:xfrm>
            <a:off x="1257236" y="1825665"/>
            <a:ext cx="2743200" cy="1543050"/>
          </a:xfrm>
          <a:prstGeom prst="rect">
            <a:avLst/>
          </a:prstGeom>
          <a:noFill/>
          <a:extLst>
            <a:ext uri="{909E8E84-426E-40DD-AFC4-6F175D3DCCD1}">
              <a14:hiddenFill xmlns:a14="http://schemas.microsoft.com/office/drawing/2010/main">
                <a:solidFill>
                  <a:srgbClr val="FFFFFF"/>
                </a:solidFill>
              </a14:hiddenFill>
            </a:ext>
          </a:extLst>
        </p:spPr>
      </p:pic>
      <p:cxnSp>
        <p:nvCxnSpPr>
          <p:cNvPr id="3089" name="Straight Connector 3088">
            <a:extLst>
              <a:ext uri="{FF2B5EF4-FFF2-40B4-BE49-F238E27FC236}">
                <a16:creationId xmlns:a16="http://schemas.microsoft.com/office/drawing/2014/main" id="{420C8890-1E3E-474D-9D1E-D3E3062B61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4033" y="2400639"/>
            <a:ext cx="603504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4" descr="Congratulations Images | Free Vectors, Stock Photos &amp; PSD">
            <a:extLst>
              <a:ext uri="{FF2B5EF4-FFF2-40B4-BE49-F238E27FC236}">
                <a16:creationId xmlns:a16="http://schemas.microsoft.com/office/drawing/2014/main" id="{070F9EA9-E6A8-099A-4A3B-92885A904DE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88751" y="3533309"/>
            <a:ext cx="2680169" cy="1929722"/>
          </a:xfrm>
          <a:prstGeom prst="rect">
            <a:avLst/>
          </a:pr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1453105-27DF-32A1-888A-DE6ED7DC7CA9}"/>
              </a:ext>
            </a:extLst>
          </p:cNvPr>
          <p:cNvSpPr>
            <a:spLocks noGrp="1"/>
          </p:cNvSpPr>
          <p:nvPr>
            <p:ph idx="1"/>
          </p:nvPr>
        </p:nvSpPr>
        <p:spPr>
          <a:xfrm>
            <a:off x="4631496" y="2556932"/>
            <a:ext cx="6260114" cy="3318936"/>
          </a:xfrm>
        </p:spPr>
        <p:txBody>
          <a:bodyPr vert="horz" lIns="91440" tIns="45720" rIns="91440" bIns="45720" rtlCol="0" anchor="t">
            <a:normAutofit/>
          </a:bodyPr>
          <a:lstStyle/>
          <a:p>
            <a:pPr marL="0" indent="0"/>
            <a:r>
              <a:rPr lang="en-US" b="1" dirty="0"/>
              <a:t>Lisa A. Jefferies-Simon – Paraprofessional </a:t>
            </a:r>
            <a:endParaRPr lang="en-US" b="1"/>
          </a:p>
          <a:p>
            <a:pPr marL="0" indent="0"/>
            <a:r>
              <a:rPr lang="en-US" b="1"/>
              <a:t>Genora</a:t>
            </a:r>
            <a:r>
              <a:rPr lang="en-US" b="1" dirty="0"/>
              <a:t> Jenkins – Paraprofessional</a:t>
            </a:r>
            <a:endParaRPr lang="en-US" b="1"/>
          </a:p>
          <a:p>
            <a:pPr marL="0" indent="0"/>
            <a:r>
              <a:rPr lang="en-US" b="1" dirty="0"/>
              <a:t>Sherri Mann – Security Officer</a:t>
            </a:r>
            <a:endParaRPr lang="en-US" b="1"/>
          </a:p>
          <a:p>
            <a:pPr marL="0" indent="0"/>
            <a:r>
              <a:rPr lang="en-US" b="1" dirty="0"/>
              <a:t>William “Bill” Nussbaum – Educator</a:t>
            </a:r>
            <a:endParaRPr lang="en-US" b="1"/>
          </a:p>
          <a:p>
            <a:pPr marL="0" indent="0"/>
            <a:r>
              <a:rPr lang="en-US" b="1" dirty="0"/>
              <a:t>Edwin Jesus “EJ” Vasquez – Manager of Security </a:t>
            </a:r>
            <a:endParaRPr lang="en-US" b="1"/>
          </a:p>
        </p:txBody>
      </p:sp>
    </p:spTree>
    <p:extLst>
      <p:ext uri="{BB962C8B-B14F-4D97-AF65-F5344CB8AC3E}">
        <p14:creationId xmlns:p14="http://schemas.microsoft.com/office/powerpoint/2010/main" val="38109915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Attendance Presentation from the Month of </a:t>
            </a:r>
            <a:br>
              <a:rPr lang="en-US" sz="4000" dirty="0"/>
            </a:br>
            <a:r>
              <a:rPr lang="en-US" sz="4000" dirty="0"/>
              <a:t>May 2023</a:t>
            </a:r>
          </a:p>
        </p:txBody>
      </p:sp>
      <p:sp>
        <p:nvSpPr>
          <p:cNvPr id="3" name="Subtitle 2"/>
          <p:cNvSpPr>
            <a:spLocks noGrp="1"/>
          </p:cNvSpPr>
          <p:nvPr>
            <p:ph type="subTitle" idx="1"/>
          </p:nvPr>
        </p:nvSpPr>
        <p:spPr/>
        <p:txBody>
          <a:bodyPr>
            <a:normAutofit fontScale="85000" lnSpcReduction="20000"/>
          </a:bodyPr>
          <a:lstStyle/>
          <a:p>
            <a:pPr lvl="0">
              <a:lnSpc>
                <a:spcPct val="90000"/>
              </a:lnSpc>
              <a:spcBef>
                <a:spcPts val="300"/>
              </a:spcBef>
              <a:spcAft>
                <a:spcPts val="0"/>
              </a:spcAft>
              <a:buClr>
                <a:srgbClr val="3F3F3F"/>
              </a:buClr>
              <a:buSzPts val="2000"/>
            </a:pPr>
            <a:r>
              <a:rPr lang="en-US" sz="1800" dirty="0">
                <a:latin typeface="Times New Roman" panose="02020603050405020304" pitchFamily="18" charset="0"/>
                <a:cs typeface="Times New Roman" panose="02020603050405020304" pitchFamily="18" charset="0"/>
              </a:rPr>
              <a:t>Gerald Fitzhugh, II, Ed.D.</a:t>
            </a:r>
          </a:p>
          <a:p>
            <a:pPr lvl="0">
              <a:lnSpc>
                <a:spcPct val="90000"/>
              </a:lnSpc>
              <a:spcBef>
                <a:spcPts val="300"/>
              </a:spcBef>
              <a:spcAft>
                <a:spcPts val="0"/>
              </a:spcAft>
              <a:buClr>
                <a:srgbClr val="3F3F3F"/>
              </a:buClr>
              <a:buSzPts val="2000"/>
            </a:pPr>
            <a:r>
              <a:rPr lang="en-US" sz="1800" dirty="0">
                <a:latin typeface="Times New Roman" panose="02020603050405020304" pitchFamily="18" charset="0"/>
                <a:cs typeface="Times New Roman" panose="02020603050405020304" pitchFamily="18" charset="0"/>
              </a:rPr>
              <a:t>Superintendent of Schools</a:t>
            </a:r>
          </a:p>
          <a:p>
            <a:pPr lvl="0">
              <a:lnSpc>
                <a:spcPct val="90000"/>
              </a:lnSpc>
              <a:spcBef>
                <a:spcPts val="300"/>
              </a:spcBef>
              <a:spcAft>
                <a:spcPts val="0"/>
              </a:spcAft>
              <a:buClr>
                <a:srgbClr val="3F3F3F"/>
              </a:buClr>
              <a:buSzPts val="2000"/>
            </a:pPr>
            <a:r>
              <a:rPr lang="en-US" sz="1800" dirty="0">
                <a:latin typeface="Times New Roman" panose="02020603050405020304" pitchFamily="18" charset="0"/>
                <a:cs typeface="Times New Roman" panose="02020603050405020304" pitchFamily="18" charset="0"/>
              </a:rPr>
              <a:t>“ The Teaching Superintendent” </a:t>
            </a:r>
          </a:p>
          <a:p>
            <a:pPr lvl="0">
              <a:lnSpc>
                <a:spcPct val="90000"/>
              </a:lnSpc>
              <a:spcBef>
                <a:spcPts val="300"/>
              </a:spcBef>
              <a:spcAft>
                <a:spcPts val="0"/>
              </a:spcAft>
              <a:buClr>
                <a:srgbClr val="3F3F3F"/>
              </a:buClr>
              <a:buSzPts val="2000"/>
            </a:pPr>
            <a:r>
              <a:rPr lang="en-US" sz="1800" dirty="0">
                <a:latin typeface="Times New Roman" panose="02020603050405020304" pitchFamily="18" charset="0"/>
                <a:cs typeface="Times New Roman" panose="02020603050405020304" pitchFamily="18" charset="0"/>
              </a:rPr>
              <a:t>June 14, 2023</a:t>
            </a:r>
          </a:p>
          <a:p>
            <a:pPr marL="0" lvl="0" indent="0" algn="ctr" rtl="0">
              <a:lnSpc>
                <a:spcPct val="90000"/>
              </a:lnSpc>
              <a:spcBef>
                <a:spcPts val="300"/>
              </a:spcBef>
              <a:spcAft>
                <a:spcPts val="0"/>
              </a:spcAft>
              <a:buClr>
                <a:srgbClr val="3F3F3F"/>
              </a:buClr>
              <a:buSzPts val="2000"/>
              <a:buFont typeface="Arial"/>
              <a:buNone/>
            </a:pPr>
            <a:r>
              <a:rPr lang="en-US" sz="1800" dirty="0">
                <a:latin typeface="Times New Roman" panose="02020603050405020304" pitchFamily="18" charset="0"/>
                <a:cs typeface="Times New Roman" panose="02020603050405020304" pitchFamily="18" charset="0"/>
              </a:rPr>
              <a:t>Focus Core Area Number 1-4 </a:t>
            </a:r>
          </a:p>
          <a:p>
            <a:pPr marL="0" lvl="0" indent="0" algn="ctr" rtl="0">
              <a:lnSpc>
                <a:spcPct val="90000"/>
              </a:lnSpc>
              <a:spcBef>
                <a:spcPts val="300"/>
              </a:spcBef>
              <a:spcAft>
                <a:spcPts val="0"/>
              </a:spcAft>
              <a:buClr>
                <a:srgbClr val="3F3F3F"/>
              </a:buClr>
              <a:buSzPts val="2000"/>
              <a:buFont typeface="Arial"/>
              <a:buNone/>
            </a:pPr>
            <a:r>
              <a:rPr lang="en-US" sz="1800" dirty="0">
                <a:latin typeface="Times New Roman" panose="02020603050405020304" pitchFamily="18" charset="0"/>
                <a:cs typeface="Times New Roman" panose="02020603050405020304" pitchFamily="18" charset="0"/>
              </a:rPr>
              <a:t>District Goal Number 1-4</a:t>
            </a:r>
          </a:p>
          <a:p>
            <a:pPr lvl="0">
              <a:lnSpc>
                <a:spcPct val="90000"/>
              </a:lnSpc>
              <a:spcBef>
                <a:spcPts val="300"/>
              </a:spcBef>
              <a:spcAft>
                <a:spcPts val="0"/>
              </a:spcAft>
              <a:buClr>
                <a:srgbClr val="3F3F3F"/>
              </a:buClr>
              <a:buSzPts val="2000"/>
            </a:pPr>
            <a:endParaRPr lang="en-US" sz="1800" dirty="0">
              <a:latin typeface="Times New Roman" panose="02020603050405020304" pitchFamily="18" charset="0"/>
              <a:cs typeface="Times New Roman" panose="02020603050405020304" pitchFamily="18" charset="0"/>
            </a:endParaRPr>
          </a:p>
          <a:p>
            <a:endParaRPr lang="en-US" dirty="0"/>
          </a:p>
        </p:txBody>
      </p:sp>
      <p:pic>
        <p:nvPicPr>
          <p:cNvPr id="4" name="Google Shape;202;p1"/>
          <p:cNvPicPr preferRelativeResize="0"/>
          <p:nvPr/>
        </p:nvPicPr>
        <p:blipFill rotWithShape="1">
          <a:blip r:embed="rId2">
            <a:alphaModFix/>
          </a:blip>
          <a:srcRect l="347" r="2056" b="2"/>
          <a:stretch/>
        </p:blipFill>
        <p:spPr>
          <a:xfrm>
            <a:off x="289167" y="5275382"/>
            <a:ext cx="1357088" cy="1344575"/>
          </a:xfrm>
          <a:prstGeom prst="rect">
            <a:avLst/>
          </a:prstGeom>
          <a:noFill/>
          <a:ln>
            <a:noFill/>
          </a:ln>
        </p:spPr>
      </p:pic>
    </p:spTree>
    <p:extLst>
      <p:ext uri="{BB962C8B-B14F-4D97-AF65-F5344CB8AC3E}">
        <p14:creationId xmlns:p14="http://schemas.microsoft.com/office/powerpoint/2010/main" val="3011336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3C3697B7-A326-A04D-8240-8C6D48F7CB52}"/>
              </a:ext>
            </a:extLst>
          </p:cNvPr>
          <p:cNvGraphicFramePr>
            <a:graphicFrameLocks noGrp="1"/>
          </p:cNvGraphicFramePr>
          <p:nvPr/>
        </p:nvGraphicFramePr>
        <p:xfrm>
          <a:off x="3903688" y="691714"/>
          <a:ext cx="7336075" cy="5305704"/>
        </p:xfrm>
        <a:graphic>
          <a:graphicData uri="http://schemas.openxmlformats.org/drawingml/2006/table">
            <a:tbl>
              <a:tblPr firstRow="1" bandRow="1"/>
              <a:tblGrid>
                <a:gridCol w="3742951">
                  <a:extLst>
                    <a:ext uri="{9D8B030D-6E8A-4147-A177-3AD203B41FA5}">
                      <a16:colId xmlns:a16="http://schemas.microsoft.com/office/drawing/2014/main" val="1753052188"/>
                    </a:ext>
                  </a:extLst>
                </a:gridCol>
                <a:gridCol w="3593124">
                  <a:extLst>
                    <a:ext uri="{9D8B030D-6E8A-4147-A177-3AD203B41FA5}">
                      <a16:colId xmlns:a16="http://schemas.microsoft.com/office/drawing/2014/main" val="572179362"/>
                    </a:ext>
                  </a:extLst>
                </a:gridCol>
              </a:tblGrid>
              <a:tr h="1104640">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2200" dirty="0">
                          <a:latin typeface="Arial" panose="020B0604020202020204" pitchFamily="34" charset="0"/>
                          <a:cs typeface="Arial" panose="020B0604020202020204" pitchFamily="34" charset="0"/>
                        </a:rPr>
                        <a:t>Absences Category</a:t>
                      </a:r>
                    </a:p>
                  </a:txBody>
                  <a:tcPr marL="122288" marR="122288" marT="61143" marB="61143">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2200" dirty="0">
                          <a:latin typeface="Arial" panose="020B0604020202020204" pitchFamily="34" charset="0"/>
                          <a:cs typeface="Arial" panose="020B0604020202020204" pitchFamily="34" charset="0"/>
                        </a:rPr>
                        <a:t>Cumulative Days Absent for the Month of </a:t>
                      </a:r>
                    </a:p>
                    <a:p>
                      <a:pPr algn="ctr"/>
                      <a:r>
                        <a:rPr lang="en-US" sz="2200" dirty="0">
                          <a:latin typeface="Arial" panose="020B0604020202020204" pitchFamily="34" charset="0"/>
                          <a:cs typeface="Arial" panose="020B0604020202020204" pitchFamily="34" charset="0"/>
                        </a:rPr>
                        <a:t>May 2023</a:t>
                      </a:r>
                    </a:p>
                  </a:txBody>
                  <a:tcPr marL="122288" marR="122288" marT="61143" marB="61143">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238852928"/>
                  </a:ext>
                </a:extLst>
              </a:tr>
              <a:tr h="7166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2400" dirty="0">
                          <a:latin typeface="Arial" panose="020B0604020202020204" pitchFamily="34" charset="0"/>
                          <a:cs typeface="Arial" panose="020B0604020202020204" pitchFamily="34" charset="0"/>
                        </a:rPr>
                        <a:t>Low Chronic Absences</a:t>
                      </a:r>
                    </a:p>
                  </a:txBody>
                  <a:tcPr marL="122288" marR="122288" marT="61143" marB="61143">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2400" dirty="0">
                          <a:latin typeface="Arial" panose="020B0604020202020204" pitchFamily="34" charset="0"/>
                          <a:cs typeface="Arial" panose="020B0604020202020204" pitchFamily="34" charset="0"/>
                        </a:rPr>
                        <a:t>0 to 4.99 days</a:t>
                      </a:r>
                    </a:p>
                  </a:txBody>
                  <a:tcPr marL="122288" marR="122288" marT="61143" marB="61143">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993167939"/>
                  </a:ext>
                </a:extLst>
              </a:tr>
              <a:tr h="7166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2400" dirty="0">
                          <a:latin typeface="Arial" panose="020B0604020202020204" pitchFamily="34" charset="0"/>
                          <a:cs typeface="Arial" panose="020B0604020202020204" pitchFamily="34" charset="0"/>
                        </a:rPr>
                        <a:t>Modest Chronic Absences</a:t>
                      </a:r>
                    </a:p>
                  </a:txBody>
                  <a:tcPr marL="122288" marR="122288" marT="61143" marB="61143">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2400" dirty="0">
                          <a:latin typeface="Arial" panose="020B0604020202020204" pitchFamily="34" charset="0"/>
                          <a:cs typeface="Arial" panose="020B0604020202020204" pitchFamily="34" charset="0"/>
                        </a:rPr>
                        <a:t> 5 to 10.99 days</a:t>
                      </a:r>
                    </a:p>
                  </a:txBody>
                  <a:tcPr marL="122288" marR="122288" marT="61143" marB="61143">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val="3964657010"/>
                  </a:ext>
                </a:extLst>
              </a:tr>
              <a:tr h="7166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2400" dirty="0">
                          <a:latin typeface="Arial" panose="020B0604020202020204" pitchFamily="34" charset="0"/>
                          <a:cs typeface="Arial" panose="020B0604020202020204" pitchFamily="34" charset="0"/>
                        </a:rPr>
                        <a:t> Significant Chronic Absences</a:t>
                      </a:r>
                    </a:p>
                  </a:txBody>
                  <a:tcPr marL="122288" marR="122288" marT="61143" marB="61143">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2400" dirty="0">
                          <a:latin typeface="Arial" panose="020B0604020202020204" pitchFamily="34" charset="0"/>
                          <a:cs typeface="Arial" panose="020B0604020202020204" pitchFamily="34" charset="0"/>
                        </a:rPr>
                        <a:t>11 to 16.99 days</a:t>
                      </a:r>
                    </a:p>
                  </a:txBody>
                  <a:tcPr marL="122288" marR="122288" marT="61143" marB="61143">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2906021752"/>
                  </a:ext>
                </a:extLst>
              </a:tr>
              <a:tr h="7166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2400" dirty="0">
                          <a:latin typeface="Arial" panose="020B0604020202020204" pitchFamily="34" charset="0"/>
                          <a:cs typeface="Arial" panose="020B0604020202020204" pitchFamily="34" charset="0"/>
                        </a:rPr>
                        <a:t>High Chronic Absences</a:t>
                      </a:r>
                    </a:p>
                  </a:txBody>
                  <a:tcPr marL="122288" marR="122288" marT="61143" marB="61143">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9B9B"/>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2400" dirty="0">
                          <a:latin typeface="Arial" panose="020B0604020202020204" pitchFamily="34" charset="0"/>
                          <a:cs typeface="Arial" panose="020B0604020202020204" pitchFamily="34" charset="0"/>
                        </a:rPr>
                        <a:t>17 days or more</a:t>
                      </a:r>
                    </a:p>
                  </a:txBody>
                  <a:tcPr marL="122288" marR="122288" marT="61143" marB="61143">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9B9B"/>
                    </a:solidFill>
                  </a:tcPr>
                </a:tc>
                <a:extLst>
                  <a:ext uri="{0D108BD9-81ED-4DB2-BD59-A6C34878D82A}">
                    <a16:rowId xmlns:a16="http://schemas.microsoft.com/office/drawing/2014/main" val="979443910"/>
                  </a:ext>
                </a:extLst>
              </a:tr>
              <a:tr h="1015104">
                <a:tc gridSpan="2">
                  <a:txBody>
                    <a:bodyPr/>
                    <a:lstStyle/>
                    <a:p>
                      <a:pPr algn="ctr"/>
                      <a:r>
                        <a:rPr lang="en-US" sz="2000" dirty="0">
                          <a:latin typeface="Times New Roman" panose="02020603050405020304" pitchFamily="18" charset="0"/>
                          <a:cs typeface="Times New Roman" panose="02020603050405020304" pitchFamily="18" charset="0"/>
                        </a:rPr>
                        <a:t>*Students are chronically absent when excused or unexcused absences are equal to or greater than 10% of the total number of days enrolled in the school year.</a:t>
                      </a:r>
                    </a:p>
                  </a:txBody>
                  <a:tcPr marL="122288" marR="122288" marT="61143" marB="61143">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hMerge="1">
                  <a:txBody>
                    <a:bodyPr/>
                    <a:lstStyle/>
                    <a:p>
                      <a:pPr algn="ctr"/>
                      <a:endParaRPr lang="en-US" sz="2400" dirty="0">
                        <a:latin typeface="Arial" panose="020B0604020202020204" pitchFamily="34" charset="0"/>
                        <a:cs typeface="Arial" panose="020B0604020202020204" pitchFamily="34" charset="0"/>
                      </a:endParaRPr>
                    </a:p>
                  </a:txBody>
                  <a:tcPr marL="122288" marR="122288" marT="61143" marB="61143">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3526730087"/>
                  </a:ext>
                </a:extLst>
              </a:tr>
            </a:tbl>
          </a:graphicData>
        </a:graphic>
      </p:graphicFrame>
      <p:sp>
        <p:nvSpPr>
          <p:cNvPr id="19" name="Title 3">
            <a:extLst>
              <a:ext uri="{FF2B5EF4-FFF2-40B4-BE49-F238E27FC236}">
                <a16:creationId xmlns:a16="http://schemas.microsoft.com/office/drawing/2014/main" id="{96B37C4D-9B41-574F-80C2-7D3C8E493726}"/>
              </a:ext>
            </a:extLst>
          </p:cNvPr>
          <p:cNvSpPr txBox="1">
            <a:spLocks/>
          </p:cNvSpPr>
          <p:nvPr/>
        </p:nvSpPr>
        <p:spPr>
          <a:xfrm>
            <a:off x="952237" y="1979112"/>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b="1" dirty="0">
                <a:solidFill>
                  <a:srgbClr val="FFFFFF"/>
                </a:solidFill>
                <a:latin typeface="Calibri Light" panose="020F0302020204030204" pitchFamily="34" charset="0"/>
                <a:cs typeface="Calibri Light" panose="020F0302020204030204" pitchFamily="34" charset="0"/>
              </a:rPr>
              <a:t>Chronically Absence Categories are Identified As:</a:t>
            </a:r>
          </a:p>
        </p:txBody>
      </p:sp>
    </p:spTree>
    <p:extLst>
      <p:ext uri="{BB962C8B-B14F-4D97-AF65-F5344CB8AC3E}">
        <p14:creationId xmlns:p14="http://schemas.microsoft.com/office/powerpoint/2010/main" val="11932317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382C44C-DEFA-D943-9097-FBD1FA9F2094}"/>
              </a:ext>
            </a:extLst>
          </p:cNvPr>
          <p:cNvSpPr txBox="1">
            <a:spLocks/>
          </p:cNvSpPr>
          <p:nvPr/>
        </p:nvSpPr>
        <p:spPr>
          <a:xfrm>
            <a:off x="868471" y="1773738"/>
            <a:ext cx="2425874" cy="2347325"/>
          </a:xfrm>
          <a:prstGeom prst="ellipse">
            <a:avLst/>
          </a:prstGeom>
          <a:solidFill>
            <a:srgbClr val="262626"/>
          </a:solidFill>
          <a:ln w="174625" cmpd="thinThick">
            <a:solidFill>
              <a:srgbClr val="262626"/>
            </a:solid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Calibri Light" panose="020F0302020204030204"/>
                <a:ea typeface="+mj-ea"/>
                <a:cs typeface="+mj-cs"/>
              </a:rPr>
              <a:t/>
            </a:r>
            <a:br>
              <a:rPr kumimoji="0" lang="en-US" sz="4200" b="1"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9600" b="1"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Cumulative Absences for the Month of </a:t>
            </a:r>
            <a:r>
              <a:rPr lang="en-US" sz="9600" b="1" dirty="0">
                <a:solidFill>
                  <a:srgbClr val="FFFFFF"/>
                </a:solidFill>
                <a:latin typeface="Calibri Light" panose="020F0302020204030204" pitchFamily="34" charset="0"/>
                <a:cs typeface="Calibri Light" panose="020F0302020204030204" pitchFamily="34" charset="0"/>
              </a:rPr>
              <a:t>May</a:t>
            </a:r>
            <a:r>
              <a:rPr kumimoji="0" lang="en-US" sz="9600" b="1"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by Category</a:t>
            </a:r>
            <a:r>
              <a:rPr kumimoji="0" lang="en-US" sz="26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CE310127-E6D5-D7FB-F3D3-41C74D281CBA}"/>
              </a:ext>
            </a:extLst>
          </p:cNvPr>
          <p:cNvPicPr>
            <a:picLocks noChangeAspect="1"/>
          </p:cNvPicPr>
          <p:nvPr/>
        </p:nvPicPr>
        <p:blipFill>
          <a:blip r:embed="rId2"/>
          <a:stretch>
            <a:fillRect/>
          </a:stretch>
        </p:blipFill>
        <p:spPr>
          <a:xfrm>
            <a:off x="3419476" y="952501"/>
            <a:ext cx="7904054" cy="5019674"/>
          </a:xfrm>
          <a:prstGeom prst="rect">
            <a:avLst/>
          </a:prstGeom>
        </p:spPr>
      </p:pic>
    </p:spTree>
    <p:extLst>
      <p:ext uri="{BB962C8B-B14F-4D97-AF65-F5344CB8AC3E}">
        <p14:creationId xmlns:p14="http://schemas.microsoft.com/office/powerpoint/2010/main" val="29812985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8A13BF-70AB-1EF3-9969-915BE5100B23}"/>
              </a:ext>
            </a:extLst>
          </p:cNvPr>
          <p:cNvPicPr>
            <a:picLocks noChangeAspect="1"/>
          </p:cNvPicPr>
          <p:nvPr/>
        </p:nvPicPr>
        <p:blipFill>
          <a:blip r:embed="rId2"/>
          <a:stretch>
            <a:fillRect/>
          </a:stretch>
        </p:blipFill>
        <p:spPr>
          <a:xfrm>
            <a:off x="790574" y="733425"/>
            <a:ext cx="10601326" cy="5391150"/>
          </a:xfrm>
          <a:prstGeom prst="rect">
            <a:avLst/>
          </a:prstGeom>
        </p:spPr>
      </p:pic>
    </p:spTree>
    <p:extLst>
      <p:ext uri="{BB962C8B-B14F-4D97-AF65-F5344CB8AC3E}">
        <p14:creationId xmlns:p14="http://schemas.microsoft.com/office/powerpoint/2010/main" val="11481357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79622B-2565-16A6-60E8-4C26702B9573}"/>
              </a:ext>
            </a:extLst>
          </p:cNvPr>
          <p:cNvPicPr>
            <a:picLocks noChangeAspect="1"/>
          </p:cNvPicPr>
          <p:nvPr/>
        </p:nvPicPr>
        <p:blipFill>
          <a:blip r:embed="rId3"/>
          <a:stretch>
            <a:fillRect/>
          </a:stretch>
        </p:blipFill>
        <p:spPr>
          <a:xfrm>
            <a:off x="809624" y="694943"/>
            <a:ext cx="10629901" cy="5468113"/>
          </a:xfrm>
          <a:prstGeom prst="rect">
            <a:avLst/>
          </a:prstGeom>
        </p:spPr>
      </p:pic>
    </p:spTree>
    <p:extLst>
      <p:ext uri="{BB962C8B-B14F-4D97-AF65-F5344CB8AC3E}">
        <p14:creationId xmlns:p14="http://schemas.microsoft.com/office/powerpoint/2010/main" val="40946437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570DF7-BF28-0AA9-40A1-B11981DAF3E2}"/>
              </a:ext>
            </a:extLst>
          </p:cNvPr>
          <p:cNvPicPr>
            <a:picLocks noChangeAspect="1"/>
          </p:cNvPicPr>
          <p:nvPr/>
        </p:nvPicPr>
        <p:blipFill>
          <a:blip r:embed="rId2"/>
          <a:stretch>
            <a:fillRect/>
          </a:stretch>
        </p:blipFill>
        <p:spPr>
          <a:xfrm>
            <a:off x="838200" y="704470"/>
            <a:ext cx="10515600" cy="5449060"/>
          </a:xfrm>
          <a:prstGeom prst="rect">
            <a:avLst/>
          </a:prstGeom>
        </p:spPr>
      </p:pic>
    </p:spTree>
    <p:extLst>
      <p:ext uri="{BB962C8B-B14F-4D97-AF65-F5344CB8AC3E}">
        <p14:creationId xmlns:p14="http://schemas.microsoft.com/office/powerpoint/2010/main" val="32705763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9B8B68-321B-2868-8F68-54EB276BCBBB}"/>
              </a:ext>
            </a:extLst>
          </p:cNvPr>
          <p:cNvPicPr>
            <a:picLocks noChangeAspect="1"/>
          </p:cNvPicPr>
          <p:nvPr/>
        </p:nvPicPr>
        <p:blipFill>
          <a:blip r:embed="rId2"/>
          <a:stretch>
            <a:fillRect/>
          </a:stretch>
        </p:blipFill>
        <p:spPr>
          <a:xfrm>
            <a:off x="809624" y="685800"/>
            <a:ext cx="10515601" cy="5457825"/>
          </a:xfrm>
          <a:prstGeom prst="rect">
            <a:avLst/>
          </a:prstGeom>
        </p:spPr>
      </p:pic>
    </p:spTree>
    <p:extLst>
      <p:ext uri="{BB962C8B-B14F-4D97-AF65-F5344CB8AC3E}">
        <p14:creationId xmlns:p14="http://schemas.microsoft.com/office/powerpoint/2010/main" val="29940067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D36C-4C67-4508-86B8-D9724D7D1183}"/>
              </a:ext>
            </a:extLst>
          </p:cNvPr>
          <p:cNvSpPr>
            <a:spLocks noGrp="1"/>
          </p:cNvSpPr>
          <p:nvPr>
            <p:ph type="title"/>
          </p:nvPr>
        </p:nvSpPr>
        <p:spPr>
          <a:xfrm>
            <a:off x="1295402" y="695326"/>
            <a:ext cx="9601196" cy="1538076"/>
          </a:xfrm>
        </p:spPr>
        <p:txBody>
          <a:bodyPr>
            <a:noAutofit/>
          </a:bodyPr>
          <a:lstStyle/>
          <a:p>
            <a:r>
              <a:rPr lang="en-US" sz="1600" dirty="0">
                <a:latin typeface="Times New Roman" panose="02020603050405020304" pitchFamily="18" charset="0"/>
                <a:cs typeface="Times New Roman" panose="02020603050405020304" pitchFamily="18" charset="0"/>
              </a:rPr>
              <a:t>May 2023</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Average Daily Attendance Percentages</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*State Average is 95%</a:t>
            </a:r>
            <a:br>
              <a:rPr lang="en-US" sz="1600" b="1"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District Average Daily Attendance was 96%</a:t>
            </a:r>
            <a:endParaRPr lang="en-US" sz="1400" i="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5E6F76A-F7F3-BEFE-A845-470B41F48BFE}"/>
              </a:ext>
            </a:extLst>
          </p:cNvPr>
          <p:cNvPicPr>
            <a:picLocks noChangeAspect="1"/>
          </p:cNvPicPr>
          <p:nvPr/>
        </p:nvPicPr>
        <p:blipFill>
          <a:blip r:embed="rId3"/>
          <a:stretch>
            <a:fillRect/>
          </a:stretch>
        </p:blipFill>
        <p:spPr>
          <a:xfrm>
            <a:off x="800099" y="2124075"/>
            <a:ext cx="10591801" cy="4038599"/>
          </a:xfrm>
          <a:prstGeom prst="rect">
            <a:avLst/>
          </a:prstGeom>
        </p:spPr>
      </p:pic>
    </p:spTree>
    <p:extLst>
      <p:ext uri="{BB962C8B-B14F-4D97-AF65-F5344CB8AC3E}">
        <p14:creationId xmlns:p14="http://schemas.microsoft.com/office/powerpoint/2010/main" val="36359382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9"/>
          <p:cNvSpPr txBox="1">
            <a:spLocks noGrp="1"/>
          </p:cNvSpPr>
          <p:nvPr>
            <p:ph type="title"/>
          </p:nvPr>
        </p:nvSpPr>
        <p:spPr>
          <a:xfrm>
            <a:off x="1466849" y="1209674"/>
            <a:ext cx="9527117" cy="8275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4320"/>
              <a:buFont typeface="Lustria"/>
              <a:buNone/>
            </a:pPr>
            <a:r>
              <a:rPr lang="en-US" sz="2500" dirty="0"/>
              <a:t>Reminder:  The Orange App</a:t>
            </a:r>
            <a:br>
              <a:rPr lang="en-US" sz="2500" dirty="0"/>
            </a:br>
            <a:r>
              <a:rPr lang="en-US" sz="2500" dirty="0"/>
              <a:t>Have you signed up?</a:t>
            </a:r>
            <a:br>
              <a:rPr lang="en-US" sz="2500" dirty="0"/>
            </a:br>
            <a:r>
              <a:rPr lang="en-US" sz="2500" dirty="0"/>
              <a:t>You know I am sending blasts out for folks to sign up…Stay Tuned  </a:t>
            </a:r>
            <a:endParaRPr sz="2500" dirty="0"/>
          </a:p>
        </p:txBody>
      </p:sp>
      <p:pic>
        <p:nvPicPr>
          <p:cNvPr id="539" name="Google Shape;539;p49" descr="Backpack flyer template.jpg"/>
          <p:cNvPicPr preferRelativeResize="0">
            <a:picLocks noGrp="1"/>
          </p:cNvPicPr>
          <p:nvPr>
            <p:ph type="body" idx="1"/>
          </p:nvPr>
        </p:nvPicPr>
        <p:blipFill rotWithShape="1">
          <a:blip r:embed="rId3">
            <a:alphaModFix/>
          </a:blip>
          <a:srcRect l="-67648" r="-67648"/>
          <a:stretch/>
        </p:blipFill>
        <p:spPr>
          <a:xfrm>
            <a:off x="1200151" y="2513611"/>
            <a:ext cx="9793817" cy="369045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7"/>
          <p:cNvSpPr txBox="1"/>
          <p:nvPr/>
        </p:nvSpPr>
        <p:spPr>
          <a:xfrm>
            <a:off x="406400" y="1763504"/>
            <a:ext cx="5530000" cy="4752400"/>
          </a:xfrm>
          <a:prstGeom prst="rect">
            <a:avLst/>
          </a:prstGeom>
          <a:solidFill>
            <a:srgbClr val="FFFFFF"/>
          </a:solidFill>
          <a:ln>
            <a:noFill/>
          </a:ln>
        </p:spPr>
        <p:txBody>
          <a:bodyPr spcFirstLastPara="1" wrap="square" lIns="121900" tIns="60925" rIns="121900" bIns="60925" anchor="t" anchorCtr="0">
            <a:noAutofit/>
          </a:bodyPr>
          <a:lstStyle/>
          <a:p>
            <a:pPr marL="0" marR="0" lvl="0" indent="0" algn="ctr" rtl="0">
              <a:spcBef>
                <a:spcPts val="0"/>
              </a:spcBef>
              <a:spcAft>
                <a:spcPts val="0"/>
              </a:spcAft>
              <a:buNone/>
            </a:pPr>
            <a:r>
              <a:rPr lang="en-US" sz="4267" b="1" u="sng" dirty="0">
                <a:solidFill>
                  <a:schemeClr val="dk1"/>
                </a:solidFill>
                <a:latin typeface="Lustria"/>
                <a:ea typeface="Lustria"/>
                <a:cs typeface="Lustria"/>
                <a:sym typeface="Lustria"/>
              </a:rPr>
              <a:t>Social Media Hashtags:</a:t>
            </a:r>
            <a:endParaRPr sz="4800" dirty="0">
              <a:solidFill>
                <a:schemeClr val="dk1"/>
              </a:solidFill>
              <a:latin typeface="Lustria"/>
              <a:ea typeface="Lustria"/>
              <a:cs typeface="Lustria"/>
              <a:sym typeface="Lustria"/>
            </a:endParaRPr>
          </a:p>
          <a:p>
            <a:pPr marL="0" marR="0" lvl="0" indent="0" algn="ctr" rtl="0">
              <a:spcBef>
                <a:spcPts val="0"/>
              </a:spcBef>
              <a:spcAft>
                <a:spcPts val="0"/>
              </a:spcAft>
              <a:buNone/>
            </a:pPr>
            <a:r>
              <a:rPr lang="en-US" sz="4800" dirty="0">
                <a:solidFill>
                  <a:schemeClr val="dk1"/>
                </a:solidFill>
                <a:latin typeface="Lustria"/>
                <a:ea typeface="Lustria"/>
                <a:cs typeface="Lustria"/>
                <a:sym typeface="Lustria"/>
              </a:rPr>
              <a:t>#GoodtoGreat</a:t>
            </a:r>
            <a:endParaRPr dirty="0"/>
          </a:p>
          <a:p>
            <a:pPr marL="0" marR="0" lvl="0" indent="0" algn="ctr" rtl="0">
              <a:spcBef>
                <a:spcPts val="0"/>
              </a:spcBef>
              <a:spcAft>
                <a:spcPts val="0"/>
              </a:spcAft>
              <a:buNone/>
            </a:pPr>
            <a:r>
              <a:rPr lang="en-US" sz="4000" dirty="0">
                <a:solidFill>
                  <a:schemeClr val="dk1"/>
                </a:solidFill>
                <a:latin typeface="Lustria"/>
                <a:ea typeface="Lustria"/>
                <a:cs typeface="Lustria"/>
                <a:sym typeface="Lustria"/>
              </a:rPr>
              <a:t>#MovingintoGreatness</a:t>
            </a:r>
            <a:endParaRPr sz="4000" dirty="0"/>
          </a:p>
          <a:p>
            <a:pPr marL="0" marR="0" lvl="0" indent="0" algn="ctr" rtl="0">
              <a:spcBef>
                <a:spcPts val="0"/>
              </a:spcBef>
              <a:spcAft>
                <a:spcPts val="0"/>
              </a:spcAft>
              <a:buNone/>
            </a:pPr>
            <a:r>
              <a:rPr lang="en-US" sz="4800" dirty="0">
                <a:solidFill>
                  <a:schemeClr val="dk1"/>
                </a:solidFill>
                <a:latin typeface="Lustria"/>
                <a:ea typeface="Lustria"/>
                <a:cs typeface="Lustria"/>
                <a:sym typeface="Lustria"/>
              </a:rPr>
              <a:t>#OrangeStrong</a:t>
            </a:r>
            <a:endParaRPr dirty="0"/>
          </a:p>
          <a:p>
            <a:pPr marL="0" marR="0" lvl="0" indent="0" algn="l" rtl="0">
              <a:spcBef>
                <a:spcPts val="0"/>
              </a:spcBef>
              <a:spcAft>
                <a:spcPts val="0"/>
              </a:spcAft>
              <a:buNone/>
            </a:pPr>
            <a:r>
              <a:rPr lang="en-US" sz="4267" dirty="0">
                <a:solidFill>
                  <a:schemeClr val="dk1"/>
                </a:solidFill>
                <a:latin typeface="Lustria"/>
                <a:ea typeface="Lustria"/>
                <a:cs typeface="Lustria"/>
                <a:sym typeface="Lustria"/>
              </a:rPr>
              <a:t/>
            </a:r>
            <a:br>
              <a:rPr lang="en-US" sz="4267" dirty="0">
                <a:solidFill>
                  <a:schemeClr val="dk1"/>
                </a:solidFill>
                <a:latin typeface="Lustria"/>
                <a:ea typeface="Lustria"/>
                <a:cs typeface="Lustria"/>
                <a:sym typeface="Lustria"/>
              </a:rPr>
            </a:br>
            <a:endParaRPr sz="2400" dirty="0">
              <a:solidFill>
                <a:srgbClr val="0B5394"/>
              </a:solidFill>
              <a:latin typeface="Source Sans Pro"/>
              <a:ea typeface="Source Sans Pro"/>
              <a:cs typeface="Source Sans Pro"/>
              <a:sym typeface="Source Sans Pro"/>
            </a:endParaRPr>
          </a:p>
        </p:txBody>
      </p:sp>
      <p:sp>
        <p:nvSpPr>
          <p:cNvPr id="591" name="Google Shape;591;p57"/>
          <p:cNvSpPr txBox="1"/>
          <p:nvPr/>
        </p:nvSpPr>
        <p:spPr>
          <a:xfrm>
            <a:off x="0" y="172403"/>
            <a:ext cx="12192000" cy="884237"/>
          </a:xfrm>
          <a:prstGeom prst="rect">
            <a:avLst/>
          </a:prstGeom>
          <a:solidFill>
            <a:srgbClr val="FFFFFF"/>
          </a:solidFill>
          <a:ln>
            <a:noFill/>
          </a:ln>
        </p:spPr>
        <p:txBody>
          <a:bodyPr spcFirstLastPara="1" wrap="square" lIns="121900" tIns="60925" rIns="121900" bIns="60925" anchor="t" anchorCtr="0">
            <a:noAutofit/>
          </a:bodyPr>
          <a:lstStyle/>
          <a:p>
            <a:pPr marL="0" marR="0" lvl="0" indent="0" algn="ctr" rtl="0">
              <a:spcBef>
                <a:spcPts val="0"/>
              </a:spcBef>
              <a:spcAft>
                <a:spcPts val="0"/>
              </a:spcAft>
              <a:buNone/>
            </a:pPr>
            <a:r>
              <a:rPr lang="en-US" sz="5333" b="1" dirty="0">
                <a:solidFill>
                  <a:schemeClr val="dk1"/>
                </a:solidFill>
                <a:latin typeface="Source Sans Pro"/>
                <a:ea typeface="Source Sans Pro"/>
                <a:cs typeface="Source Sans Pro"/>
                <a:sym typeface="Source Sans Pro"/>
              </a:rPr>
              <a:t>Orange Public Schools Social Media</a:t>
            </a:r>
            <a:endParaRPr sz="5333" b="1" dirty="0">
              <a:solidFill>
                <a:schemeClr val="dk1"/>
              </a:solidFill>
              <a:latin typeface="Source Sans Pro"/>
              <a:ea typeface="Source Sans Pro"/>
              <a:cs typeface="Source Sans Pro"/>
              <a:sym typeface="Source Sans Pro"/>
            </a:endParaRPr>
          </a:p>
        </p:txBody>
      </p:sp>
      <p:sp>
        <p:nvSpPr>
          <p:cNvPr id="592" name="Google Shape;592;p57"/>
          <p:cNvSpPr txBox="1"/>
          <p:nvPr/>
        </p:nvSpPr>
        <p:spPr>
          <a:xfrm>
            <a:off x="6226047" y="1763504"/>
            <a:ext cx="5714940" cy="4752400"/>
          </a:xfrm>
          <a:prstGeom prst="rect">
            <a:avLst/>
          </a:prstGeom>
          <a:solidFill>
            <a:srgbClr val="FFFFFF"/>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r>
              <a:rPr lang="en-US" sz="4267" dirty="0">
                <a:solidFill>
                  <a:schemeClr val="dk1"/>
                </a:solidFill>
                <a:latin typeface="Lustria"/>
                <a:ea typeface="Lustria"/>
                <a:cs typeface="Lustria"/>
                <a:sym typeface="Lustria"/>
              </a:rPr>
              <a:t/>
            </a:r>
            <a:br>
              <a:rPr lang="en-US" sz="4267" dirty="0">
                <a:solidFill>
                  <a:schemeClr val="dk1"/>
                </a:solidFill>
                <a:latin typeface="Lustria"/>
                <a:ea typeface="Lustria"/>
                <a:cs typeface="Lustria"/>
                <a:sym typeface="Lustria"/>
              </a:rPr>
            </a:br>
            <a:endParaRPr sz="2400" dirty="0">
              <a:solidFill>
                <a:srgbClr val="0B5394"/>
              </a:solidFill>
              <a:latin typeface="Source Sans Pro"/>
              <a:ea typeface="Source Sans Pro"/>
              <a:cs typeface="Source Sans Pro"/>
              <a:sym typeface="Source Sans Pro"/>
            </a:endParaRPr>
          </a:p>
        </p:txBody>
      </p:sp>
      <p:sp>
        <p:nvSpPr>
          <p:cNvPr id="593" name="Google Shape;593;p57"/>
          <p:cNvSpPr/>
          <p:nvPr/>
        </p:nvSpPr>
        <p:spPr>
          <a:xfrm>
            <a:off x="6339336" y="1778668"/>
            <a:ext cx="5772653" cy="3323987"/>
          </a:xfrm>
          <a:prstGeom prst="rect">
            <a:avLst/>
          </a:prstGeom>
          <a:noFill/>
          <a:ln>
            <a:noFill/>
          </a:ln>
        </p:spPr>
        <p:txBody>
          <a:bodyPr spcFirstLastPara="1" wrap="square" lIns="121900" tIns="60950" rIns="121900" bIns="60950" anchor="ctr" anchorCtr="0">
            <a:spAutoFit/>
          </a:bodyPr>
          <a:lstStyle/>
          <a:p>
            <a:pPr marL="0" marR="0" lvl="0" indent="0" algn="ctr" rtl="0">
              <a:spcBef>
                <a:spcPts val="0"/>
              </a:spcBef>
              <a:spcAft>
                <a:spcPts val="0"/>
              </a:spcAft>
              <a:buNone/>
            </a:pPr>
            <a:r>
              <a:rPr lang="en-US" sz="4800" b="1" u="sng" dirty="0">
                <a:solidFill>
                  <a:srgbClr val="000000"/>
                </a:solidFill>
                <a:latin typeface="Arial"/>
                <a:ea typeface="Arial"/>
                <a:cs typeface="Arial"/>
                <a:sym typeface="Arial"/>
              </a:rPr>
              <a:t>Follow us:</a:t>
            </a:r>
            <a:endParaRPr sz="4800" dirty="0">
              <a:solidFill>
                <a:schemeClr val="dk1"/>
              </a:solidFill>
              <a:latin typeface="Lustria"/>
              <a:ea typeface="Lustria"/>
              <a:cs typeface="Lustria"/>
              <a:sym typeface="Lustria"/>
            </a:endParaRPr>
          </a:p>
          <a:p>
            <a:pPr marL="0" marR="0" lvl="0" indent="0" algn="l" rtl="0">
              <a:spcBef>
                <a:spcPts val="0"/>
              </a:spcBef>
              <a:spcAft>
                <a:spcPts val="0"/>
              </a:spcAft>
              <a:buNone/>
            </a:pPr>
            <a:r>
              <a:rPr lang="en-US" sz="3200" dirty="0">
                <a:solidFill>
                  <a:srgbClr val="000000"/>
                </a:solidFill>
                <a:latin typeface="Arial"/>
                <a:ea typeface="Arial"/>
                <a:cs typeface="Arial"/>
                <a:sym typeface="Arial"/>
              </a:rPr>
              <a:t>  </a:t>
            </a:r>
            <a:r>
              <a:rPr lang="en-US" sz="3200" dirty="0">
                <a:solidFill>
                  <a:schemeClr val="dk1"/>
                </a:solidFill>
                <a:latin typeface="Calibri"/>
                <a:ea typeface="Calibri"/>
                <a:cs typeface="Calibri"/>
                <a:sym typeface="Calibri"/>
              </a:rPr>
              <a:t>-</a:t>
            </a:r>
            <a:r>
              <a:rPr lang="en-US" sz="3200" dirty="0">
                <a:solidFill>
                  <a:srgbClr val="000000"/>
                </a:solidFill>
                <a:latin typeface="Calibri"/>
                <a:ea typeface="Calibri"/>
                <a:cs typeface="Calibri"/>
                <a:sym typeface="Calibri"/>
              </a:rPr>
              <a:t> </a:t>
            </a:r>
            <a:r>
              <a:rPr lang="en-US" sz="3200" dirty="0">
                <a:solidFill>
                  <a:schemeClr val="dk1"/>
                </a:solidFill>
                <a:latin typeface="Calibri"/>
                <a:ea typeface="Calibri"/>
                <a:cs typeface="Calibri"/>
                <a:sym typeface="Calibri"/>
              </a:rPr>
              <a:t>Orange Public School District</a:t>
            </a:r>
            <a:r>
              <a:rPr lang="en-US" sz="3200" dirty="0">
                <a:solidFill>
                  <a:srgbClr val="000000"/>
                </a:solidFill>
                <a:latin typeface="Calibri"/>
                <a:ea typeface="Calibri"/>
                <a:cs typeface="Calibri"/>
                <a:sym typeface="Calibri"/>
              </a:rPr>
              <a:t>  </a:t>
            </a:r>
            <a:r>
              <a:rPr lang="en-US" sz="1867" dirty="0">
                <a:solidFill>
                  <a:srgbClr val="000000"/>
                </a:solidFill>
                <a:latin typeface="Calibri"/>
                <a:ea typeface="Calibri"/>
                <a:cs typeface="Calibri"/>
                <a:sym typeface="Calibri"/>
              </a:rPr>
              <a:t> </a:t>
            </a:r>
            <a:r>
              <a:rPr lang="en-US" sz="3200" dirty="0">
                <a:solidFill>
                  <a:srgbClr val="000000"/>
                </a:solidFill>
                <a:latin typeface="Calibri"/>
                <a:ea typeface="Calibri"/>
                <a:cs typeface="Calibri"/>
                <a:sym typeface="Calibri"/>
              </a:rPr>
              <a:t>      </a:t>
            </a:r>
            <a:endParaRPr dirty="0"/>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 </a:t>
            </a:r>
            <a:r>
              <a:rPr lang="en-US" sz="2933" dirty="0">
                <a:solidFill>
                  <a:srgbClr val="000000"/>
                </a:solidFill>
                <a:latin typeface="Calibri"/>
                <a:ea typeface="Calibri"/>
                <a:cs typeface="Calibri"/>
                <a:sym typeface="Calibri"/>
              </a:rPr>
              <a:t>@</a:t>
            </a:r>
            <a:r>
              <a:rPr lang="en-US" sz="3200" dirty="0">
                <a:solidFill>
                  <a:schemeClr val="dk1"/>
                </a:solidFill>
                <a:latin typeface="Calibri"/>
                <a:ea typeface="Calibri"/>
                <a:cs typeface="Calibri"/>
                <a:sym typeface="Calibri"/>
              </a:rPr>
              <a:t>ops_district</a:t>
            </a:r>
            <a:endParaRPr sz="1200" dirty="0">
              <a:solidFill>
                <a:schemeClr val="dk1"/>
              </a:solidFill>
              <a:latin typeface="Lustria"/>
              <a:ea typeface="Lustria"/>
              <a:cs typeface="Lustria"/>
              <a:sym typeface="Lustria"/>
            </a:endParaRPr>
          </a:p>
          <a:p>
            <a:pPr marL="0" marR="0" lvl="0" indent="0" algn="l" rtl="0">
              <a:spcBef>
                <a:spcPts val="0"/>
              </a:spcBef>
              <a:spcAft>
                <a:spcPts val="0"/>
              </a:spcAft>
              <a:buNone/>
            </a:pPr>
            <a:r>
              <a:rPr lang="en-US" sz="3200" dirty="0">
                <a:solidFill>
                  <a:srgbClr val="000000"/>
                </a:solidFill>
                <a:latin typeface="Calibri"/>
                <a:ea typeface="Calibri"/>
                <a:cs typeface="Calibri"/>
                <a:sym typeface="Calibri"/>
              </a:rPr>
              <a:t>  </a:t>
            </a:r>
            <a:r>
              <a:rPr lang="en-US" sz="1733" dirty="0">
                <a:solidFill>
                  <a:srgbClr val="000000"/>
                </a:solidFill>
                <a:latin typeface="Calibri"/>
                <a:ea typeface="Calibri"/>
                <a:cs typeface="Calibri"/>
                <a:sym typeface="Calibri"/>
              </a:rPr>
              <a:t>  </a:t>
            </a:r>
            <a:r>
              <a:rPr lang="en-US" sz="3200" dirty="0">
                <a:solidFill>
                  <a:srgbClr val="000000"/>
                </a:solidFill>
                <a:latin typeface="Calibri"/>
                <a:ea typeface="Calibri"/>
                <a:cs typeface="Calibri"/>
                <a:sym typeface="Calibri"/>
              </a:rPr>
              <a:t>- opsdistrict</a:t>
            </a:r>
            <a:endParaRPr sz="1200" dirty="0">
              <a:solidFill>
                <a:schemeClr val="dk1"/>
              </a:solidFill>
              <a:latin typeface="Lustria"/>
              <a:ea typeface="Lustria"/>
              <a:cs typeface="Lustria"/>
              <a:sym typeface="Lustria"/>
            </a:endParaRPr>
          </a:p>
          <a:p>
            <a:pPr marL="0" marR="0" lvl="0" indent="0" algn="l" rtl="0">
              <a:spcBef>
                <a:spcPts val="0"/>
              </a:spcBef>
              <a:spcAft>
                <a:spcPts val="0"/>
              </a:spcAft>
              <a:buNone/>
            </a:pPr>
            <a:r>
              <a:rPr lang="en-US" sz="3200" dirty="0">
                <a:solidFill>
                  <a:srgbClr val="000000"/>
                </a:solidFill>
                <a:latin typeface="Calibri"/>
                <a:ea typeface="Calibri"/>
                <a:cs typeface="Calibri"/>
                <a:sym typeface="Calibri"/>
              </a:rPr>
              <a:t>   - Orange Public School District</a:t>
            </a:r>
            <a:br>
              <a:rPr lang="en-US" sz="3200" dirty="0">
                <a:solidFill>
                  <a:srgbClr val="000000"/>
                </a:solidFill>
                <a:latin typeface="Calibri"/>
                <a:ea typeface="Calibri"/>
                <a:cs typeface="Calibri"/>
                <a:sym typeface="Calibri"/>
              </a:rPr>
            </a:br>
            <a:endParaRPr sz="3200" dirty="0">
              <a:solidFill>
                <a:srgbClr val="000000"/>
              </a:solidFill>
              <a:latin typeface="Calibri"/>
              <a:ea typeface="Calibri"/>
              <a:cs typeface="Calibri"/>
              <a:sym typeface="Calibri"/>
            </a:endParaRPr>
          </a:p>
        </p:txBody>
      </p:sp>
      <p:pic>
        <p:nvPicPr>
          <p:cNvPr id="594" name="Google Shape;594;p57" descr="https://lh6.googleusercontent.com/mbnygOkDFU_k62dfwPA7PzgtCQmM0TgPcNtcrELlKckUARnzq8Fsln7-eYClW1_AVW6lGEdaXN4T1bcA7W6sc0dhL0QUapcVWmECDlQOfPk2en_WY9ubmRJgXXrMKUQ2U2ZGyLwW"/>
          <p:cNvPicPr preferRelativeResize="0"/>
          <p:nvPr/>
        </p:nvPicPr>
        <p:blipFill rotWithShape="1">
          <a:blip r:embed="rId3">
            <a:alphaModFix/>
          </a:blip>
          <a:srcRect/>
          <a:stretch/>
        </p:blipFill>
        <p:spPr>
          <a:xfrm>
            <a:off x="6339336" y="2684405"/>
            <a:ext cx="304800" cy="304800"/>
          </a:xfrm>
          <a:prstGeom prst="rect">
            <a:avLst/>
          </a:prstGeom>
          <a:noFill/>
          <a:ln>
            <a:noFill/>
          </a:ln>
        </p:spPr>
      </p:pic>
      <p:pic>
        <p:nvPicPr>
          <p:cNvPr id="595" name="Google Shape;595;p57" descr="https://lh3.googleusercontent.com/P8YDXmIFDNT1WX7uvxPG59-XRPw2sfOp4MhFMDupZOilOWuXtXgwyzF-lBg8J5BooQTiDJlv08_ZILuKoD2Q2a81jY-Ysszu4yR5L7kqSiLhgRoCVLhYBkwP8lMKW5lhfelV3J4C"/>
          <p:cNvPicPr preferRelativeResize="0"/>
          <p:nvPr/>
        </p:nvPicPr>
        <p:blipFill rotWithShape="1">
          <a:blip r:embed="rId4">
            <a:alphaModFix/>
          </a:blip>
          <a:srcRect/>
          <a:stretch/>
        </p:blipFill>
        <p:spPr>
          <a:xfrm>
            <a:off x="6339336" y="3160265"/>
            <a:ext cx="304800" cy="304800"/>
          </a:xfrm>
          <a:prstGeom prst="rect">
            <a:avLst/>
          </a:prstGeom>
          <a:noFill/>
          <a:ln>
            <a:noFill/>
          </a:ln>
        </p:spPr>
      </p:pic>
      <p:pic>
        <p:nvPicPr>
          <p:cNvPr id="596" name="Google Shape;596;p57" descr="https://lh6.googleusercontent.com/fdAN0YSrzDa_awJl8Ga40ObaVR5-WM98Y6cCyM-3S3mrqxutqhVpPj05EWk8AhjNbeceryr-RzgoKhLKSi7NPZMT4jufHcVM9RlxlMrKx31p0XszCqMi3u-WWiPGfRZLo6YVJJLc"/>
          <p:cNvPicPr preferRelativeResize="0"/>
          <p:nvPr/>
        </p:nvPicPr>
        <p:blipFill rotWithShape="1">
          <a:blip r:embed="rId5">
            <a:alphaModFix/>
          </a:blip>
          <a:srcRect/>
          <a:stretch/>
        </p:blipFill>
        <p:spPr>
          <a:xfrm>
            <a:off x="6364736" y="3779448"/>
            <a:ext cx="279400" cy="279400"/>
          </a:xfrm>
          <a:prstGeom prst="rect">
            <a:avLst/>
          </a:prstGeom>
          <a:noFill/>
          <a:ln>
            <a:noFill/>
          </a:ln>
        </p:spPr>
      </p:pic>
      <p:pic>
        <p:nvPicPr>
          <p:cNvPr id="597" name="Google Shape;597;p57"/>
          <p:cNvPicPr preferRelativeResize="0"/>
          <p:nvPr/>
        </p:nvPicPr>
        <p:blipFill rotWithShape="1">
          <a:blip r:embed="rId6">
            <a:alphaModFix/>
          </a:blip>
          <a:srcRect/>
          <a:stretch/>
        </p:blipFill>
        <p:spPr>
          <a:xfrm>
            <a:off x="6339337" y="4150042"/>
            <a:ext cx="414076" cy="414076"/>
          </a:xfrm>
          <a:prstGeom prst="rect">
            <a:avLst/>
          </a:prstGeom>
          <a:noFill/>
          <a:ln>
            <a:noFill/>
          </a:ln>
        </p:spPr>
      </p:pic>
      <p:pic>
        <p:nvPicPr>
          <p:cNvPr id="598" name="Google Shape;598;p57"/>
          <p:cNvPicPr preferRelativeResize="0"/>
          <p:nvPr/>
        </p:nvPicPr>
        <p:blipFill rotWithShape="1">
          <a:blip r:embed="rId7">
            <a:alphaModFix/>
          </a:blip>
          <a:srcRect/>
          <a:stretch/>
        </p:blipFill>
        <p:spPr>
          <a:xfrm>
            <a:off x="8630023" y="4839447"/>
            <a:ext cx="1320805" cy="13208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1314616" y="2117035"/>
            <a:ext cx="9789584" cy="226612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3F3F3F"/>
              </a:buClr>
              <a:buSzPts val="5400"/>
              <a:buFont typeface="Lustria"/>
              <a:buNone/>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3000" dirty="0">
                <a:latin typeface="Times New Roman" panose="02020603050405020304" pitchFamily="18" charset="0"/>
                <a:cs typeface="Times New Roman" panose="02020603050405020304" pitchFamily="18" charset="0"/>
              </a:rPr>
              <a:t>Celebration of Students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Student of the Month Announcement </a:t>
            </a:r>
            <a:r>
              <a:rPr lang="en-US" b="1" dirty="0"/>
              <a:t/>
            </a:r>
            <a:br>
              <a:rPr lang="en-US" b="1" dirty="0"/>
            </a:br>
            <a:endParaRPr dirty="0"/>
          </a:p>
        </p:txBody>
      </p:sp>
      <p:sp>
        <p:nvSpPr>
          <p:cNvPr id="201" name="Google Shape;201;p1"/>
          <p:cNvSpPr txBox="1">
            <a:spLocks noGrp="1"/>
          </p:cNvSpPr>
          <p:nvPr>
            <p:ph type="subTitle" idx="1"/>
          </p:nvPr>
        </p:nvSpPr>
        <p:spPr>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300"/>
              </a:spcBef>
              <a:spcAft>
                <a:spcPts val="0"/>
              </a:spcAft>
              <a:buClr>
                <a:srgbClr val="3F3F3F"/>
              </a:buClr>
              <a:buSzPts val="2000"/>
              <a:buFont typeface="Arial"/>
              <a:buNone/>
            </a:pPr>
            <a:r>
              <a:rPr lang="en-US" sz="1900" dirty="0">
                <a:latin typeface="Times New Roman" panose="02020603050405020304" pitchFamily="18" charset="0"/>
                <a:cs typeface="Times New Roman" panose="02020603050405020304" pitchFamily="18" charset="0"/>
              </a:rPr>
              <a:t>Gerald Fitzhugh, II, Ed.D.</a:t>
            </a:r>
          </a:p>
          <a:p>
            <a:pPr marL="0" lvl="0" indent="0" algn="ctr" rtl="0">
              <a:lnSpc>
                <a:spcPct val="90000"/>
              </a:lnSpc>
              <a:spcBef>
                <a:spcPts val="300"/>
              </a:spcBef>
              <a:spcAft>
                <a:spcPts val="0"/>
              </a:spcAft>
              <a:buClr>
                <a:srgbClr val="3F3F3F"/>
              </a:buClr>
              <a:buSzPts val="2000"/>
              <a:buFont typeface="Arial"/>
              <a:buNone/>
            </a:pPr>
            <a:r>
              <a:rPr lang="en-US" sz="1900" dirty="0">
                <a:latin typeface="Times New Roman" panose="02020603050405020304" pitchFamily="18" charset="0"/>
                <a:cs typeface="Times New Roman" panose="02020603050405020304" pitchFamily="18" charset="0"/>
              </a:rPr>
              <a:t>Superintendent of Schools</a:t>
            </a:r>
          </a:p>
          <a:p>
            <a:pPr>
              <a:lnSpc>
                <a:spcPct val="90000"/>
              </a:lnSpc>
              <a:spcBef>
                <a:spcPts val="300"/>
              </a:spcBef>
              <a:spcAft>
                <a:spcPts val="0"/>
              </a:spcAft>
              <a:buClr>
                <a:srgbClr val="3F3F3F"/>
              </a:buClr>
              <a:buSzPts val="2000"/>
            </a:pPr>
            <a:r>
              <a:rPr lang="en-US" sz="1900" dirty="0">
                <a:latin typeface="Times New Roman" panose="02020603050405020304" pitchFamily="18" charset="0"/>
                <a:cs typeface="Times New Roman" panose="02020603050405020304" pitchFamily="18" charset="0"/>
              </a:rPr>
              <a:t>“ The Teaching Superintendent” </a:t>
            </a:r>
          </a:p>
          <a:p>
            <a:pPr marL="0" lvl="0" indent="0" algn="ctr" rtl="0">
              <a:lnSpc>
                <a:spcPct val="90000"/>
              </a:lnSpc>
              <a:spcBef>
                <a:spcPts val="300"/>
              </a:spcBef>
              <a:spcAft>
                <a:spcPts val="0"/>
              </a:spcAft>
              <a:buClr>
                <a:srgbClr val="3F3F3F"/>
              </a:buClr>
              <a:buSzPts val="2000"/>
              <a:buFont typeface="Arial"/>
              <a:buNone/>
            </a:pPr>
            <a:r>
              <a:rPr lang="en-US" sz="1900" dirty="0">
                <a:latin typeface="Times New Roman" panose="02020603050405020304" pitchFamily="18" charset="0"/>
                <a:cs typeface="Times New Roman" panose="02020603050405020304" pitchFamily="18" charset="0"/>
              </a:rPr>
              <a:t>June 14, 2023</a:t>
            </a:r>
          </a:p>
          <a:p>
            <a:pPr marL="0" lvl="0" indent="0" algn="ctr" rtl="0">
              <a:lnSpc>
                <a:spcPct val="90000"/>
              </a:lnSpc>
              <a:spcBef>
                <a:spcPts val="300"/>
              </a:spcBef>
              <a:spcAft>
                <a:spcPts val="0"/>
              </a:spcAft>
              <a:buClr>
                <a:srgbClr val="3F3F3F"/>
              </a:buClr>
              <a:buSzPts val="2000"/>
              <a:buFont typeface="Arial"/>
              <a:buNone/>
            </a:pPr>
            <a:r>
              <a:rPr lang="en-US" sz="2000" dirty="0">
                <a:latin typeface="Times New Roman" panose="02020603050405020304" pitchFamily="18" charset="0"/>
                <a:cs typeface="Times New Roman" panose="02020603050405020304" pitchFamily="18" charset="0"/>
              </a:rPr>
              <a:t>Focus Core Area Numbers 1 &amp; 2 </a:t>
            </a:r>
          </a:p>
          <a:p>
            <a:pPr marL="0" lvl="0" indent="0" algn="ctr" rtl="0">
              <a:lnSpc>
                <a:spcPct val="90000"/>
              </a:lnSpc>
              <a:spcBef>
                <a:spcPts val="300"/>
              </a:spcBef>
              <a:spcAft>
                <a:spcPts val="0"/>
              </a:spcAft>
              <a:buClr>
                <a:srgbClr val="3F3F3F"/>
              </a:buClr>
              <a:buSzPts val="2000"/>
              <a:buFont typeface="Arial"/>
              <a:buNone/>
            </a:pPr>
            <a:r>
              <a:rPr lang="en-US" sz="2000" dirty="0">
                <a:latin typeface="Times New Roman" panose="02020603050405020304" pitchFamily="18" charset="0"/>
                <a:cs typeface="Times New Roman" panose="02020603050405020304" pitchFamily="18" charset="0"/>
              </a:rPr>
              <a:t>District Goal Number 1&amp;4 and All Sub Sections</a:t>
            </a:r>
          </a:p>
          <a:p>
            <a:pPr marL="0" lvl="0" indent="0" algn="ctr" rtl="0">
              <a:lnSpc>
                <a:spcPct val="90000"/>
              </a:lnSpc>
              <a:spcBef>
                <a:spcPts val="300"/>
              </a:spcBef>
              <a:spcAft>
                <a:spcPts val="0"/>
              </a:spcAft>
              <a:buClr>
                <a:srgbClr val="3F3F3F"/>
              </a:buClr>
              <a:buSzPts val="2000"/>
              <a:buFont typeface="Arial"/>
              <a:buNone/>
            </a:pPr>
            <a:endParaRPr lang="en-US" sz="1900" dirty="0">
              <a:latin typeface="Times New Roman" panose="02020603050405020304" pitchFamily="18" charset="0"/>
              <a:cs typeface="Times New Roman" panose="02020603050405020304" pitchFamily="18" charset="0"/>
            </a:endParaRPr>
          </a:p>
          <a:p>
            <a:pPr marL="0" lvl="0" indent="0" algn="ctr" rtl="0">
              <a:lnSpc>
                <a:spcPct val="90000"/>
              </a:lnSpc>
              <a:spcBef>
                <a:spcPts val="0"/>
              </a:spcBef>
              <a:spcAft>
                <a:spcPts val="0"/>
              </a:spcAft>
              <a:buClr>
                <a:srgbClr val="3F3F3F"/>
              </a:buClr>
              <a:buSzPts val="2000"/>
              <a:buFont typeface="Arial"/>
              <a:buNone/>
            </a:pPr>
            <a:endParaRPr dirty="0"/>
          </a:p>
        </p:txBody>
      </p:sp>
      <p:pic>
        <p:nvPicPr>
          <p:cNvPr id="202" name="Google Shape;202;p1"/>
          <p:cNvPicPr preferRelativeResize="0"/>
          <p:nvPr/>
        </p:nvPicPr>
        <p:blipFill rotWithShape="1">
          <a:blip r:embed="rId3">
            <a:alphaModFix/>
          </a:blip>
          <a:srcRect l="347" r="2056" b="2"/>
          <a:stretch/>
        </p:blipFill>
        <p:spPr>
          <a:xfrm>
            <a:off x="340615" y="4814482"/>
            <a:ext cx="1744537" cy="1839725"/>
          </a:xfrm>
          <a:prstGeom prst="rect">
            <a:avLst/>
          </a:prstGeom>
          <a:noFill/>
          <a:ln>
            <a:noFill/>
          </a:ln>
        </p:spPr>
      </p:pic>
    </p:spTree>
    <p:extLst>
      <p:ext uri="{BB962C8B-B14F-4D97-AF65-F5344CB8AC3E}">
        <p14:creationId xmlns:p14="http://schemas.microsoft.com/office/powerpoint/2010/main" val="202132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9174-5047-4EAF-9169-D523FB4DEDA2}"/>
              </a:ext>
            </a:extLst>
          </p:cNvPr>
          <p:cNvSpPr>
            <a:spLocks noGrp="1"/>
          </p:cNvSpPr>
          <p:nvPr>
            <p:ph type="title"/>
          </p:nvPr>
        </p:nvSpPr>
        <p:spPr>
          <a:xfrm>
            <a:off x="700644" y="700020"/>
            <a:ext cx="10545288" cy="969292"/>
          </a:xfrm>
        </p:spPr>
        <p:txBody>
          <a:bodyPr>
            <a:normAutofit fontScale="90000"/>
          </a:bodyPr>
          <a:lstStyle/>
          <a:p>
            <a:pPr algn="ctr"/>
            <a:r>
              <a:rPr lang="en-US" sz="3000" dirty="0"/>
              <a:t>Students of the Month </a:t>
            </a:r>
            <a:br>
              <a:rPr lang="en-US" sz="3000" dirty="0"/>
            </a:br>
            <a:r>
              <a:rPr lang="en-US" sz="3000" dirty="0"/>
              <a:t>May 2023</a:t>
            </a:r>
            <a:br>
              <a:rPr lang="en-US" sz="3000" dirty="0"/>
            </a:br>
            <a:r>
              <a:rPr lang="en-US" sz="3000" dirty="0"/>
              <a:t>Congratulations to our STAR Students! </a:t>
            </a:r>
          </a:p>
        </p:txBody>
      </p:sp>
      <p:graphicFrame>
        <p:nvGraphicFramePr>
          <p:cNvPr id="5" name="Table 5">
            <a:extLst>
              <a:ext uri="{FF2B5EF4-FFF2-40B4-BE49-F238E27FC236}">
                <a16:creationId xmlns:a16="http://schemas.microsoft.com/office/drawing/2014/main" id="{DD34950B-1E14-4A3E-848D-814BC49C67B7}"/>
              </a:ext>
            </a:extLst>
          </p:cNvPr>
          <p:cNvGraphicFramePr>
            <a:graphicFrameLocks noGrp="1"/>
          </p:cNvGraphicFramePr>
          <p:nvPr>
            <p:ph sz="half" idx="1"/>
            <p:extLst>
              <p:ext uri="{D42A27DB-BD31-4B8C-83A1-F6EECF244321}">
                <p14:modId xmlns:p14="http://schemas.microsoft.com/office/powerpoint/2010/main" val="3400308303"/>
              </p:ext>
            </p:extLst>
          </p:nvPr>
        </p:nvGraphicFramePr>
        <p:xfrm>
          <a:off x="914400" y="1839433"/>
          <a:ext cx="4922308" cy="3637568"/>
        </p:xfrm>
        <a:graphic>
          <a:graphicData uri="http://schemas.openxmlformats.org/drawingml/2006/table">
            <a:tbl>
              <a:tblPr firstRow="1" bandRow="1"/>
              <a:tblGrid>
                <a:gridCol w="2573079">
                  <a:extLst>
                    <a:ext uri="{9D8B030D-6E8A-4147-A177-3AD203B41FA5}">
                      <a16:colId xmlns:a16="http://schemas.microsoft.com/office/drawing/2014/main" val="3854777207"/>
                    </a:ext>
                  </a:extLst>
                </a:gridCol>
                <a:gridCol w="2349229">
                  <a:extLst>
                    <a:ext uri="{9D8B030D-6E8A-4147-A177-3AD203B41FA5}">
                      <a16:colId xmlns:a16="http://schemas.microsoft.com/office/drawing/2014/main" val="3270972558"/>
                    </a:ext>
                  </a:extLst>
                </a:gridCol>
              </a:tblGrid>
              <a:tr h="360948">
                <a:tc>
                  <a:txBody>
                    <a:bodyPr/>
                    <a:lstStyle/>
                    <a:p>
                      <a:pPr algn="ctr"/>
                      <a:r>
                        <a:rPr lang="en-US" dirty="0"/>
                        <a:t>Name of School </a:t>
                      </a:r>
                    </a:p>
                  </a:txBody>
                  <a:tcPr>
                    <a:solidFill>
                      <a:srgbClr val="00B0F0"/>
                    </a:solidFill>
                  </a:tcPr>
                </a:tc>
                <a:tc>
                  <a:txBody>
                    <a:bodyPr/>
                    <a:lstStyle/>
                    <a:p>
                      <a:pPr algn="ctr"/>
                      <a:r>
                        <a:rPr lang="en-US" dirty="0"/>
                        <a:t>Student of the Month </a:t>
                      </a:r>
                    </a:p>
                  </a:txBody>
                  <a:tcPr>
                    <a:solidFill>
                      <a:srgbClr val="00B0F0"/>
                    </a:solidFill>
                  </a:tcPr>
                </a:tc>
                <a:extLst>
                  <a:ext uri="{0D108BD9-81ED-4DB2-BD59-A6C34878D82A}">
                    <a16:rowId xmlns:a16="http://schemas.microsoft.com/office/drawing/2014/main" val="4019701170"/>
                  </a:ext>
                </a:extLst>
              </a:tr>
              <a:tr h="631660">
                <a:tc>
                  <a:txBody>
                    <a:bodyPr/>
                    <a:lstStyle/>
                    <a:p>
                      <a:endParaRPr lang="en-US" dirty="0"/>
                    </a:p>
                    <a:p>
                      <a:r>
                        <a:rPr lang="en-US" dirty="0"/>
                        <a:t>Orange High School</a:t>
                      </a:r>
                    </a:p>
                  </a:txBody>
                  <a:tcPr/>
                </a:tc>
                <a:tc>
                  <a:txBody>
                    <a:bodyPr/>
                    <a:lstStyle/>
                    <a:p>
                      <a:endParaRPr lang="en-US" sz="1600" dirty="0">
                        <a:solidFill>
                          <a:schemeClr val="tx1"/>
                        </a:solidFill>
                      </a:endParaRPr>
                    </a:p>
                    <a:p>
                      <a:r>
                        <a:rPr lang="en-US" sz="1600" dirty="0">
                          <a:solidFill>
                            <a:schemeClr val="tx1"/>
                          </a:solidFill>
                        </a:rPr>
                        <a:t>Jennifer </a:t>
                      </a:r>
                      <a:r>
                        <a:rPr lang="en-US" sz="1600" dirty="0" err="1">
                          <a:solidFill>
                            <a:schemeClr val="tx1"/>
                          </a:solidFill>
                        </a:rPr>
                        <a:t>Inamagua</a:t>
                      </a:r>
                      <a:r>
                        <a:rPr lang="en-US" sz="1600" dirty="0">
                          <a:solidFill>
                            <a:schemeClr val="tx1"/>
                          </a:solidFill>
                        </a:rPr>
                        <a:t> </a:t>
                      </a:r>
                    </a:p>
                  </a:txBody>
                  <a:tcPr/>
                </a:tc>
                <a:extLst>
                  <a:ext uri="{0D108BD9-81ED-4DB2-BD59-A6C34878D82A}">
                    <a16:rowId xmlns:a16="http://schemas.microsoft.com/office/drawing/2014/main" val="2012624256"/>
                  </a:ext>
                </a:extLst>
              </a:tr>
              <a:tr h="748940">
                <a:tc>
                  <a:txBody>
                    <a:bodyPr/>
                    <a:lstStyle/>
                    <a:p>
                      <a:r>
                        <a:rPr lang="en-US" dirty="0">
                          <a:solidFill>
                            <a:schemeClr val="tx1"/>
                          </a:solidFill>
                        </a:rPr>
                        <a:t>Orange Preparatory Academy of Inquiry and Innovation </a:t>
                      </a:r>
                    </a:p>
                  </a:txBody>
                  <a:tcPr/>
                </a:tc>
                <a:tc>
                  <a:txBody>
                    <a:bodyPr/>
                    <a:lstStyle/>
                    <a:p>
                      <a:endParaRPr lang="en-US" sz="1600" dirty="0">
                        <a:solidFill>
                          <a:schemeClr val="tx1"/>
                        </a:solidFill>
                      </a:endParaRPr>
                    </a:p>
                    <a:p>
                      <a:r>
                        <a:rPr lang="en-US" sz="1600" dirty="0">
                          <a:solidFill>
                            <a:schemeClr val="tx1"/>
                          </a:solidFill>
                        </a:rPr>
                        <a:t>Amira Gordon </a:t>
                      </a:r>
                    </a:p>
                  </a:txBody>
                  <a:tcPr/>
                </a:tc>
                <a:extLst>
                  <a:ext uri="{0D108BD9-81ED-4DB2-BD59-A6C34878D82A}">
                    <a16:rowId xmlns:a16="http://schemas.microsoft.com/office/drawing/2014/main" val="2597142935"/>
                  </a:ext>
                </a:extLst>
              </a:tr>
              <a:tr h="392996">
                <a:tc>
                  <a:txBody>
                    <a:bodyPr/>
                    <a:lstStyle/>
                    <a:p>
                      <a:r>
                        <a:rPr lang="en-US" dirty="0"/>
                        <a:t>Twilight U</a:t>
                      </a:r>
                    </a:p>
                  </a:txBody>
                  <a:tcPr/>
                </a:tc>
                <a:tc>
                  <a:txBody>
                    <a:bodyPr/>
                    <a:lstStyle/>
                    <a:p>
                      <a:r>
                        <a:rPr lang="en-US" sz="1600" dirty="0">
                          <a:solidFill>
                            <a:schemeClr val="tx1"/>
                          </a:solidFill>
                        </a:rPr>
                        <a:t>Camilla Arriola </a:t>
                      </a:r>
                    </a:p>
                  </a:txBody>
                  <a:tcPr/>
                </a:tc>
                <a:extLst>
                  <a:ext uri="{0D108BD9-81ED-4DB2-BD59-A6C34878D82A}">
                    <a16:rowId xmlns:a16="http://schemas.microsoft.com/office/drawing/2014/main" val="3314372887"/>
                  </a:ext>
                </a:extLst>
              </a:tr>
              <a:tr h="473718">
                <a:tc>
                  <a:txBody>
                    <a:bodyPr/>
                    <a:lstStyle/>
                    <a:p>
                      <a:r>
                        <a:rPr lang="en-US" dirty="0"/>
                        <a:t>Cleveland Street School</a:t>
                      </a:r>
                    </a:p>
                  </a:txBody>
                  <a:tcPr/>
                </a:tc>
                <a:tc>
                  <a:txBody>
                    <a:bodyPr/>
                    <a:lstStyle/>
                    <a:p>
                      <a:r>
                        <a:rPr lang="en-US" sz="1600" dirty="0" err="1">
                          <a:solidFill>
                            <a:schemeClr val="tx1"/>
                          </a:solidFill>
                        </a:rPr>
                        <a:t>Emerey</a:t>
                      </a:r>
                      <a:r>
                        <a:rPr lang="en-US" sz="1600" dirty="0">
                          <a:solidFill>
                            <a:schemeClr val="tx1"/>
                          </a:solidFill>
                        </a:rPr>
                        <a:t> Gibbs </a:t>
                      </a:r>
                    </a:p>
                  </a:txBody>
                  <a:tcPr/>
                </a:tc>
                <a:extLst>
                  <a:ext uri="{0D108BD9-81ED-4DB2-BD59-A6C34878D82A}">
                    <a16:rowId xmlns:a16="http://schemas.microsoft.com/office/drawing/2014/main" val="217329537"/>
                  </a:ext>
                </a:extLst>
              </a:tr>
              <a:tr h="427477">
                <a:tc>
                  <a:txBody>
                    <a:bodyPr/>
                    <a:lstStyle/>
                    <a:p>
                      <a:r>
                        <a:rPr lang="en-US" dirty="0"/>
                        <a:t>Forest Street School</a:t>
                      </a:r>
                    </a:p>
                  </a:txBody>
                  <a:tcPr/>
                </a:tc>
                <a:tc>
                  <a:txBody>
                    <a:bodyPr/>
                    <a:lstStyle/>
                    <a:p>
                      <a:r>
                        <a:rPr lang="en-US" sz="1600" dirty="0">
                          <a:solidFill>
                            <a:schemeClr val="tx1"/>
                          </a:solidFill>
                        </a:rPr>
                        <a:t>Yadira Dolores-Jimenez </a:t>
                      </a:r>
                    </a:p>
                  </a:txBody>
                  <a:tcPr/>
                </a:tc>
                <a:extLst>
                  <a:ext uri="{0D108BD9-81ED-4DB2-BD59-A6C34878D82A}">
                    <a16:rowId xmlns:a16="http://schemas.microsoft.com/office/drawing/2014/main" val="2941910453"/>
                  </a:ext>
                </a:extLst>
              </a:tr>
              <a:tr h="423137">
                <a:tc>
                  <a:txBody>
                    <a:bodyPr/>
                    <a:lstStyle/>
                    <a:p>
                      <a:r>
                        <a:rPr lang="en-US" dirty="0"/>
                        <a:t>Heywood</a:t>
                      </a:r>
                      <a:r>
                        <a:rPr lang="en-US" baseline="0" dirty="0"/>
                        <a:t> Avenue School </a:t>
                      </a:r>
                      <a:endParaRPr lang="en-US" dirty="0"/>
                    </a:p>
                  </a:txBody>
                  <a:tcPr/>
                </a:tc>
                <a:tc>
                  <a:txBody>
                    <a:bodyPr/>
                    <a:lstStyle/>
                    <a:p>
                      <a:r>
                        <a:rPr lang="en-US" sz="1600" dirty="0">
                          <a:solidFill>
                            <a:schemeClr val="tx1"/>
                          </a:solidFill>
                        </a:rPr>
                        <a:t>Lucas Aran </a:t>
                      </a:r>
                    </a:p>
                  </a:txBody>
                  <a:tcPr/>
                </a:tc>
                <a:extLst>
                  <a:ext uri="{0D108BD9-81ED-4DB2-BD59-A6C34878D82A}">
                    <a16:rowId xmlns:a16="http://schemas.microsoft.com/office/drawing/2014/main" val="2256869733"/>
                  </a:ext>
                </a:extLst>
              </a:tr>
            </a:tbl>
          </a:graphicData>
        </a:graphic>
      </p:graphicFrame>
      <p:graphicFrame>
        <p:nvGraphicFramePr>
          <p:cNvPr id="6" name="Table 6">
            <a:extLst>
              <a:ext uri="{FF2B5EF4-FFF2-40B4-BE49-F238E27FC236}">
                <a16:creationId xmlns:a16="http://schemas.microsoft.com/office/drawing/2014/main" id="{B6726809-59F5-4954-A5E0-4449FF7FE430}"/>
              </a:ext>
            </a:extLst>
          </p:cNvPr>
          <p:cNvGraphicFramePr>
            <a:graphicFrameLocks noGrp="1"/>
          </p:cNvGraphicFramePr>
          <p:nvPr>
            <p:ph sz="half" idx="2"/>
            <p:extLst>
              <p:ext uri="{D42A27DB-BD31-4B8C-83A1-F6EECF244321}">
                <p14:modId xmlns:p14="http://schemas.microsoft.com/office/powerpoint/2010/main" val="3639593675"/>
              </p:ext>
            </p:extLst>
          </p:nvPr>
        </p:nvGraphicFramePr>
        <p:xfrm>
          <a:off x="6243081" y="1892111"/>
          <a:ext cx="5248275" cy="4005523"/>
        </p:xfrm>
        <a:graphic>
          <a:graphicData uri="http://schemas.openxmlformats.org/drawingml/2006/table">
            <a:tbl>
              <a:tblPr firstRow="1" bandRow="1"/>
              <a:tblGrid>
                <a:gridCol w="2741431">
                  <a:extLst>
                    <a:ext uri="{9D8B030D-6E8A-4147-A177-3AD203B41FA5}">
                      <a16:colId xmlns:a16="http://schemas.microsoft.com/office/drawing/2014/main" val="663140652"/>
                    </a:ext>
                  </a:extLst>
                </a:gridCol>
                <a:gridCol w="2506844">
                  <a:extLst>
                    <a:ext uri="{9D8B030D-6E8A-4147-A177-3AD203B41FA5}">
                      <a16:colId xmlns:a16="http://schemas.microsoft.com/office/drawing/2014/main" val="3228635848"/>
                    </a:ext>
                  </a:extLst>
                </a:gridCol>
              </a:tblGrid>
              <a:tr h="180529">
                <a:tc>
                  <a:txBody>
                    <a:bodyPr/>
                    <a:lstStyle/>
                    <a:p>
                      <a:pPr algn="ctr"/>
                      <a:r>
                        <a:rPr lang="en-US" dirty="0"/>
                        <a:t>Name of School </a:t>
                      </a:r>
                    </a:p>
                  </a:txBody>
                  <a:tcPr>
                    <a:solidFill>
                      <a:srgbClr val="00B0F0"/>
                    </a:solidFill>
                  </a:tcPr>
                </a:tc>
                <a:tc>
                  <a:txBody>
                    <a:bodyPr/>
                    <a:lstStyle/>
                    <a:p>
                      <a:pPr algn="ctr"/>
                      <a:r>
                        <a:rPr lang="en-US" dirty="0"/>
                        <a:t>Student of the Month </a:t>
                      </a:r>
                    </a:p>
                  </a:txBody>
                  <a:tcPr>
                    <a:solidFill>
                      <a:srgbClr val="00B0F0"/>
                    </a:solidFill>
                  </a:tcPr>
                </a:tc>
                <a:extLst>
                  <a:ext uri="{0D108BD9-81ED-4DB2-BD59-A6C34878D82A}">
                    <a16:rowId xmlns:a16="http://schemas.microsoft.com/office/drawing/2014/main" val="4263914129"/>
                  </a:ext>
                </a:extLst>
              </a:tr>
              <a:tr h="766683">
                <a:tc>
                  <a:txBody>
                    <a:bodyPr/>
                    <a:lstStyle/>
                    <a:p>
                      <a:endParaRPr lang="en-US" dirty="0"/>
                    </a:p>
                    <a:p>
                      <a:r>
                        <a:rPr lang="en-US" dirty="0"/>
                        <a:t>Lincoln Avenue School</a:t>
                      </a:r>
                    </a:p>
                  </a:txBody>
                  <a:tcPr/>
                </a:tc>
                <a:tc>
                  <a:txBody>
                    <a:bodyPr/>
                    <a:lstStyle/>
                    <a:p>
                      <a:endParaRPr lang="en-US" sz="1600" baseline="0" dirty="0">
                        <a:solidFill>
                          <a:schemeClr val="tx1"/>
                        </a:solidFill>
                      </a:endParaRPr>
                    </a:p>
                    <a:p>
                      <a:r>
                        <a:rPr lang="en-US" sz="1600" baseline="0" dirty="0">
                          <a:solidFill>
                            <a:schemeClr val="tx1"/>
                          </a:solidFill>
                        </a:rPr>
                        <a:t>Nayeli Figueroa </a:t>
                      </a:r>
                    </a:p>
                  </a:txBody>
                  <a:tcPr/>
                </a:tc>
                <a:extLst>
                  <a:ext uri="{0D108BD9-81ED-4DB2-BD59-A6C34878D82A}">
                    <a16:rowId xmlns:a16="http://schemas.microsoft.com/office/drawing/2014/main" val="4222171907"/>
                  </a:ext>
                </a:extLst>
              </a:tr>
              <a:tr h="605148">
                <a:tc>
                  <a:txBody>
                    <a:bodyPr/>
                    <a:lstStyle/>
                    <a:p>
                      <a:r>
                        <a:rPr lang="en-US" dirty="0"/>
                        <a:t>Oakwood</a:t>
                      </a:r>
                      <a:r>
                        <a:rPr lang="en-US" baseline="0" dirty="0"/>
                        <a:t> Avenue School </a:t>
                      </a:r>
                      <a:endParaRPr lang="en-US" dirty="0"/>
                    </a:p>
                  </a:txBody>
                  <a:tcPr/>
                </a:tc>
                <a:tc>
                  <a:txBody>
                    <a:bodyPr/>
                    <a:lstStyle/>
                    <a:p>
                      <a:r>
                        <a:rPr lang="en-US" sz="1600" dirty="0">
                          <a:solidFill>
                            <a:schemeClr val="tx1"/>
                          </a:solidFill>
                        </a:rPr>
                        <a:t>Ashley </a:t>
                      </a:r>
                      <a:r>
                        <a:rPr lang="en-US" sz="1600" dirty="0" err="1">
                          <a:solidFill>
                            <a:schemeClr val="tx1"/>
                          </a:solidFill>
                        </a:rPr>
                        <a:t>Morocho</a:t>
                      </a:r>
                      <a:r>
                        <a:rPr lang="en-US" sz="1600" dirty="0">
                          <a:solidFill>
                            <a:schemeClr val="tx1"/>
                          </a:solidFill>
                        </a:rPr>
                        <a:t> </a:t>
                      </a:r>
                    </a:p>
                  </a:txBody>
                  <a:tcPr/>
                </a:tc>
                <a:extLst>
                  <a:ext uri="{0D108BD9-81ED-4DB2-BD59-A6C34878D82A}">
                    <a16:rowId xmlns:a16="http://schemas.microsoft.com/office/drawing/2014/main" val="2090617374"/>
                  </a:ext>
                </a:extLst>
              </a:tr>
              <a:tr h="554872">
                <a:tc>
                  <a:txBody>
                    <a:bodyPr/>
                    <a:lstStyle/>
                    <a:p>
                      <a:r>
                        <a:rPr lang="en-US" dirty="0"/>
                        <a:t>Rosa</a:t>
                      </a:r>
                      <a:r>
                        <a:rPr lang="en-US" baseline="0" dirty="0"/>
                        <a:t> Parks Community School </a:t>
                      </a:r>
                      <a:endParaRPr lang="en-US" dirty="0"/>
                    </a:p>
                  </a:txBody>
                  <a:tcPr/>
                </a:tc>
                <a:tc>
                  <a:txBody>
                    <a:bodyPr/>
                    <a:lstStyle/>
                    <a:p>
                      <a:r>
                        <a:rPr lang="en-US" sz="1600" dirty="0">
                          <a:solidFill>
                            <a:schemeClr val="tx1"/>
                          </a:solidFill>
                        </a:rPr>
                        <a:t>Brandon Butler </a:t>
                      </a:r>
                    </a:p>
                  </a:txBody>
                  <a:tcPr/>
                </a:tc>
                <a:extLst>
                  <a:ext uri="{0D108BD9-81ED-4DB2-BD59-A6C34878D82A}">
                    <a16:rowId xmlns:a16="http://schemas.microsoft.com/office/drawing/2014/main" val="327047591"/>
                  </a:ext>
                </a:extLst>
              </a:tr>
              <a:tr h="382624">
                <a:tc>
                  <a:txBody>
                    <a:bodyPr/>
                    <a:lstStyle/>
                    <a:p>
                      <a:r>
                        <a:rPr lang="en-US" dirty="0"/>
                        <a:t>Park</a:t>
                      </a:r>
                      <a:r>
                        <a:rPr lang="en-US" baseline="0" dirty="0"/>
                        <a:t> Avenue School </a:t>
                      </a:r>
                      <a:endParaRPr lang="en-US" dirty="0"/>
                    </a:p>
                  </a:txBody>
                  <a:tcPr/>
                </a:tc>
                <a:tc>
                  <a:txBody>
                    <a:bodyPr/>
                    <a:lstStyle/>
                    <a:p>
                      <a:r>
                        <a:rPr lang="en-US" sz="1600" dirty="0">
                          <a:solidFill>
                            <a:schemeClr val="tx1"/>
                          </a:solidFill>
                        </a:rPr>
                        <a:t>Jaimie </a:t>
                      </a:r>
                      <a:r>
                        <a:rPr lang="en-US" sz="1600" dirty="0" err="1">
                          <a:solidFill>
                            <a:schemeClr val="tx1"/>
                          </a:solidFill>
                        </a:rPr>
                        <a:t>Glaude</a:t>
                      </a:r>
                      <a:r>
                        <a:rPr lang="en-US" sz="1600" dirty="0">
                          <a:solidFill>
                            <a:schemeClr val="tx1"/>
                          </a:solidFill>
                        </a:rPr>
                        <a:t> </a:t>
                      </a:r>
                    </a:p>
                  </a:txBody>
                  <a:tcPr/>
                </a:tc>
                <a:extLst>
                  <a:ext uri="{0D108BD9-81ED-4DB2-BD59-A6C34878D82A}">
                    <a16:rowId xmlns:a16="http://schemas.microsoft.com/office/drawing/2014/main" val="1573514470"/>
                  </a:ext>
                </a:extLst>
              </a:tr>
              <a:tr h="605148">
                <a:tc>
                  <a:txBody>
                    <a:bodyPr/>
                    <a:lstStyle/>
                    <a:p>
                      <a:r>
                        <a:rPr lang="en-US" dirty="0"/>
                        <a:t>STEM Innovation Academy of the Oranges </a:t>
                      </a:r>
                    </a:p>
                  </a:txBody>
                  <a:tcPr/>
                </a:tc>
                <a:tc>
                  <a:txBody>
                    <a:bodyPr/>
                    <a:lstStyle/>
                    <a:p>
                      <a:r>
                        <a:rPr lang="en-US" sz="1600" dirty="0" err="1">
                          <a:solidFill>
                            <a:schemeClr val="tx1"/>
                          </a:solidFill>
                        </a:rPr>
                        <a:t>Tyseyone</a:t>
                      </a:r>
                      <a:r>
                        <a:rPr lang="en-US" sz="1600" dirty="0">
                          <a:solidFill>
                            <a:schemeClr val="tx1"/>
                          </a:solidFill>
                        </a:rPr>
                        <a:t> </a:t>
                      </a:r>
                      <a:r>
                        <a:rPr lang="en-US" sz="1600" dirty="0" err="1">
                          <a:solidFill>
                            <a:schemeClr val="tx1"/>
                          </a:solidFill>
                        </a:rPr>
                        <a:t>Zelelew</a:t>
                      </a:r>
                      <a:r>
                        <a:rPr lang="en-US" sz="1600" dirty="0">
                          <a:solidFill>
                            <a:schemeClr val="tx1"/>
                          </a:solidFill>
                        </a:rPr>
                        <a:t> </a:t>
                      </a:r>
                    </a:p>
                  </a:txBody>
                  <a:tcPr/>
                </a:tc>
                <a:extLst>
                  <a:ext uri="{0D108BD9-81ED-4DB2-BD59-A6C34878D82A}">
                    <a16:rowId xmlns:a16="http://schemas.microsoft.com/office/drawing/2014/main" val="668648543"/>
                  </a:ext>
                </a:extLst>
              </a:tr>
              <a:tr h="605148">
                <a:tc>
                  <a:txBody>
                    <a:bodyPr/>
                    <a:lstStyle/>
                    <a:p>
                      <a:r>
                        <a:rPr lang="en-US" dirty="0"/>
                        <a:t>Central Elementary School </a:t>
                      </a:r>
                    </a:p>
                  </a:txBody>
                  <a:tcPr/>
                </a:tc>
                <a:tc>
                  <a:txBody>
                    <a:bodyPr/>
                    <a:lstStyle/>
                    <a:p>
                      <a:r>
                        <a:rPr lang="en-US" sz="1600" dirty="0">
                          <a:solidFill>
                            <a:schemeClr val="tx1"/>
                          </a:solidFill>
                        </a:rPr>
                        <a:t>Shamir </a:t>
                      </a:r>
                      <a:r>
                        <a:rPr lang="en-US" sz="1600" dirty="0" err="1">
                          <a:solidFill>
                            <a:schemeClr val="tx1"/>
                          </a:solidFill>
                        </a:rPr>
                        <a:t>Drinkard</a:t>
                      </a:r>
                      <a:r>
                        <a:rPr lang="en-US" sz="1600" dirty="0">
                          <a:solidFill>
                            <a:schemeClr val="tx1"/>
                          </a:solidFill>
                        </a:rPr>
                        <a:t> </a:t>
                      </a:r>
                    </a:p>
                  </a:txBody>
                  <a:tcPr/>
                </a:tc>
                <a:extLst>
                  <a:ext uri="{0D108BD9-81ED-4DB2-BD59-A6C34878D82A}">
                    <a16:rowId xmlns:a16="http://schemas.microsoft.com/office/drawing/2014/main" val="394319941"/>
                  </a:ext>
                </a:extLst>
              </a:tr>
            </a:tbl>
          </a:graphicData>
        </a:graphic>
      </p:graphicFrame>
    </p:spTree>
    <p:extLst>
      <p:ext uri="{BB962C8B-B14F-4D97-AF65-F5344CB8AC3E}">
        <p14:creationId xmlns:p14="http://schemas.microsoft.com/office/powerpoint/2010/main" val="22420375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15058</TotalTime>
  <Words>8952</Words>
  <Application>Microsoft Office PowerPoint</Application>
  <PresentationFormat>Widescreen</PresentationFormat>
  <Paragraphs>1800</Paragraphs>
  <Slides>79</Slides>
  <Notes>40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79</vt:i4>
      </vt:variant>
    </vt:vector>
  </HeadingPairs>
  <TitlesOfParts>
    <vt:vector size="92" baseType="lpstr">
      <vt:lpstr>Wingdings</vt:lpstr>
      <vt:lpstr>Arial</vt:lpstr>
      <vt:lpstr>Open Sans</vt:lpstr>
      <vt:lpstr>Calibri</vt:lpstr>
      <vt:lpstr>Courier New</vt:lpstr>
      <vt:lpstr>Times New Roman</vt:lpstr>
      <vt:lpstr>Source Sans Pro</vt:lpstr>
      <vt:lpstr>Impact</vt:lpstr>
      <vt:lpstr>Garamond</vt:lpstr>
      <vt:lpstr>Calibri Light</vt:lpstr>
      <vt:lpstr>Verdana</vt:lpstr>
      <vt:lpstr>Lustria</vt:lpstr>
      <vt:lpstr>Organic</vt:lpstr>
      <vt:lpstr>                Superintendent’s Report Orange Public Schools  “Good to Great”  </vt:lpstr>
      <vt:lpstr>Scholarships Update </vt:lpstr>
      <vt:lpstr>Scholarship Update as of June 2023</vt:lpstr>
      <vt:lpstr>                Celebration of Staff Retirements and 25 Years of Service  </vt:lpstr>
      <vt:lpstr>2023 RETIREES</vt:lpstr>
      <vt:lpstr>25 Years of Service</vt:lpstr>
      <vt:lpstr>PowerPoint Presentation</vt:lpstr>
      <vt:lpstr>                Celebration of Students  Student of the Month Announcement  </vt:lpstr>
      <vt:lpstr>Students of the Month  May 2023 Congratulations to our STAR Students! </vt:lpstr>
      <vt:lpstr>               NJDOE Equivalency (Instruction and Programs) Gerald Fitzhugh, II, Ed.D., &amp; Tina Powell, Ed.D. </vt:lpstr>
      <vt:lpstr>Why the Equivalency in Instruction and Programs? Accountability Overview and Federal Waivers</vt:lpstr>
      <vt:lpstr>Why the Equivalency in Instruction and Programs? Accountability Overview and Federal Waivers</vt:lpstr>
      <vt:lpstr>PowerPoint Presentation</vt:lpstr>
      <vt:lpstr>PowerPoint Presentation</vt:lpstr>
      <vt:lpstr>PowerPoint Presentation</vt:lpstr>
      <vt:lpstr>PowerPoint Presentation</vt:lpstr>
      <vt:lpstr>                District Goals for SY 23-24 </vt:lpstr>
      <vt:lpstr>District Goal #1:  21st Century Integration  </vt:lpstr>
      <vt:lpstr>District Goal #1:  21st Century Integration</vt:lpstr>
      <vt:lpstr>District Goal #1:  21st Century Integration</vt:lpstr>
      <vt:lpstr>District Goal #1:  21st Century Integration</vt:lpstr>
      <vt:lpstr>District Goal #2:  Community Engagement</vt:lpstr>
      <vt:lpstr>District Goal #2:  Community Engagement</vt:lpstr>
      <vt:lpstr>District Goal #2:  Community Engagement</vt:lpstr>
      <vt:lpstr>District Goal #3:  Facilities and Finance</vt:lpstr>
      <vt:lpstr>District Goal #3:  Facilities and Finance</vt:lpstr>
      <vt:lpstr>District Goal #4:  Social and Emotional Supports </vt:lpstr>
      <vt:lpstr>District Goal #4:  Social and Emotional Supports </vt:lpstr>
      <vt:lpstr>PowerPoint Presentation</vt:lpstr>
      <vt:lpstr>                Mathematics and Science  (Spring Assessment) </vt:lpstr>
      <vt:lpstr>Spring i-Ready Data by Grade (3,421 Students)</vt:lpstr>
      <vt:lpstr>i-Ready Typical Growth Data by Grade (3,397 Students)</vt:lpstr>
      <vt:lpstr>i-Ready Stretch Growth Data by Grade (3,397 Students)</vt:lpstr>
      <vt:lpstr>Spring NWEA MAP Data by Grade (1,314 Students) </vt:lpstr>
      <vt:lpstr>NWEA MAP Growth Data by Grade (1,101 Students) </vt:lpstr>
      <vt:lpstr>Fall Inner Orbit Data by Standard – Grade 5 (334 Students) – 41% Average</vt:lpstr>
      <vt:lpstr>Spring Inner Orbit Data by Standard – Grade 5 (304 Students) – 48% Average</vt:lpstr>
      <vt:lpstr>Fall Inner Orbit Data by Standard – Grade 8 (377 Students) – 38% Average</vt:lpstr>
      <vt:lpstr>Spring Inner Orbit Data by Standard – Grade 8 (325 Students) – 52% Average</vt:lpstr>
      <vt:lpstr>Fall Inner Orbit Data by Standard – Grade 11 (318 Students) – 38% Average</vt:lpstr>
      <vt:lpstr>Spring InnerOrbit Data by Standard – Grade 11 (188 Students) – 43% Average</vt:lpstr>
      <vt:lpstr>                English Language Arts (Spring Assessment) </vt:lpstr>
      <vt:lpstr>PowerPoint Presentation</vt:lpstr>
      <vt:lpstr>   Analyzing Your Data</vt:lpstr>
      <vt:lpstr>Grade K April Acadience Data - Nonsense Word Fluency-CLS</vt:lpstr>
      <vt:lpstr>Grade 1 Acadience Data - Nonsense Word Fluency-WWR </vt:lpstr>
      <vt:lpstr>Grade 2 Acadience Data - Oral Reading Fluency - Accuracy </vt:lpstr>
      <vt:lpstr>Grades 3-8 Analyzing Your Building Data</vt:lpstr>
      <vt:lpstr>Points of Reflection Before Diving Into the Data</vt:lpstr>
      <vt:lpstr>PowerPoint Presentation</vt:lpstr>
      <vt:lpstr>PowerPoint Presentation</vt:lpstr>
      <vt:lpstr>Grade 3 - Growth Measure Data SY’ 2022-2023(in April)</vt:lpstr>
      <vt:lpstr>Grade 4 - Growth Measure Data SY’ 2022-2023(in April)</vt:lpstr>
      <vt:lpstr>Grade 5 - Growth Measure Data SY’ 2022-2023(in April)</vt:lpstr>
      <vt:lpstr>Grade 6 - Growth Measure Data SY’ 2022-2023(in April)</vt:lpstr>
      <vt:lpstr>Grade 7 - Growth Measure Data SY’ 2022-2023(in April)</vt:lpstr>
      <vt:lpstr>Grade 8 - Growth Measure Data SY’ 2022-2023 (in April)</vt:lpstr>
      <vt:lpstr>Benchmark </vt:lpstr>
      <vt:lpstr>Benchmark Data from Module 2</vt:lpstr>
      <vt:lpstr>Grade 8</vt:lpstr>
      <vt:lpstr>Benchmark Data from Module 2</vt:lpstr>
      <vt:lpstr>Grade 9</vt:lpstr>
      <vt:lpstr>Passage One: Excerpt from Death of a Salesman by Arthur Miller Passage Two: “Scientists Reveal Three Keys to Happiness” by Lee Dye Passage Three: “You Can buy Happiness If It Is An Experience” by Maanvi Singh  Revisit the conversation between Biff and Happy in Passage 1, an excerpt from Arthur Miller's Death of a Salesman, and examine how each character describes their view on happiness. Based on the claims made in Passage 2, Lee Dye's "Scientist Reveal Three Keys to Happiness," and Passage 3, Singh's "You Can Buy Happiness, If It's An Experience," write an essay determining which article would each brother most likely agree? Examine each character's perspective on happiness. Examine each author's claim about happiness in Passage Two and Passage Three. With which article would each brother most likely agree? Incorporate evidence from Passage One and at least one additional passage in your response to support your ideas. </vt:lpstr>
      <vt:lpstr>Grade 10</vt:lpstr>
      <vt:lpstr>Othello (I.III.8-72) by William Shakespeare Othello (II.II.1087-1113) by William Shakespeare "Of Envy" by Sir Francis Bacon After reading Passage One and Passage Two, excerpts from Othello by William Shakespeare, and Passage Three, “Of Envy” by Sir Francis Bacon, write an essay explaining how Shakespeare’s depiction of Iago and his relationship with other characters embody Bacon’s thoughts on envy. Be sure to examine details of the envious as well as the envied in each passage. Explore Bacon’s argument on envy, the envious, and the envied. Examine the excerpts from Othello and apply Bacon’s argument to Shakespeare’s depiction of Iago and other characters. Determine whether Shakespeare’s characters fit Bacon’s definition of envy.   </vt:lpstr>
      <vt:lpstr>Grade 12</vt:lpstr>
      <vt:lpstr>Let’s Dig Deeper…</vt:lpstr>
      <vt:lpstr>Thoughts about the Data</vt:lpstr>
      <vt:lpstr>Let’s look ahead. How will you use the remainder of the school year?</vt:lpstr>
      <vt:lpstr>Attendance Presentation from the Month of  May 2023</vt:lpstr>
      <vt:lpstr>PowerPoint Presentation</vt:lpstr>
      <vt:lpstr>PowerPoint Presentation</vt:lpstr>
      <vt:lpstr>PowerPoint Presentation</vt:lpstr>
      <vt:lpstr>PowerPoint Presentation</vt:lpstr>
      <vt:lpstr>PowerPoint Presentation</vt:lpstr>
      <vt:lpstr>PowerPoint Presentation</vt:lpstr>
      <vt:lpstr>May 2023  Average Daily Attendance Percentages *State Average is 95% District Average Daily Attendance was 96%</vt:lpstr>
      <vt:lpstr>Reminder:  The Orange App Have you signed up? You know I am sending blasts out for folks to sign up…Stay Tuned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Superintendent’s Report Orange Public Schools  “Good to Great”</dc:title>
  <dc:creator>Dr. Gerald Fitzhugh II</dc:creator>
  <cp:lastModifiedBy>Dr. Gerald Fitzhugh II</cp:lastModifiedBy>
  <cp:revision>358</cp:revision>
  <cp:lastPrinted>2021-10-12T16:02:33Z</cp:lastPrinted>
  <dcterms:created xsi:type="dcterms:W3CDTF">2020-08-31T18:28:16Z</dcterms:created>
  <dcterms:modified xsi:type="dcterms:W3CDTF">2023-06-15T12:20:30Z</dcterms:modified>
</cp:coreProperties>
</file>